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256" r:id="rId2"/>
    <p:sldId id="335" r:id="rId3"/>
    <p:sldId id="575" r:id="rId4"/>
    <p:sldId id="282" r:id="rId5"/>
    <p:sldId id="311" r:id="rId6"/>
    <p:sldId id="283" r:id="rId7"/>
    <p:sldId id="398" r:id="rId8"/>
    <p:sldId id="395" r:id="rId9"/>
    <p:sldId id="396" r:id="rId10"/>
    <p:sldId id="397" r:id="rId11"/>
    <p:sldId id="399" r:id="rId12"/>
    <p:sldId id="494" r:id="rId13"/>
    <p:sldId id="543" r:id="rId14"/>
    <p:sldId id="547" r:id="rId15"/>
    <p:sldId id="546" r:id="rId16"/>
    <p:sldId id="633" r:id="rId17"/>
    <p:sldId id="634" r:id="rId18"/>
    <p:sldId id="635" r:id="rId19"/>
    <p:sldId id="636" r:id="rId20"/>
    <p:sldId id="637" r:id="rId21"/>
    <p:sldId id="638" r:id="rId22"/>
    <p:sldId id="639" r:id="rId23"/>
    <p:sldId id="640" r:id="rId24"/>
    <p:sldId id="434" r:id="rId25"/>
    <p:sldId id="498" r:id="rId26"/>
    <p:sldId id="576" r:id="rId27"/>
    <p:sldId id="577" r:id="rId28"/>
    <p:sldId id="578" r:id="rId29"/>
    <p:sldId id="641" r:id="rId30"/>
    <p:sldId id="642" r:id="rId31"/>
    <p:sldId id="643" r:id="rId32"/>
    <p:sldId id="644" r:id="rId33"/>
    <p:sldId id="645" r:id="rId34"/>
    <p:sldId id="646" r:id="rId35"/>
    <p:sldId id="647" r:id="rId36"/>
    <p:sldId id="648" r:id="rId37"/>
    <p:sldId id="584" r:id="rId38"/>
    <p:sldId id="591" r:id="rId39"/>
    <p:sldId id="586" r:id="rId40"/>
    <p:sldId id="608" r:id="rId41"/>
    <p:sldId id="587" r:id="rId42"/>
    <p:sldId id="609" r:id="rId43"/>
    <p:sldId id="610" r:id="rId44"/>
    <p:sldId id="611" r:id="rId45"/>
    <p:sldId id="612" r:id="rId46"/>
    <p:sldId id="593" r:id="rId47"/>
    <p:sldId id="594" r:id="rId48"/>
    <p:sldId id="613" r:id="rId49"/>
    <p:sldId id="629" r:id="rId50"/>
    <p:sldId id="630" r:id="rId51"/>
    <p:sldId id="631" r:id="rId52"/>
    <p:sldId id="620" r:id="rId53"/>
    <p:sldId id="621" r:id="rId54"/>
    <p:sldId id="622" r:id="rId55"/>
    <p:sldId id="623" r:id="rId56"/>
    <p:sldId id="624" r:id="rId57"/>
    <p:sldId id="625" r:id="rId58"/>
    <p:sldId id="626" r:id="rId59"/>
    <p:sldId id="627" r:id="rId60"/>
    <p:sldId id="628" r:id="rId61"/>
    <p:sldId id="402" r:id="rId62"/>
    <p:sldId id="495" r:id="rId63"/>
    <p:sldId id="496" r:id="rId64"/>
    <p:sldId id="445" r:id="rId65"/>
    <p:sldId id="632" r:id="rId66"/>
    <p:sldId id="446" r:id="rId67"/>
    <p:sldId id="466" r:id="rId68"/>
    <p:sldId id="474" r:id="rId69"/>
    <p:sldId id="476" r:id="rId70"/>
    <p:sldId id="477" r:id="rId71"/>
    <p:sldId id="478" r:id="rId72"/>
    <p:sldId id="307" r:id="rId73"/>
    <p:sldId id="422" r:id="rId74"/>
    <p:sldId id="313" r:id="rId75"/>
    <p:sldId id="314" r:id="rId76"/>
    <p:sldId id="315" r:id="rId77"/>
    <p:sldId id="318" r:id="rId78"/>
    <p:sldId id="319" r:id="rId79"/>
    <p:sldId id="317" r:id="rId80"/>
    <p:sldId id="320" r:id="rId81"/>
    <p:sldId id="479" r:id="rId82"/>
    <p:sldId id="408" r:id="rId83"/>
    <p:sldId id="321" r:id="rId8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41981"/>
    <a:srgbClr val="193361"/>
    <a:srgbClr val="008E40"/>
    <a:srgbClr val="E997D7"/>
    <a:srgbClr val="864B10"/>
    <a:srgbClr val="9FD4A5"/>
    <a:srgbClr val="B9C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8132" autoAdjust="0"/>
  </p:normalViewPr>
  <p:slideViewPr>
    <p:cSldViewPr snapToGrid="0">
      <p:cViewPr varScale="1">
        <p:scale>
          <a:sx n="102" d="100"/>
          <a:sy n="102" d="100"/>
        </p:scale>
        <p:origin x="1746"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250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00DDF56B-2558-4C37-82A0-F6EC359EF587}" type="datetimeFigureOut">
              <a:rPr lang="zh-CN" altLang="en-US"/>
              <a:pPr>
                <a:defRPr/>
              </a:pPr>
              <a:t>2020-10-16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BE01B773-FD8A-438B-BAB9-9FB889E70F23}" type="slidenum">
              <a:rPr lang="zh-CN" altLang="en-US"/>
              <a:pPr>
                <a:defRPr/>
              </a:pPr>
              <a:t>‹#›</a:t>
            </a:fld>
            <a:endParaRPr lang="zh-CN" altLang="en-US"/>
          </a:p>
        </p:txBody>
      </p:sp>
    </p:spTree>
    <p:extLst>
      <p:ext uri="{BB962C8B-B14F-4D97-AF65-F5344CB8AC3E}">
        <p14:creationId xmlns:p14="http://schemas.microsoft.com/office/powerpoint/2010/main" val="1135364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CE81DBDA-93A8-4C9D-BA1E-641BD8B82EA5}" type="datetimeFigureOut">
              <a:rPr lang="zh-CN" altLang="en-US"/>
              <a:pPr>
                <a:defRPr/>
              </a:pPr>
              <a:t>2020-10-16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2B8279BC-D638-4B2C-BFD5-D95B1C82DAA1}" type="slidenum">
              <a:rPr lang="zh-CN" altLang="en-US"/>
              <a:pPr>
                <a:defRPr/>
              </a:pPr>
              <a:t>‹#›</a:t>
            </a:fld>
            <a:endParaRPr lang="zh-CN" altLang="en-US"/>
          </a:p>
        </p:txBody>
      </p:sp>
    </p:spTree>
    <p:extLst>
      <p:ext uri="{BB962C8B-B14F-4D97-AF65-F5344CB8AC3E}">
        <p14:creationId xmlns:p14="http://schemas.microsoft.com/office/powerpoint/2010/main" val="65195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华罗庚</a:t>
            </a:r>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BF3DF5F-9BE9-4F50-B4A5-6D2506D8C764}" type="slidenum">
              <a:rPr lang="zh-CN" altLang="en-US" smtClean="0"/>
              <a:pPr fontAlgn="base">
                <a:spcBef>
                  <a:spcPct val="0"/>
                </a:spcBef>
                <a:spcAft>
                  <a:spcPct val="0"/>
                </a:spcAft>
              </a:pPr>
              <a:t>26</a:t>
            </a:fld>
            <a:endParaRPr lang="zh-CN" altLang="en-US"/>
          </a:p>
        </p:txBody>
      </p:sp>
    </p:spTree>
    <p:extLst>
      <p:ext uri="{BB962C8B-B14F-4D97-AF65-F5344CB8AC3E}">
        <p14:creationId xmlns:p14="http://schemas.microsoft.com/office/powerpoint/2010/main" val="11841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2B8279BC-D638-4B2C-BFD5-D95B1C82DAA1}" type="slidenum">
              <a:rPr lang="zh-CN" altLang="en-US" smtClean="0"/>
              <a:pPr>
                <a:defRPr/>
              </a:pPr>
              <a:t>66</a:t>
            </a:fld>
            <a:endParaRPr lang="zh-CN" altLang="en-US"/>
          </a:p>
        </p:txBody>
      </p:sp>
    </p:spTree>
    <p:extLst>
      <p:ext uri="{BB962C8B-B14F-4D97-AF65-F5344CB8AC3E}">
        <p14:creationId xmlns:p14="http://schemas.microsoft.com/office/powerpoint/2010/main" val="345086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D0E03651-E7A8-4E0E-981F-B1BA4B79A5D2}" type="datetimeFigureOut">
              <a:rPr lang="zh-CN" altLang="en-US"/>
              <a:pPr>
                <a:defRPr/>
              </a:pPr>
              <a:t>2020-10-16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9B2F4EF-897C-403B-ABD9-7BC92503C3DB}" type="slidenum">
              <a:rPr lang="zh-CN" altLang="en-US"/>
              <a:pPr>
                <a:defRPr/>
              </a:pPr>
              <a:t>‹#›</a:t>
            </a:fld>
            <a:endParaRPr lang="zh-CN" altLang="en-US"/>
          </a:p>
        </p:txBody>
      </p:sp>
    </p:spTree>
    <p:extLst>
      <p:ext uri="{BB962C8B-B14F-4D97-AF65-F5344CB8AC3E}">
        <p14:creationId xmlns:p14="http://schemas.microsoft.com/office/powerpoint/2010/main" val="101710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48E4FEE1-C228-4859-A1D2-1BB4A3202D0E}" type="datetimeFigureOut">
              <a:rPr lang="zh-CN" altLang="en-US"/>
              <a:pPr>
                <a:defRPr/>
              </a:pPr>
              <a:t>2020-10-16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7B99B81-6EE3-4541-9CA5-2317BBB52066}" type="slidenum">
              <a:rPr lang="zh-CN" altLang="en-US"/>
              <a:pPr>
                <a:defRPr/>
              </a:pPr>
              <a:t>‹#›</a:t>
            </a:fld>
            <a:endParaRPr lang="zh-CN" altLang="en-US"/>
          </a:p>
        </p:txBody>
      </p:sp>
    </p:spTree>
    <p:extLst>
      <p:ext uri="{BB962C8B-B14F-4D97-AF65-F5344CB8AC3E}">
        <p14:creationId xmlns:p14="http://schemas.microsoft.com/office/powerpoint/2010/main" val="292459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8A714645-2534-4A01-A3BF-DFD4B03BABBE}" type="datetimeFigureOut">
              <a:rPr lang="zh-CN" altLang="en-US"/>
              <a:pPr>
                <a:defRPr/>
              </a:pPr>
              <a:t>2020-10-16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1333386-4E9A-4213-A715-9076C9DD1F4B}" type="slidenum">
              <a:rPr lang="zh-CN" altLang="en-US"/>
              <a:pPr>
                <a:defRPr/>
              </a:pPr>
              <a:t>‹#›</a:t>
            </a:fld>
            <a:endParaRPr lang="zh-CN" altLang="en-US"/>
          </a:p>
        </p:txBody>
      </p:sp>
    </p:spTree>
    <p:extLst>
      <p:ext uri="{BB962C8B-B14F-4D97-AF65-F5344CB8AC3E}">
        <p14:creationId xmlns:p14="http://schemas.microsoft.com/office/powerpoint/2010/main" val="66923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0BB2A74-3B71-4D8A-9FDD-1AA1B551AC84}" type="datetimeFigureOut">
              <a:rPr lang="zh-CN" altLang="en-US"/>
              <a:pPr>
                <a:defRPr/>
              </a:pPr>
              <a:t>2020-10-16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9C32723-CE6E-4D07-83AE-6752E090A944}" type="slidenum">
              <a:rPr lang="zh-CN" altLang="en-US"/>
              <a:pPr>
                <a:defRPr/>
              </a:pPr>
              <a:t>‹#›</a:t>
            </a:fld>
            <a:endParaRPr lang="zh-CN" altLang="en-US"/>
          </a:p>
        </p:txBody>
      </p:sp>
    </p:spTree>
    <p:extLst>
      <p:ext uri="{BB962C8B-B14F-4D97-AF65-F5344CB8AC3E}">
        <p14:creationId xmlns:p14="http://schemas.microsoft.com/office/powerpoint/2010/main" val="252201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26662D95-97D1-46FA-87BA-CC772BCFB0DE}" type="datetimeFigureOut">
              <a:rPr lang="zh-CN" altLang="en-US"/>
              <a:pPr>
                <a:defRPr/>
              </a:pPr>
              <a:t>2020-10-16</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945E558-99CF-41F9-BAAC-DD6EEC8192A5}" type="slidenum">
              <a:rPr lang="zh-CN" altLang="en-US"/>
              <a:pPr>
                <a:defRPr/>
              </a:pPr>
              <a:t>‹#›</a:t>
            </a:fld>
            <a:endParaRPr lang="zh-CN" altLang="en-US"/>
          </a:p>
        </p:txBody>
      </p:sp>
    </p:spTree>
    <p:extLst>
      <p:ext uri="{BB962C8B-B14F-4D97-AF65-F5344CB8AC3E}">
        <p14:creationId xmlns:p14="http://schemas.microsoft.com/office/powerpoint/2010/main" val="293075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725BDA79-B17F-42B8-81B1-D6EE0A23219E}" type="datetimeFigureOut">
              <a:rPr lang="zh-CN" altLang="en-US"/>
              <a:pPr>
                <a:defRPr/>
              </a:pPr>
              <a:t>2020-10-16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DECA178-A339-4A8D-BA88-4526A1DB56DD}" type="slidenum">
              <a:rPr lang="zh-CN" altLang="en-US"/>
              <a:pPr>
                <a:defRPr/>
              </a:pPr>
              <a:t>‹#›</a:t>
            </a:fld>
            <a:endParaRPr lang="zh-CN" altLang="en-US"/>
          </a:p>
        </p:txBody>
      </p:sp>
    </p:spTree>
    <p:extLst>
      <p:ext uri="{BB962C8B-B14F-4D97-AF65-F5344CB8AC3E}">
        <p14:creationId xmlns:p14="http://schemas.microsoft.com/office/powerpoint/2010/main" val="258738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BCCCFD08-535F-450A-A4CD-64BB74FC8AB7}" type="datetimeFigureOut">
              <a:rPr lang="zh-CN" altLang="en-US"/>
              <a:pPr>
                <a:defRPr/>
              </a:pPr>
              <a:t>2020-10-16</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CFF5CBE7-F6E6-473C-9900-6398A486AD8A}" type="slidenum">
              <a:rPr lang="zh-CN" altLang="en-US"/>
              <a:pPr>
                <a:defRPr/>
              </a:pPr>
              <a:t>‹#›</a:t>
            </a:fld>
            <a:endParaRPr lang="zh-CN" altLang="en-US"/>
          </a:p>
        </p:txBody>
      </p:sp>
    </p:spTree>
    <p:extLst>
      <p:ext uri="{BB962C8B-B14F-4D97-AF65-F5344CB8AC3E}">
        <p14:creationId xmlns:p14="http://schemas.microsoft.com/office/powerpoint/2010/main" val="293827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54E9AF28-11E1-462C-8B92-9227B392CEA7}" type="datetimeFigureOut">
              <a:rPr lang="zh-CN" altLang="en-US"/>
              <a:pPr>
                <a:defRPr/>
              </a:pPr>
              <a:t>2020-10-16</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DC403CB3-A39F-4E96-8420-BA1844D515B7}" type="slidenum">
              <a:rPr lang="zh-CN" altLang="en-US"/>
              <a:pPr>
                <a:defRPr/>
              </a:pPr>
              <a:t>‹#›</a:t>
            </a:fld>
            <a:endParaRPr lang="zh-CN" altLang="en-US"/>
          </a:p>
        </p:txBody>
      </p:sp>
    </p:spTree>
    <p:extLst>
      <p:ext uri="{BB962C8B-B14F-4D97-AF65-F5344CB8AC3E}">
        <p14:creationId xmlns:p14="http://schemas.microsoft.com/office/powerpoint/2010/main" val="107230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93B890-1571-4EEC-9B26-B094752EC410}" type="datetimeFigureOut">
              <a:rPr lang="zh-CN" altLang="en-US"/>
              <a:pPr>
                <a:defRPr/>
              </a:pPr>
              <a:t>2020-10-16</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2D5701C1-6FF8-4221-9897-9481A6A75B3A}" type="slidenum">
              <a:rPr lang="zh-CN" altLang="en-US"/>
              <a:pPr>
                <a:defRPr/>
              </a:pPr>
              <a:t>‹#›</a:t>
            </a:fld>
            <a:endParaRPr lang="zh-CN" altLang="en-US"/>
          </a:p>
        </p:txBody>
      </p:sp>
    </p:spTree>
    <p:extLst>
      <p:ext uri="{BB962C8B-B14F-4D97-AF65-F5344CB8AC3E}">
        <p14:creationId xmlns:p14="http://schemas.microsoft.com/office/powerpoint/2010/main" val="393635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7CEBF739-487B-4FA1-AD42-D94C6CAEF5B6}" type="datetimeFigureOut">
              <a:rPr lang="zh-CN" altLang="en-US"/>
              <a:pPr>
                <a:defRPr/>
              </a:pPr>
              <a:t>2020-10-16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88277BA-F3CD-423F-9133-E298A020D86C}" type="slidenum">
              <a:rPr lang="zh-CN" altLang="en-US"/>
              <a:pPr>
                <a:defRPr/>
              </a:pPr>
              <a:t>‹#›</a:t>
            </a:fld>
            <a:endParaRPr lang="zh-CN" altLang="en-US"/>
          </a:p>
        </p:txBody>
      </p:sp>
    </p:spTree>
    <p:extLst>
      <p:ext uri="{BB962C8B-B14F-4D97-AF65-F5344CB8AC3E}">
        <p14:creationId xmlns:p14="http://schemas.microsoft.com/office/powerpoint/2010/main" val="281817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782E5176-1A38-443D-8EE8-3C073487CC66}" type="datetimeFigureOut">
              <a:rPr lang="zh-CN" altLang="en-US"/>
              <a:pPr>
                <a:defRPr/>
              </a:pPr>
              <a:t>2020-10-16</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63E23116-50D7-4273-B12E-F8B8E6624DB8}" type="slidenum">
              <a:rPr lang="zh-CN" altLang="en-US"/>
              <a:pPr>
                <a:defRPr/>
              </a:pPr>
              <a:t>‹#›</a:t>
            </a:fld>
            <a:endParaRPr lang="zh-CN" altLang="en-US"/>
          </a:p>
        </p:txBody>
      </p:sp>
    </p:spTree>
    <p:extLst>
      <p:ext uri="{BB962C8B-B14F-4D97-AF65-F5344CB8AC3E}">
        <p14:creationId xmlns:p14="http://schemas.microsoft.com/office/powerpoint/2010/main" val="269316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A7F68BA-23CA-4DCB-A829-000D4D8F5CEC}" type="datetimeFigureOut">
              <a:rPr lang="zh-CN" altLang="en-US"/>
              <a:pPr>
                <a:defRPr/>
              </a:pPr>
              <a:t>2020-10-16</a:t>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4DFC1A47-7C86-45DC-80EB-CE2A8000641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6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mailto:ams@libstage.com"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hyperlink" Target="http://www-history.mcs.st-and.ac.uk/"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mailto:ams@libstage.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2"/>
          <p:cNvSpPr>
            <a:spLocks noGrp="1"/>
          </p:cNvSpPr>
          <p:nvPr>
            <p:ph type="ctrTitle"/>
          </p:nvPr>
        </p:nvSpPr>
        <p:spPr>
          <a:xfrm>
            <a:off x="1103313" y="1913642"/>
            <a:ext cx="6362700" cy="942272"/>
          </a:xfrm>
        </p:spPr>
        <p:txBody>
          <a:bodyPr rtlCol="0">
            <a:normAutofit/>
          </a:bodyPr>
          <a:lstStyle/>
          <a:p>
            <a:pPr eaLnBrk="1" fontAlgn="auto" hangingPunct="1">
              <a:spcAft>
                <a:spcPts val="0"/>
              </a:spcAft>
              <a:defRPr/>
            </a:pPr>
            <a:r>
              <a:rPr lang="en-US" altLang="zh-CN" dirty="0" smtClean="0">
                <a:solidFill>
                  <a:srgbClr val="002060"/>
                </a:solidFill>
                <a:latin typeface="+mn-lt"/>
              </a:rPr>
              <a:t>AMS </a:t>
            </a:r>
            <a:r>
              <a:rPr lang="en-US" altLang="zh-CN" dirty="0" err="1" smtClean="0">
                <a:solidFill>
                  <a:srgbClr val="002060"/>
                </a:solidFill>
                <a:latin typeface="+mn-lt"/>
              </a:rPr>
              <a:t>MathSciNet</a:t>
            </a:r>
            <a:r>
              <a:rPr lang="en-US" altLang="zh-CN" dirty="0">
                <a:solidFill>
                  <a:srgbClr val="002060"/>
                </a:solidFill>
                <a:latin typeface="+mn-lt"/>
              </a:rPr>
              <a:t>® </a:t>
            </a:r>
            <a:endParaRPr lang="zh-CN" altLang="en-US" sz="2800" dirty="0">
              <a:solidFill>
                <a:srgbClr val="002060"/>
              </a:solidFill>
              <a:latin typeface="+mn-lt"/>
            </a:endParaRPr>
          </a:p>
        </p:txBody>
      </p:sp>
      <p:sp>
        <p:nvSpPr>
          <p:cNvPr id="4099" name="矩形 8"/>
          <p:cNvSpPr>
            <a:spLocks noChangeArrowheads="1"/>
          </p:cNvSpPr>
          <p:nvPr/>
        </p:nvSpPr>
        <p:spPr bwMode="auto">
          <a:xfrm>
            <a:off x="1520825" y="3101975"/>
            <a:ext cx="6659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dirty="0">
                <a:latin typeface="MingLiU" panose="02020509000000000000" pitchFamily="49" charset="-120"/>
                <a:ea typeface="MingLiU" panose="02020509000000000000" pitchFamily="49" charset="-120"/>
              </a:rPr>
              <a:t>—</a:t>
            </a:r>
            <a:r>
              <a:rPr lang="zh-CN" altLang="zh-CN" dirty="0"/>
              <a:t>数学及数学交叉学科的科研利器</a:t>
            </a:r>
            <a:endParaRPr lang="zh-CN" altLang="en-US" dirty="0">
              <a:latin typeface="MingLiU" panose="02020509000000000000" pitchFamily="49" charset="-120"/>
              <a:ea typeface="MingLiU" panose="02020509000000000000" pitchFamily="49" charset="-120"/>
            </a:endParaRPr>
          </a:p>
        </p:txBody>
      </p:sp>
      <p:sp>
        <p:nvSpPr>
          <p:cNvPr id="4100" name="文本框 9"/>
          <p:cNvSpPr txBox="1">
            <a:spLocks noChangeArrowheads="1"/>
          </p:cNvSpPr>
          <p:nvPr/>
        </p:nvSpPr>
        <p:spPr bwMode="auto">
          <a:xfrm>
            <a:off x="3743325" y="4119563"/>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smtClean="0">
                <a:latin typeface="Book Antiqua" panose="02040602050305030304" pitchFamily="18" charset="0"/>
              </a:rPr>
              <a:t>2020-10</a:t>
            </a:r>
            <a:endParaRPr lang="zh-CN" altLang="en-US" sz="1800" dirty="0">
              <a:latin typeface="Book Antiqua" panose="0204060205030503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表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0288"/>
            <a:ext cx="823595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xmlns="" id="{2A0F0D59-4C87-4F46-B6AC-1219E7C4B30C}"/>
              </a:ext>
            </a:extLst>
          </p:cNvPr>
          <p:cNvSpPr txBox="1"/>
          <p:nvPr/>
        </p:nvSpPr>
        <p:spPr>
          <a:xfrm>
            <a:off x="722312" y="5596879"/>
            <a:ext cx="8010525" cy="461665"/>
          </a:xfrm>
          <a:prstGeom prst="rect">
            <a:avLst/>
          </a:prstGeom>
          <a:noFill/>
        </p:spPr>
        <p:txBody>
          <a:bodyPr wrap="square" rtlCol="0">
            <a:spAutoFit/>
          </a:bodyPr>
          <a:lstStyle/>
          <a:p>
            <a:pPr algn="ctr"/>
            <a:r>
              <a:rPr lang="en-US" altLang="zh-CN" sz="2400" dirty="0">
                <a:solidFill>
                  <a:srgbClr val="FFFF00"/>
                </a:solidFill>
                <a:latin typeface="+mn-lt"/>
              </a:rPr>
              <a:t>TOP50</a:t>
            </a:r>
            <a:r>
              <a:rPr lang="zh-CN" altLang="en-US" sz="2400" dirty="0">
                <a:solidFill>
                  <a:srgbClr val="FFFF00"/>
                </a:solidFill>
                <a:latin typeface="+mn-lt"/>
              </a:rPr>
              <a:t> 期刊中，</a:t>
            </a:r>
            <a:r>
              <a:rPr lang="en-US" altLang="zh-CN" sz="2400" dirty="0">
                <a:solidFill>
                  <a:srgbClr val="FFFF00"/>
                </a:solidFill>
                <a:latin typeface="+mn-lt"/>
              </a:rPr>
              <a:t>Springer </a:t>
            </a:r>
            <a:r>
              <a:rPr lang="zh-CN" altLang="en-US" sz="2400" dirty="0">
                <a:solidFill>
                  <a:srgbClr val="FFFF00"/>
                </a:solidFill>
                <a:latin typeface="+mn-lt"/>
              </a:rPr>
              <a:t>和 </a:t>
            </a:r>
            <a:r>
              <a:rPr lang="en-US" altLang="zh-CN" sz="2400" dirty="0">
                <a:solidFill>
                  <a:srgbClr val="FFFF00"/>
                </a:solidFill>
                <a:latin typeface="+mn-lt"/>
              </a:rPr>
              <a:t>Elsevier</a:t>
            </a:r>
            <a:r>
              <a:rPr lang="zh-CN" altLang="en-US" sz="2400" dirty="0">
                <a:solidFill>
                  <a:srgbClr val="FFFF00"/>
                </a:solidFill>
                <a:latin typeface="+mn-lt"/>
              </a:rPr>
              <a:t>的期刊有</a:t>
            </a:r>
            <a:r>
              <a:rPr lang="en-US" altLang="zh-CN" sz="2400" dirty="0">
                <a:solidFill>
                  <a:srgbClr val="FFFF00"/>
                </a:solidFill>
                <a:latin typeface="+mn-lt"/>
              </a:rPr>
              <a:t>23</a:t>
            </a:r>
            <a:r>
              <a:rPr lang="zh-CN" altLang="en-US" sz="2400" dirty="0">
                <a:solidFill>
                  <a:srgbClr val="FFFF00"/>
                </a:solidFill>
                <a:latin typeface="+mn-lt"/>
              </a:rPr>
              <a:t>种，不到</a:t>
            </a:r>
            <a:r>
              <a:rPr lang="en-US" altLang="zh-CN" sz="2400" dirty="0">
                <a:solidFill>
                  <a:srgbClr val="FFFF00"/>
                </a:solidFill>
                <a:latin typeface="+mn-lt"/>
              </a:rPr>
              <a:t>50%</a:t>
            </a:r>
            <a:endParaRPr lang="zh-CN" altLang="en-US" sz="2400" dirty="0">
              <a:solidFill>
                <a:srgbClr val="FFFF00"/>
              </a:solidFill>
              <a:latin typeface="+mn-lt"/>
            </a:endParaRPr>
          </a:p>
        </p:txBody>
      </p:sp>
      <p:sp>
        <p:nvSpPr>
          <p:cNvPr id="4" name="矩形 10"/>
          <p:cNvSpPr>
            <a:spLocks noChangeArrowheads="1"/>
          </p:cNvSpPr>
          <p:nvPr/>
        </p:nvSpPr>
        <p:spPr bwMode="auto">
          <a:xfrm>
            <a:off x="3017838" y="251315"/>
            <a:ext cx="3438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2000" dirty="0">
                <a:solidFill>
                  <a:srgbClr val="FFFF00"/>
                </a:solidFill>
                <a:latin typeface="+mn-lt"/>
                <a:ea typeface="Adobe 黑体 Std R" panose="020B0400000000000000" pitchFamily="34" charset="-122"/>
                <a:cs typeface="Times New Roman" panose="02020603050405020304" pitchFamily="18" charset="0"/>
              </a:rPr>
              <a:t>MCQ TOP 50 </a:t>
            </a:r>
            <a:r>
              <a:rPr lang="zh-CN" altLang="en-US" sz="2000" dirty="0" smtClean="0">
                <a:solidFill>
                  <a:srgbClr val="FFFF00"/>
                </a:solidFill>
                <a:latin typeface="+mn-lt"/>
                <a:ea typeface="Adobe 黑体 Std R" panose="020B0400000000000000" pitchFamily="34" charset="-122"/>
                <a:cs typeface="Times New Roman" panose="02020603050405020304" pitchFamily="18" charset="0"/>
              </a:rPr>
              <a:t>期刊所在</a:t>
            </a:r>
            <a:r>
              <a:rPr lang="zh-CN" altLang="en-US" sz="2000" dirty="0">
                <a:solidFill>
                  <a:srgbClr val="FFFF00"/>
                </a:solidFill>
                <a:latin typeface="+mn-lt"/>
                <a:ea typeface="Adobe 黑体 Std R" panose="020B0400000000000000" pitchFamily="34" charset="-122"/>
                <a:cs typeface="Times New Roman" panose="02020603050405020304" pitchFamily="18" charset="0"/>
              </a:rPr>
              <a:t>出版社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p:cNvPicPr>
            <a:picLocks noChangeAspect="1"/>
          </p:cNvPicPr>
          <p:nvPr/>
        </p:nvPicPr>
        <p:blipFill>
          <a:blip r:embed="rId2">
            <a:extLst>
              <a:ext uri="{28A0092B-C50C-407E-A947-70E740481C1C}">
                <a14:useLocalDpi xmlns:a14="http://schemas.microsoft.com/office/drawing/2010/main" val="0"/>
              </a:ext>
            </a:extLst>
          </a:blip>
          <a:srcRect t="3619"/>
          <a:stretch>
            <a:fillRect/>
          </a:stretch>
        </p:blipFill>
        <p:spPr bwMode="auto">
          <a:xfrm>
            <a:off x="673100" y="879475"/>
            <a:ext cx="6048375"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nvGraphicFramePr>
        <p:xfrm>
          <a:off x="6581775" y="1612900"/>
          <a:ext cx="2435225" cy="4605336"/>
        </p:xfrm>
        <a:graphic>
          <a:graphicData uri="http://schemas.openxmlformats.org/drawingml/2006/table">
            <a:tbl>
              <a:tblPr>
                <a:tableStyleId>{2D5ABB26-0587-4C30-8999-92F81FD0307C}</a:tableStyleId>
              </a:tblPr>
              <a:tblGrid>
                <a:gridCol w="2435225">
                  <a:extLst>
                    <a:ext uri="{9D8B030D-6E8A-4147-A177-3AD203B41FA5}">
                      <a16:colId xmlns:a16="http://schemas.microsoft.com/office/drawing/2014/main" xmlns="" val="20000"/>
                    </a:ext>
                  </a:extLst>
                </a:gridCol>
              </a:tblGrid>
              <a:tr h="467199">
                <a:tc>
                  <a:txBody>
                    <a:bodyPr/>
                    <a:lstStyle/>
                    <a:p>
                      <a:pPr algn="l" rtl="0" fontAlgn="ctr">
                        <a:lnSpc>
                          <a:spcPct val="200000"/>
                        </a:lnSpc>
                      </a:pPr>
                      <a:endParaRPr lang="en-US" sz="1200" b="0" i="0" u="none" strike="noStrike" dirty="0">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0"/>
                  </a:ext>
                </a:extLst>
              </a:tr>
              <a:tr h="388773">
                <a:tc>
                  <a:txBody>
                    <a:bodyPr/>
                    <a:lstStyle/>
                    <a:p>
                      <a:pPr algn="l" rtl="0" fontAlgn="ctr">
                        <a:lnSpc>
                          <a:spcPct val="200000"/>
                        </a:lnSpc>
                      </a:pPr>
                      <a:r>
                        <a:rPr lang="en-US" sz="1200" b="0" u="none" strike="noStrike" dirty="0">
                          <a:solidFill>
                            <a:srgbClr val="FF0000"/>
                          </a:solidFill>
                          <a:effectLst/>
                          <a:latin typeface="Century" panose="02040604050505020304" pitchFamily="18" charset="0"/>
                        </a:rPr>
                        <a:t>Academic Press, Inc., San Diego</a:t>
                      </a:r>
                      <a:endParaRPr lang="en-US" sz="1200" b="0" i="0" u="none" strike="noStrike" dirty="0">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1"/>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Springer-Verlag,</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2"/>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Harcourt Brace Jovanovich</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3"/>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Princeton University Press</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4"/>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 Springer-Verlag</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5"/>
                  </a:ext>
                </a:extLst>
              </a:tr>
              <a:tr h="498338">
                <a:tc>
                  <a:txBody>
                    <a:bodyPr/>
                    <a:lstStyle/>
                    <a:p>
                      <a:pPr algn="l" rtl="0" fontAlgn="ctr">
                        <a:lnSpc>
                          <a:spcPct val="200000"/>
                        </a:lnSpc>
                      </a:pPr>
                      <a:r>
                        <a:rPr lang="en-US" sz="1200" b="0" u="none" strike="noStrike">
                          <a:solidFill>
                            <a:srgbClr val="FF0000"/>
                          </a:solidFill>
                          <a:effectLst/>
                          <a:latin typeface="Century" panose="02040604050505020304" pitchFamily="18" charset="0"/>
                        </a:rPr>
                        <a:t>Elsevier Science B.V</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6"/>
                  </a:ext>
                </a:extLst>
              </a:tr>
              <a:tr h="510215">
                <a:tc>
                  <a:txBody>
                    <a:bodyPr/>
                    <a:lstStyle/>
                    <a:p>
                      <a:pPr algn="l" rtl="0" fontAlgn="ctr">
                        <a:lnSpc>
                          <a:spcPct val="200000"/>
                        </a:lnSpc>
                      </a:pPr>
                      <a:r>
                        <a:rPr lang="en-US" sz="1200" b="0" u="none" strike="noStrike">
                          <a:solidFill>
                            <a:srgbClr val="FF0000"/>
                          </a:solidFill>
                          <a:effectLst/>
                          <a:latin typeface="Century" panose="02040604050505020304" pitchFamily="18" charset="0"/>
                        </a:rPr>
                        <a:t>Princeton University Press</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7"/>
                  </a:ext>
                </a:extLst>
              </a:tr>
              <a:tr h="4081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Springer-Verlag</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8"/>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Princeton University Press</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09"/>
                  </a:ext>
                </a:extLst>
              </a:tr>
              <a:tr h="388773">
                <a:tc>
                  <a:txBody>
                    <a:bodyPr/>
                    <a:lstStyle/>
                    <a:p>
                      <a:pPr algn="l" rtl="0" fontAlgn="ctr">
                        <a:lnSpc>
                          <a:spcPct val="200000"/>
                        </a:lnSpc>
                      </a:pPr>
                      <a:r>
                        <a:rPr lang="en-US" sz="1200" b="0" u="none" strike="noStrike" dirty="0">
                          <a:solidFill>
                            <a:srgbClr val="FF0000"/>
                          </a:solidFill>
                          <a:effectLst/>
                          <a:latin typeface="Century" panose="02040604050505020304" pitchFamily="18" charset="0"/>
                        </a:rPr>
                        <a:t>American Mathematical Society</a:t>
                      </a:r>
                      <a:endParaRPr lang="en-US" sz="1200" b="0" i="0" u="none" strike="noStrike" dirty="0">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xmlns="" val="10010"/>
                  </a:ext>
                </a:extLst>
              </a:tr>
            </a:tbl>
          </a:graphicData>
        </a:graphic>
      </p:graphicFrame>
      <p:sp>
        <p:nvSpPr>
          <p:cNvPr id="22543" name="矩形 3"/>
          <p:cNvSpPr>
            <a:spLocks noChangeArrowheads="1"/>
          </p:cNvSpPr>
          <p:nvPr/>
        </p:nvSpPr>
        <p:spPr bwMode="auto">
          <a:xfrm>
            <a:off x="1752600" y="1479550"/>
            <a:ext cx="484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MCQ TOP 10 </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图书（</a:t>
            </a: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2014</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年）所属出版社</a:t>
            </a:r>
          </a:p>
        </p:txBody>
      </p:sp>
      <p:sp>
        <p:nvSpPr>
          <p:cNvPr id="6" name="圆角矩形 5"/>
          <p:cNvSpPr/>
          <p:nvPr/>
        </p:nvSpPr>
        <p:spPr>
          <a:xfrm>
            <a:off x="6486525" y="3795713"/>
            <a:ext cx="1846263" cy="24447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6"/>
          <p:cNvSpPr/>
          <p:nvPr/>
        </p:nvSpPr>
        <p:spPr>
          <a:xfrm>
            <a:off x="6540500" y="4251325"/>
            <a:ext cx="1846263" cy="242888"/>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p:nvPr/>
        </p:nvSpPr>
        <p:spPr>
          <a:xfrm>
            <a:off x="6540500" y="5213350"/>
            <a:ext cx="1846263" cy="242888"/>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10"/>
          <p:cNvSpPr>
            <a:spLocks noChangeArrowheads="1"/>
          </p:cNvSpPr>
          <p:nvPr/>
        </p:nvSpPr>
        <p:spPr bwMode="auto">
          <a:xfrm>
            <a:off x="3057110" y="251315"/>
            <a:ext cx="3360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2000" dirty="0">
                <a:solidFill>
                  <a:srgbClr val="FFFF00"/>
                </a:solidFill>
                <a:latin typeface="+mn-lt"/>
                <a:ea typeface="Adobe 黑体 Std R" panose="020B0400000000000000" pitchFamily="34" charset="-122"/>
                <a:cs typeface="Times New Roman" panose="02020603050405020304" pitchFamily="18" charset="0"/>
              </a:rPr>
              <a:t>MCQ TOP </a:t>
            </a:r>
            <a:r>
              <a:rPr lang="en-US" altLang="zh-CN" sz="2000" dirty="0" smtClean="0">
                <a:solidFill>
                  <a:srgbClr val="FFFF00"/>
                </a:solidFill>
                <a:latin typeface="+mn-lt"/>
                <a:ea typeface="Adobe 黑体 Std R" panose="020B0400000000000000" pitchFamily="34" charset="-122"/>
                <a:cs typeface="Times New Roman" panose="02020603050405020304" pitchFamily="18" charset="0"/>
              </a:rPr>
              <a:t>10 </a:t>
            </a:r>
            <a:r>
              <a:rPr lang="zh-CN" altLang="en-US" sz="2000" dirty="0" smtClean="0">
                <a:solidFill>
                  <a:srgbClr val="FFFF00"/>
                </a:solidFill>
                <a:latin typeface="+mn-lt"/>
                <a:ea typeface="Adobe 黑体 Std R" panose="020B0400000000000000" pitchFamily="34" charset="-122"/>
                <a:cs typeface="Times New Roman" panose="02020603050405020304" pitchFamily="18" charset="0"/>
              </a:rPr>
              <a:t>图书所在</a:t>
            </a:r>
            <a:r>
              <a:rPr lang="zh-CN" altLang="en-US" sz="2000" dirty="0">
                <a:solidFill>
                  <a:srgbClr val="FFFF00"/>
                </a:solidFill>
                <a:latin typeface="+mn-lt"/>
                <a:ea typeface="Adobe 黑体 Std R" panose="020B0400000000000000" pitchFamily="34" charset="-122"/>
                <a:cs typeface="Times New Roman" panose="02020603050405020304" pitchFamily="18" charset="0"/>
              </a:rPr>
              <a:t>出版社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a:spLocks noChangeArrowheads="1"/>
          </p:cNvSpPr>
          <p:nvPr/>
        </p:nvSpPr>
        <p:spPr bwMode="auto">
          <a:xfrm>
            <a:off x="0" y="1712162"/>
            <a:ext cx="9309359" cy="38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2100" dirty="0">
                <a:latin typeface="Century" panose="02040604050505020304" pitchFamily="18" charset="0"/>
                <a:ea typeface="Adobe 黑体 Std R" panose="020B0400000000000000" pitchFamily="34" charset="-122"/>
              </a:rPr>
              <a:t>       </a:t>
            </a:r>
            <a:r>
              <a:rPr lang="zh-CN" altLang="en-US" sz="2100" dirty="0">
                <a:latin typeface="Century" panose="02040604050505020304" pitchFamily="18" charset="0"/>
                <a:ea typeface="Adobe 黑体 Std R" panose="020B0400000000000000" pitchFamily="34" charset="-122"/>
              </a:rPr>
              <a:t>可看出仅</a:t>
            </a:r>
            <a:r>
              <a:rPr lang="en-US" altLang="zh-CN" sz="2100" dirty="0">
                <a:latin typeface="Century" panose="02040604050505020304" pitchFamily="18" charset="0"/>
                <a:ea typeface="Adobe 黑体 Std R" panose="020B0400000000000000" pitchFamily="34" charset="-122"/>
              </a:rPr>
              <a:t>TOP 50</a:t>
            </a:r>
            <a:r>
              <a:rPr lang="zh-CN" altLang="en-US" sz="2100" dirty="0">
                <a:latin typeface="Century" panose="02040604050505020304" pitchFamily="18" charset="0"/>
                <a:ea typeface="Adobe 黑体 Std R" panose="020B0400000000000000" pitchFamily="34" charset="-122"/>
              </a:rPr>
              <a:t>的期刊就</a:t>
            </a:r>
            <a:r>
              <a:rPr lang="zh-CN" altLang="en-US" sz="2100" dirty="0">
                <a:solidFill>
                  <a:srgbClr val="C41981"/>
                </a:solidFill>
                <a:latin typeface="Century" panose="02040604050505020304" pitchFamily="18" charset="0"/>
                <a:ea typeface="Adobe 黑体 Std R" panose="020B0400000000000000" pitchFamily="34" charset="-122"/>
              </a:rPr>
              <a:t>分布在</a:t>
            </a:r>
            <a:r>
              <a:rPr lang="en-US" altLang="zh-CN" sz="2100" dirty="0">
                <a:solidFill>
                  <a:srgbClr val="C41981"/>
                </a:solidFill>
                <a:latin typeface="Century" panose="02040604050505020304" pitchFamily="18" charset="0"/>
                <a:ea typeface="Adobe 黑体 Std R" panose="020B0400000000000000" pitchFamily="34" charset="-122"/>
              </a:rPr>
              <a:t>14</a:t>
            </a:r>
            <a:r>
              <a:rPr lang="zh-CN" altLang="en-US" sz="2100" dirty="0">
                <a:solidFill>
                  <a:srgbClr val="C41981"/>
                </a:solidFill>
                <a:latin typeface="Century" panose="02040604050505020304" pitchFamily="18" charset="0"/>
                <a:ea typeface="Adobe 黑体 Std R" panose="020B0400000000000000" pitchFamily="34" charset="-122"/>
              </a:rPr>
              <a:t>个出版商（数据库）</a:t>
            </a:r>
            <a:r>
              <a:rPr lang="zh-CN" altLang="en-US" sz="2100" dirty="0">
                <a:latin typeface="Century" panose="02040604050505020304" pitchFamily="18" charset="0"/>
                <a:ea typeface="Adobe 黑体 Std R" panose="020B0400000000000000" pitchFamily="34" charset="-122"/>
              </a:rPr>
              <a:t>中</a:t>
            </a:r>
            <a:r>
              <a:rPr lang="zh-CN" altLang="en-US" sz="2100" dirty="0" smtClean="0">
                <a:latin typeface="Century" panose="02040604050505020304" pitchFamily="18" charset="0"/>
                <a:ea typeface="Adobe 黑体 Std R" panose="020B0400000000000000" pitchFamily="34" charset="-122"/>
              </a:rPr>
              <a:t>，</a:t>
            </a:r>
            <a:endParaRPr lang="en-US" altLang="zh-CN" sz="2100" dirty="0" smtClean="0">
              <a:latin typeface="Century" panose="02040604050505020304" pitchFamily="18" charset="0"/>
              <a:ea typeface="Adobe 黑体 Std R" panose="020B0400000000000000" pitchFamily="34" charset="-122"/>
            </a:endParaRPr>
          </a:p>
          <a:p>
            <a:pPr algn="ctr">
              <a:lnSpc>
                <a:spcPct val="150000"/>
              </a:lnSpc>
            </a:pPr>
            <a:r>
              <a:rPr lang="zh-CN" altLang="en-US" sz="2100" dirty="0" smtClean="0">
                <a:latin typeface="Century" panose="02040604050505020304" pitchFamily="18" charset="0"/>
                <a:ea typeface="Adobe 黑体 Std R" panose="020B0400000000000000" pitchFamily="34" charset="-122"/>
              </a:rPr>
              <a:t>而</a:t>
            </a:r>
            <a:r>
              <a:rPr lang="zh-CN" altLang="en-US" sz="2100" dirty="0">
                <a:latin typeface="Century" panose="02040604050505020304" pitchFamily="18" charset="0"/>
                <a:ea typeface="Adobe 黑体 Std R" panose="020B0400000000000000" pitchFamily="34" charset="-122"/>
              </a:rPr>
              <a:t>多数图书馆</a:t>
            </a:r>
            <a:r>
              <a:rPr lang="zh-CN" altLang="en-US" sz="2100" dirty="0" smtClean="0">
                <a:latin typeface="Century" panose="02040604050505020304" pitchFamily="18" charset="0"/>
                <a:ea typeface="Adobe 黑体 Std R" panose="020B0400000000000000" pitchFamily="34" charset="-122"/>
              </a:rPr>
              <a:t>很难把</a:t>
            </a:r>
            <a:r>
              <a:rPr lang="zh-CN" altLang="en-US" sz="2100" dirty="0">
                <a:latin typeface="Century" panose="02040604050505020304" pitchFamily="18" charset="0"/>
                <a:ea typeface="Adobe 黑体 Std R" panose="020B0400000000000000" pitchFamily="34" charset="-122"/>
              </a:rPr>
              <a:t>这些数据库买</a:t>
            </a:r>
            <a:r>
              <a:rPr lang="zh-CN" altLang="en-US" sz="2100" dirty="0" smtClean="0">
                <a:latin typeface="Century" panose="02040604050505020304" pitchFamily="18" charset="0"/>
                <a:ea typeface="Adobe 黑体 Std R" panose="020B0400000000000000" pitchFamily="34" charset="-122"/>
              </a:rPr>
              <a:t>全</a:t>
            </a:r>
            <a:endParaRPr lang="en-US" altLang="zh-CN" sz="2100" dirty="0" smtClean="0">
              <a:latin typeface="Century" panose="02040604050505020304" pitchFamily="18" charset="0"/>
              <a:ea typeface="Adobe 黑体 Std R" panose="020B0400000000000000" pitchFamily="34" charset="-122"/>
            </a:endParaRPr>
          </a:p>
          <a:p>
            <a:pPr algn="ctr">
              <a:lnSpc>
                <a:spcPct val="150000"/>
              </a:lnSpc>
            </a:pPr>
            <a:r>
              <a:rPr lang="en-US" altLang="zh-CN" sz="2100" dirty="0" smtClean="0">
                <a:latin typeface="Century" panose="02040604050505020304" pitchFamily="18" charset="0"/>
                <a:ea typeface="Adobe 黑体 Std R" panose="020B0400000000000000" pitchFamily="34" charset="-122"/>
              </a:rPr>
              <a:t>TOP </a:t>
            </a:r>
            <a:r>
              <a:rPr lang="en-US" altLang="zh-CN" sz="2100" dirty="0">
                <a:latin typeface="Century" panose="02040604050505020304" pitchFamily="18" charset="0"/>
                <a:ea typeface="Adobe 黑体 Std R" panose="020B0400000000000000" pitchFamily="34" charset="-122"/>
              </a:rPr>
              <a:t>10</a:t>
            </a:r>
            <a:r>
              <a:rPr lang="zh-CN" altLang="en-US" sz="2100" dirty="0">
                <a:latin typeface="Century" panose="02040604050505020304" pitchFamily="18" charset="0"/>
                <a:ea typeface="Adobe 黑体 Std R" panose="020B0400000000000000" pitchFamily="34" charset="-122"/>
              </a:rPr>
              <a:t>的图书所在出版社分布更加分散。</a:t>
            </a:r>
            <a:endParaRPr lang="en-US" altLang="zh-CN" sz="2100" dirty="0">
              <a:latin typeface="Century" panose="02040604050505020304" pitchFamily="18" charset="0"/>
              <a:ea typeface="Adobe 黑体 Std R" panose="020B0400000000000000" pitchFamily="34" charset="-122"/>
            </a:endParaRPr>
          </a:p>
          <a:p>
            <a:pPr algn="ctr">
              <a:lnSpc>
                <a:spcPct val="150000"/>
              </a:lnSpc>
            </a:pPr>
            <a:endParaRPr lang="en-US" altLang="zh-CN" sz="2100" dirty="0">
              <a:latin typeface="Century" panose="02040604050505020304" pitchFamily="18" charset="0"/>
              <a:ea typeface="Adobe 黑体 Std R" panose="020B0400000000000000" pitchFamily="34" charset="-122"/>
            </a:endParaRPr>
          </a:p>
          <a:p>
            <a:pPr algn="ctr">
              <a:lnSpc>
                <a:spcPct val="150000"/>
              </a:lnSpc>
            </a:pPr>
            <a:r>
              <a:rPr lang="en-US" altLang="zh-CN" sz="2100" dirty="0" smtClean="0">
                <a:solidFill>
                  <a:srgbClr val="C41981"/>
                </a:solidFill>
                <a:latin typeface="Century" panose="02040604050505020304" pitchFamily="18" charset="0"/>
                <a:ea typeface="Adobe 黑体 Std R" panose="020B0400000000000000" pitchFamily="34" charset="-122"/>
              </a:rPr>
              <a:t>Google </a:t>
            </a:r>
            <a:r>
              <a:rPr lang="en-US" altLang="zh-CN" sz="2100" dirty="0">
                <a:solidFill>
                  <a:srgbClr val="C41981"/>
                </a:solidFill>
                <a:latin typeface="Century" panose="02040604050505020304" pitchFamily="18" charset="0"/>
                <a:ea typeface="Adobe 黑体 Std R" panose="020B0400000000000000" pitchFamily="34" charset="-122"/>
              </a:rPr>
              <a:t>Scholar</a:t>
            </a:r>
            <a:r>
              <a:rPr lang="zh-CN" altLang="en-US" sz="2100" dirty="0">
                <a:solidFill>
                  <a:srgbClr val="C41981"/>
                </a:solidFill>
                <a:latin typeface="Century" panose="02040604050505020304" pitchFamily="18" charset="0"/>
                <a:ea typeface="Adobe 黑体 Std R" panose="020B0400000000000000" pitchFamily="34" charset="-122"/>
              </a:rPr>
              <a:t>、百度学术等互联网检索工具能否满足</a:t>
            </a:r>
            <a:r>
              <a:rPr lang="zh-CN" altLang="en-US" sz="2100" dirty="0" smtClean="0">
                <a:solidFill>
                  <a:srgbClr val="C41981"/>
                </a:solidFill>
                <a:latin typeface="Century" panose="02040604050505020304" pitchFamily="18" charset="0"/>
                <a:ea typeface="Adobe 黑体 Std R" panose="020B0400000000000000" pitchFamily="34" charset="-122"/>
              </a:rPr>
              <a:t>？</a:t>
            </a:r>
            <a:endParaRPr lang="en-US" altLang="zh-CN" sz="2100" dirty="0">
              <a:latin typeface="Century" panose="02040604050505020304" pitchFamily="18" charset="0"/>
              <a:ea typeface="Adobe 黑体 Std R" panose="020B0400000000000000" pitchFamily="34" charset="-122"/>
            </a:endParaRPr>
          </a:p>
          <a:p>
            <a:pPr algn="ctr">
              <a:lnSpc>
                <a:spcPct val="150000"/>
              </a:lnSpc>
            </a:pPr>
            <a:r>
              <a:rPr lang="zh-CN" altLang="en-US" sz="2100" dirty="0" smtClean="0">
                <a:latin typeface="Century" panose="02040604050505020304" pitchFamily="18" charset="0"/>
                <a:ea typeface="Adobe 黑体 Std R" panose="020B0400000000000000" pitchFamily="34" charset="-122"/>
              </a:rPr>
              <a:t>未对</a:t>
            </a:r>
            <a:r>
              <a:rPr lang="zh-CN" altLang="en-US" sz="2100" dirty="0">
                <a:latin typeface="Century" panose="02040604050505020304" pitchFamily="18" charset="0"/>
                <a:ea typeface="Adobe 黑体 Std R" panose="020B0400000000000000" pitchFamily="34" charset="-122"/>
              </a:rPr>
              <a:t>收录文献做专业标引（作者署名、作者</a:t>
            </a:r>
            <a:r>
              <a:rPr lang="zh-CN" altLang="en-US" sz="2100" dirty="0" smtClean="0">
                <a:latin typeface="Century" panose="02040604050505020304" pitchFamily="18" charset="0"/>
                <a:ea typeface="Adobe 黑体 Std R" panose="020B0400000000000000" pitchFamily="34" charset="-122"/>
              </a:rPr>
              <a:t>单位</a:t>
            </a:r>
            <a:r>
              <a:rPr lang="zh-CN" altLang="en-US" sz="2100" dirty="0">
                <a:latin typeface="Century" panose="02040604050505020304" pitchFamily="18" charset="0"/>
                <a:ea typeface="Adobe 黑体 Std R" panose="020B0400000000000000" pitchFamily="34" charset="-122"/>
              </a:rPr>
              <a:t>信息、</a:t>
            </a:r>
            <a:r>
              <a:rPr lang="en-US" altLang="zh-CN" sz="2100" dirty="0">
                <a:latin typeface="Century" panose="02040604050505020304" pitchFamily="18" charset="0"/>
                <a:ea typeface="Adobe 黑体 Std R" panose="020B0400000000000000" pitchFamily="34" charset="-122"/>
              </a:rPr>
              <a:t>MSC</a:t>
            </a:r>
            <a:r>
              <a:rPr lang="zh-CN" altLang="en-US" sz="2100" dirty="0">
                <a:latin typeface="Century" panose="02040604050505020304" pitchFamily="18" charset="0"/>
                <a:ea typeface="Adobe 黑体 Std R" panose="020B0400000000000000" pitchFamily="34" charset="-122"/>
              </a:rPr>
              <a:t>分类等</a:t>
            </a:r>
            <a:r>
              <a:rPr lang="zh-CN" altLang="en-US" sz="2100" dirty="0" smtClean="0">
                <a:latin typeface="Century" panose="02040604050505020304" pitchFamily="18" charset="0"/>
                <a:ea typeface="Adobe 黑体 Std R" panose="020B0400000000000000" pitchFamily="34" charset="-122"/>
              </a:rPr>
              <a:t>）</a:t>
            </a:r>
            <a:endParaRPr lang="en-US" altLang="zh-CN" sz="2100" dirty="0" smtClean="0">
              <a:latin typeface="Century" panose="02040604050505020304" pitchFamily="18" charset="0"/>
              <a:ea typeface="Adobe 黑体 Std R" panose="020B0400000000000000" pitchFamily="34" charset="-122"/>
            </a:endParaRPr>
          </a:p>
          <a:p>
            <a:pPr algn="ctr">
              <a:lnSpc>
                <a:spcPct val="150000"/>
              </a:lnSpc>
            </a:pPr>
            <a:r>
              <a:rPr lang="zh-CN" altLang="en-US" sz="2100" dirty="0" smtClean="0">
                <a:latin typeface="Century" panose="02040604050505020304" pitchFamily="18" charset="0"/>
                <a:ea typeface="Adobe 黑体 Std R" panose="020B0400000000000000" pitchFamily="34" charset="-122"/>
              </a:rPr>
              <a:t>但</a:t>
            </a:r>
            <a:r>
              <a:rPr lang="zh-CN" altLang="en-US" sz="2100" dirty="0">
                <a:latin typeface="Century" panose="02040604050505020304" pitchFamily="18" charset="0"/>
                <a:ea typeface="Adobe 黑体 Std R" panose="020B0400000000000000" pitchFamily="34" charset="-122"/>
              </a:rPr>
              <a:t>有收录面广而杂的特点，</a:t>
            </a:r>
            <a:r>
              <a:rPr lang="zh-CN" altLang="en-US" sz="2100" dirty="0">
                <a:solidFill>
                  <a:srgbClr val="C41981"/>
                </a:solidFill>
                <a:latin typeface="Century" panose="02040604050505020304" pitchFamily="18" charset="0"/>
                <a:ea typeface="Adobe 黑体 Std R" panose="020B0400000000000000" pitchFamily="34" charset="-122"/>
              </a:rPr>
              <a:t>可补充使</a:t>
            </a:r>
            <a:r>
              <a:rPr lang="zh-CN" altLang="en-US" sz="2100">
                <a:solidFill>
                  <a:srgbClr val="C41981"/>
                </a:solidFill>
                <a:latin typeface="Century" panose="02040604050505020304" pitchFamily="18" charset="0"/>
                <a:ea typeface="Adobe 黑体 Std R" panose="020B0400000000000000" pitchFamily="34" charset="-122"/>
              </a:rPr>
              <a:t>用</a:t>
            </a:r>
            <a:r>
              <a:rPr lang="zh-CN" altLang="en-US" sz="2100" smtClean="0">
                <a:solidFill>
                  <a:srgbClr val="C41981"/>
                </a:solidFill>
                <a:latin typeface="Century" panose="02040604050505020304" pitchFamily="18" charset="0"/>
                <a:ea typeface="Adobe 黑体 Std R" panose="020B0400000000000000" pitchFamily="34" charset="-122"/>
              </a:rPr>
              <a:t>。</a:t>
            </a:r>
            <a:r>
              <a:rPr lang="en-US" altLang="zh-CN" sz="2100" smtClean="0">
                <a:solidFill>
                  <a:srgbClr val="C41981"/>
                </a:solidFill>
                <a:latin typeface="Century" panose="02040604050505020304" pitchFamily="18" charset="0"/>
                <a:ea typeface="Adobe 黑体 Std R" panose="020B0400000000000000" pitchFamily="34" charset="-122"/>
              </a:rPr>
              <a:t> </a:t>
            </a:r>
            <a:endParaRPr lang="en-US" altLang="zh-CN" sz="2100" dirty="0">
              <a:solidFill>
                <a:srgbClr val="C41981"/>
              </a:solidFill>
              <a:latin typeface="Century" panose="02040604050505020304" pitchFamily="18" charset="0"/>
              <a:ea typeface="Adobe 黑体 Std R"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4">
                                            <p:txEl>
                                              <p:pRg st="4" end="4"/>
                                            </p:txEl>
                                          </p:spTgt>
                                        </p:tgtEl>
                                        <p:attrNameLst>
                                          <p:attrName>style.visibility</p:attrName>
                                        </p:attrNameLst>
                                      </p:cBhvr>
                                      <p:to>
                                        <p:strVal val="visible"/>
                                      </p:to>
                                    </p:set>
                                    <p:animEffect transition="in" filter="wipe(left)">
                                      <p:cBhvr>
                                        <p:cTn id="7" dur="500"/>
                                        <p:tgtEl>
                                          <p:spTgt spid="2355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4">
                                            <p:txEl>
                                              <p:pRg st="5" end="5"/>
                                            </p:txEl>
                                          </p:spTgt>
                                        </p:tgtEl>
                                        <p:attrNameLst>
                                          <p:attrName>style.visibility</p:attrName>
                                        </p:attrNameLst>
                                      </p:cBhvr>
                                      <p:to>
                                        <p:strVal val="visible"/>
                                      </p:to>
                                    </p:set>
                                    <p:animEffect transition="in" filter="wipe(left)">
                                      <p:cBhvr>
                                        <p:cTn id="12" dur="500"/>
                                        <p:tgtEl>
                                          <p:spTgt spid="2355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554">
                                            <p:txEl>
                                              <p:pRg st="6" end="6"/>
                                            </p:txEl>
                                          </p:spTgt>
                                        </p:tgtEl>
                                        <p:attrNameLst>
                                          <p:attrName>style.visibility</p:attrName>
                                        </p:attrNameLst>
                                      </p:cBhvr>
                                      <p:to>
                                        <p:strVal val="visible"/>
                                      </p:to>
                                    </p:set>
                                    <p:animEffect transition="in" filter="wipe(left)">
                                      <p:cBhvr>
                                        <p:cTn id="17" dur="500"/>
                                        <p:tgtEl>
                                          <p:spTgt spid="23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 b="35981"/>
          <a:stretch/>
        </p:blipFill>
        <p:spPr bwMode="auto">
          <a:xfrm>
            <a:off x="163418" y="1184592"/>
            <a:ext cx="8956166" cy="494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nvSpPr>
        <p:spPr>
          <a:xfrm>
            <a:off x="448468" y="2532797"/>
            <a:ext cx="1106488" cy="192088"/>
          </a:xfrm>
          <a:prstGeom prst="round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6985" name="文本框 3"/>
          <p:cNvSpPr txBox="1">
            <a:spLocks noChangeArrowheads="1"/>
          </p:cNvSpPr>
          <p:nvPr/>
        </p:nvSpPr>
        <p:spPr bwMode="auto">
          <a:xfrm>
            <a:off x="3176226" y="278359"/>
            <a:ext cx="3586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00"/>
                </a:solidFill>
                <a:latin typeface="+mn-lt"/>
                <a:ea typeface="Adobe 黑体 Std R" panose="020B0400000000000000" pitchFamily="34" charset="-122"/>
              </a:rPr>
              <a:t>海外高校对</a:t>
            </a:r>
            <a:r>
              <a:rPr lang="en-US" altLang="zh-CN" sz="2000" dirty="0">
                <a:solidFill>
                  <a:srgbClr val="FFFF00"/>
                </a:solidFill>
                <a:latin typeface="+mn-lt"/>
                <a:ea typeface="Adobe 黑体 Std R" panose="020B0400000000000000" pitchFamily="34" charset="-122"/>
              </a:rPr>
              <a:t>MathSciNet</a:t>
            </a:r>
            <a:r>
              <a:rPr lang="zh-CN" altLang="en-US" sz="2000" dirty="0">
                <a:solidFill>
                  <a:srgbClr val="FFFF00"/>
                </a:solidFill>
                <a:latin typeface="+mn-lt"/>
                <a:ea typeface="Adobe 黑体 Std R" panose="020B0400000000000000" pitchFamily="34" charset="-122"/>
              </a:rPr>
              <a:t>的定位</a:t>
            </a:r>
          </a:p>
        </p:txBody>
      </p:sp>
      <p:grpSp>
        <p:nvGrpSpPr>
          <p:cNvPr id="4" name="组合 3"/>
          <p:cNvGrpSpPr/>
          <p:nvPr/>
        </p:nvGrpSpPr>
        <p:grpSpPr>
          <a:xfrm>
            <a:off x="332978" y="2841845"/>
            <a:ext cx="4636367" cy="1291271"/>
            <a:chOff x="-537382" y="1016620"/>
            <a:chExt cx="4636367" cy="1291271"/>
          </a:xfrm>
        </p:grpSpPr>
        <p:sp>
          <p:nvSpPr>
            <p:cNvPr id="5" name="圆角矩形 4"/>
            <p:cNvSpPr/>
            <p:nvPr/>
          </p:nvSpPr>
          <p:spPr>
            <a:xfrm>
              <a:off x="-537382" y="1016620"/>
              <a:ext cx="4636367" cy="1291271"/>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0000"/>
                </a:solidFill>
                <a:latin typeface="Adobe 黑体 Std R" panose="020B0400000000000000" pitchFamily="34" charset="-122"/>
                <a:ea typeface="Adobe 黑体 Std R" panose="020B0400000000000000" pitchFamily="34" charset="-122"/>
              </a:endParaRPr>
            </a:p>
            <a:p>
              <a:pPr>
                <a:defRPr/>
              </a:pPr>
              <a:endParaRPr lang="en-US" altLang="zh-CN">
                <a:solidFill>
                  <a:srgbClr val="FF0000"/>
                </a:solidFill>
                <a:latin typeface="Adobe 黑体 Std R" panose="020B0400000000000000" pitchFamily="34" charset="-122"/>
                <a:ea typeface="Adobe 黑体 Std R" panose="020B0400000000000000" pitchFamily="34" charset="-122"/>
              </a:endParaRPr>
            </a:p>
          </p:txBody>
        </p:sp>
        <p:sp>
          <p:nvSpPr>
            <p:cNvPr id="9" name="圆角矩形 8"/>
            <p:cNvSpPr/>
            <p:nvPr/>
          </p:nvSpPr>
          <p:spPr>
            <a:xfrm>
              <a:off x="-537382" y="1548658"/>
              <a:ext cx="3344718" cy="669093"/>
            </a:xfrm>
            <a:prstGeom prst="roundRect">
              <a:avLst/>
            </a:prstGeom>
            <a:solidFill>
              <a:srgbClr val="FFFF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dirty="0">
                <a:solidFill>
                  <a:srgbClr val="FF0000"/>
                </a:solidFill>
                <a:latin typeface="Adobe 黑体 Std R" panose="020B0400000000000000" pitchFamily="34" charset="-122"/>
                <a:ea typeface="Adobe 黑体 Std R" panose="020B0400000000000000" pitchFamily="34" charset="-122"/>
              </a:endParaRPr>
            </a:p>
            <a:p>
              <a:pPr>
                <a:defRPr/>
              </a:pPr>
              <a:r>
                <a:rPr lang="zh-CN" altLang="en-US" dirty="0">
                  <a:solidFill>
                    <a:srgbClr val="0066FF"/>
                  </a:solidFill>
                  <a:latin typeface="Adobe 黑体 Std R" panose="020B0400000000000000" pitchFamily="34" charset="-122"/>
                  <a:ea typeface="Adobe 黑体 Std R" panose="020B0400000000000000" pitchFamily="34" charset="-122"/>
                </a:rPr>
                <a:t>普林斯顿将</a:t>
              </a:r>
              <a:r>
                <a:rPr lang="en-US" altLang="zh-CN" dirty="0">
                  <a:solidFill>
                    <a:srgbClr val="0066FF"/>
                  </a:solidFill>
                  <a:latin typeface="Adobe 黑体 Std R" panose="020B0400000000000000" pitchFamily="34" charset="-122"/>
                  <a:ea typeface="Adobe 黑体 Std R" panose="020B0400000000000000" pitchFamily="34" charset="-122"/>
                </a:rPr>
                <a:t>MathSciNet</a:t>
              </a:r>
              <a:r>
                <a:rPr lang="zh-CN" altLang="en-US" dirty="0">
                  <a:solidFill>
                    <a:srgbClr val="0066FF"/>
                  </a:solidFill>
                  <a:latin typeface="Adobe 黑体 Std R" panose="020B0400000000000000" pitchFamily="34" charset="-122"/>
                  <a:ea typeface="Adobe 黑体 Std R" panose="020B0400000000000000" pitchFamily="34" charset="-122"/>
                </a:rPr>
                <a:t>列为</a:t>
              </a:r>
              <a:endParaRPr lang="en-US" altLang="zh-CN" dirty="0">
                <a:solidFill>
                  <a:srgbClr val="0066FF"/>
                </a:solidFill>
                <a:latin typeface="Adobe 黑体 Std R" panose="020B0400000000000000" pitchFamily="34" charset="-122"/>
                <a:ea typeface="Adobe 黑体 Std R" panose="020B0400000000000000" pitchFamily="34" charset="-122"/>
              </a:endParaRPr>
            </a:p>
            <a:p>
              <a:pPr>
                <a:defRPr/>
              </a:pPr>
              <a:r>
                <a:rPr lang="zh-CN" altLang="en-US" dirty="0">
                  <a:solidFill>
                    <a:srgbClr val="0066FF"/>
                  </a:solidFill>
                  <a:latin typeface="Adobe 黑体 Std R" panose="020B0400000000000000" pitchFamily="34" charset="-122"/>
                  <a:ea typeface="Adobe 黑体 Std R" panose="020B0400000000000000" pitchFamily="34" charset="-122"/>
                </a:rPr>
                <a:t>数学研究的首要核心资源</a:t>
              </a:r>
            </a:p>
            <a:p>
              <a:pPr algn="ctr">
                <a:defRPr/>
              </a:pPr>
              <a:endParaRPr lang="zh-CN" altLang="en-US" dirty="0"/>
            </a:p>
          </p:txBody>
        </p:sp>
      </p:grpSp>
    </p:spTree>
    <p:extLst>
      <p:ext uri="{BB962C8B-B14F-4D97-AF65-F5344CB8AC3E}">
        <p14:creationId xmlns:p14="http://schemas.microsoft.com/office/powerpoint/2010/main" val="1281391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26223" b="33775"/>
          <a:stretch/>
        </p:blipFill>
        <p:spPr>
          <a:xfrm>
            <a:off x="472328" y="1045664"/>
            <a:ext cx="7796611" cy="4625346"/>
          </a:xfrm>
          <a:prstGeom prst="rect">
            <a:avLst/>
          </a:prstGeom>
          <a:ln>
            <a:noFill/>
          </a:ln>
          <a:effectLst>
            <a:outerShdw blurRad="292100" dist="139700" dir="2700000" algn="tl" rotWithShape="0">
              <a:srgbClr val="333333">
                <a:alpha val="65000"/>
              </a:srgbClr>
            </a:outerShdw>
          </a:effectLst>
        </p:spPr>
      </p:pic>
      <p:sp>
        <p:nvSpPr>
          <p:cNvPr id="3" name="圆角矩形 2"/>
          <p:cNvSpPr/>
          <p:nvPr/>
        </p:nvSpPr>
        <p:spPr>
          <a:xfrm>
            <a:off x="3270495" y="4147695"/>
            <a:ext cx="1027490" cy="183965"/>
          </a:xfrm>
          <a:prstGeom prst="roundRect">
            <a:avLst/>
          </a:prstGeom>
          <a:solidFill>
            <a:srgbClr val="C4198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 name="组合 3"/>
          <p:cNvGrpSpPr/>
          <p:nvPr/>
        </p:nvGrpSpPr>
        <p:grpSpPr>
          <a:xfrm>
            <a:off x="1302984" y="5753444"/>
            <a:ext cx="6268894" cy="836023"/>
            <a:chOff x="3809695" y="6036720"/>
            <a:chExt cx="3935799" cy="1192814"/>
          </a:xfrm>
        </p:grpSpPr>
        <p:sp>
          <p:nvSpPr>
            <p:cNvPr id="5" name="圆角矩形 4"/>
            <p:cNvSpPr/>
            <p:nvPr/>
          </p:nvSpPr>
          <p:spPr>
            <a:xfrm>
              <a:off x="3809695" y="6036720"/>
              <a:ext cx="393579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圆角矩形 5"/>
            <p:cNvSpPr/>
            <p:nvPr/>
          </p:nvSpPr>
          <p:spPr>
            <a:xfrm>
              <a:off x="3836624" y="6154332"/>
              <a:ext cx="3856798"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olidFill>
                    <a:srgbClr val="0066FF"/>
                  </a:solidFill>
                  <a:latin typeface="Adobe 黑体 Std R" panose="020B0400000000000000" pitchFamily="34" charset="-122"/>
                  <a:ea typeface="Adobe 黑体 Std R" panose="020B0400000000000000" pitchFamily="34" charset="-122"/>
                </a:rPr>
                <a:t>牛津大学将</a:t>
              </a:r>
              <a:r>
                <a:rPr lang="en-US" altLang="zh-CN" dirty="0">
                  <a:solidFill>
                    <a:srgbClr val="0066FF"/>
                  </a:solidFill>
                  <a:latin typeface="Adobe 黑体 Std R" panose="020B0400000000000000" pitchFamily="34" charset="-122"/>
                  <a:ea typeface="Adobe 黑体 Std R" panose="020B0400000000000000" pitchFamily="34" charset="-122"/>
                </a:rPr>
                <a:t>MathSciNet</a:t>
              </a:r>
              <a:r>
                <a:rPr lang="zh-CN" altLang="en-US" dirty="0">
                  <a:solidFill>
                    <a:srgbClr val="0066FF"/>
                  </a:solidFill>
                  <a:latin typeface="Adobe 黑体 Std R" panose="020B0400000000000000" pitchFamily="34" charset="-122"/>
                  <a:ea typeface="Adobe 黑体 Std R" panose="020B0400000000000000" pitchFamily="34" charset="-122"/>
                </a:rPr>
                <a:t>列为数学学科排名第一的推荐资源</a:t>
              </a:r>
              <a:endParaRPr lang="zh-CN" altLang="en-US" dirty="0"/>
            </a:p>
          </p:txBody>
        </p:sp>
      </p:grpSp>
      <p:sp>
        <p:nvSpPr>
          <p:cNvPr id="7" name="文本框 3"/>
          <p:cNvSpPr txBox="1">
            <a:spLocks noChangeArrowheads="1"/>
          </p:cNvSpPr>
          <p:nvPr/>
        </p:nvSpPr>
        <p:spPr bwMode="auto">
          <a:xfrm>
            <a:off x="3176226" y="278359"/>
            <a:ext cx="3586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00"/>
                </a:solidFill>
                <a:latin typeface="+mn-lt"/>
                <a:ea typeface="Adobe 黑体 Std R" panose="020B0400000000000000" pitchFamily="34" charset="-122"/>
              </a:rPr>
              <a:t>海外高校对</a:t>
            </a:r>
            <a:r>
              <a:rPr lang="en-US" altLang="zh-CN" sz="2000" dirty="0">
                <a:solidFill>
                  <a:srgbClr val="FFFF00"/>
                </a:solidFill>
                <a:latin typeface="+mn-lt"/>
                <a:ea typeface="Adobe 黑体 Std R" panose="020B0400000000000000" pitchFamily="34" charset="-122"/>
              </a:rPr>
              <a:t>MathSciNet</a:t>
            </a:r>
            <a:r>
              <a:rPr lang="zh-CN" altLang="en-US" sz="2000" dirty="0">
                <a:solidFill>
                  <a:srgbClr val="FFFF00"/>
                </a:solidFill>
                <a:latin typeface="+mn-lt"/>
                <a:ea typeface="Adobe 黑体 Std R" panose="020B0400000000000000" pitchFamily="34" charset="-122"/>
              </a:rPr>
              <a:t>的定位</a:t>
            </a:r>
          </a:p>
        </p:txBody>
      </p:sp>
    </p:spTree>
    <p:extLst>
      <p:ext uri="{BB962C8B-B14F-4D97-AF65-F5344CB8AC3E}">
        <p14:creationId xmlns:p14="http://schemas.microsoft.com/office/powerpoint/2010/main" val="12801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24381" t="4745"/>
          <a:stretch/>
        </p:blipFill>
        <p:spPr>
          <a:xfrm>
            <a:off x="0" y="860633"/>
            <a:ext cx="6282222" cy="5907946"/>
          </a:xfrm>
          <a:prstGeom prst="rect">
            <a:avLst/>
          </a:prstGeom>
        </p:spPr>
      </p:pic>
      <p:sp>
        <p:nvSpPr>
          <p:cNvPr id="11" name="圆角矩形 10"/>
          <p:cNvSpPr/>
          <p:nvPr/>
        </p:nvSpPr>
        <p:spPr>
          <a:xfrm>
            <a:off x="3048123" y="2821577"/>
            <a:ext cx="3108840" cy="235133"/>
          </a:xfrm>
          <a:prstGeom prst="roundRect">
            <a:avLst/>
          </a:prstGeom>
          <a:solidFill>
            <a:srgbClr val="C419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3" name="组合 12"/>
          <p:cNvGrpSpPr/>
          <p:nvPr/>
        </p:nvGrpSpPr>
        <p:grpSpPr>
          <a:xfrm>
            <a:off x="6357257" y="1514037"/>
            <a:ext cx="2708366" cy="4405762"/>
            <a:chOff x="4432778" y="4324626"/>
            <a:chExt cx="3539369" cy="1192814"/>
          </a:xfrm>
        </p:grpSpPr>
        <p:sp>
          <p:nvSpPr>
            <p:cNvPr id="12" name="圆角矩形 11"/>
            <p:cNvSpPr/>
            <p:nvPr/>
          </p:nvSpPr>
          <p:spPr>
            <a:xfrm>
              <a:off x="4432778" y="4324626"/>
              <a:ext cx="353936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圆角矩形 13"/>
            <p:cNvSpPr/>
            <p:nvPr/>
          </p:nvSpPr>
          <p:spPr>
            <a:xfrm>
              <a:off x="4432778" y="4468687"/>
              <a:ext cx="3539369"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400" dirty="0">
                  <a:solidFill>
                    <a:srgbClr val="0066FF"/>
                  </a:solidFill>
                  <a:latin typeface="Adobe 黑体 Std R" panose="020B0400000000000000" pitchFamily="34" charset="-122"/>
                  <a:ea typeface="Adobe 黑体 Std R" panose="020B0400000000000000" pitchFamily="34" charset="-122"/>
                </a:rPr>
                <a:t>ENS</a:t>
              </a:r>
              <a:r>
                <a:rPr lang="zh-CN" altLang="en-US" sz="1400" dirty="0">
                  <a:solidFill>
                    <a:srgbClr val="0066FF"/>
                  </a:solidFill>
                  <a:latin typeface="Adobe 黑体 Std R" panose="020B0400000000000000" pitchFamily="34" charset="-122"/>
                  <a:ea typeface="Adobe 黑体 Std R" panose="020B0400000000000000" pitchFamily="34" charset="-122"/>
                </a:rPr>
                <a:t>（巴黎高等师范学院）</a:t>
              </a:r>
              <a:r>
                <a:rPr lang="en-US" altLang="zh-CN" sz="1400" dirty="0">
                  <a:solidFill>
                    <a:srgbClr val="0066FF"/>
                  </a:solidFill>
                  <a:latin typeface="Adobe 黑体 Std R" panose="020B0400000000000000" pitchFamily="34" charset="-122"/>
                  <a:ea typeface="Adobe 黑体 Std R" panose="020B0400000000000000" pitchFamily="34" charset="-122"/>
                </a:rPr>
                <a:t>CNRS</a:t>
              </a:r>
              <a:r>
                <a:rPr lang="zh-CN" altLang="en-US" sz="1400" dirty="0">
                  <a:solidFill>
                    <a:srgbClr val="0066FF"/>
                  </a:solidFill>
                  <a:latin typeface="Adobe 黑体 Std R" panose="020B0400000000000000" pitchFamily="34" charset="-122"/>
                  <a:ea typeface="Adobe 黑体 Std R" panose="020B0400000000000000" pitchFamily="34" charset="-122"/>
                </a:rPr>
                <a:t>（法国国家科研中心）</a:t>
              </a:r>
              <a:endParaRPr lang="en-US" altLang="zh-CN" sz="1400" dirty="0"/>
            </a:p>
            <a:p>
              <a:pPr>
                <a:lnSpc>
                  <a:spcPct val="150000"/>
                </a:lnSpc>
                <a:defRPr/>
              </a:pPr>
              <a:r>
                <a:rPr lang="zh-CN" altLang="en-US" sz="1400" dirty="0">
                  <a:solidFill>
                    <a:srgbClr val="0066FF"/>
                  </a:solidFill>
                  <a:latin typeface="Adobe 黑体 Std R" panose="020B0400000000000000" pitchFamily="34" charset="-122"/>
                  <a:ea typeface="Adobe 黑体 Std R" panose="020B0400000000000000" pitchFamily="34" charset="-122"/>
                </a:rPr>
                <a:t>将</a:t>
              </a:r>
              <a:r>
                <a:rPr lang="en-US" altLang="zh-CN" sz="1400" dirty="0">
                  <a:solidFill>
                    <a:srgbClr val="0066FF"/>
                  </a:solidFill>
                  <a:latin typeface="Adobe 黑体 Std R" panose="020B0400000000000000" pitchFamily="34" charset="-122"/>
                  <a:ea typeface="Adobe 黑体 Std R" panose="020B0400000000000000" pitchFamily="34" charset="-122"/>
                </a:rPr>
                <a:t>MathSciNet</a:t>
              </a:r>
              <a:r>
                <a:rPr lang="zh-CN" altLang="en-US" sz="1400" dirty="0">
                  <a:solidFill>
                    <a:srgbClr val="0066FF"/>
                  </a:solidFill>
                  <a:latin typeface="Adobe 黑体 Std R" panose="020B0400000000000000" pitchFamily="34" charset="-122"/>
                  <a:ea typeface="Adobe 黑体 Std R" panose="020B0400000000000000" pitchFamily="34" charset="-122"/>
                </a:rPr>
                <a:t>基本研究工具</a:t>
              </a:r>
              <a:endParaRPr lang="en-US" altLang="zh-CN" sz="1400" dirty="0">
                <a:solidFill>
                  <a:srgbClr val="0066FF"/>
                </a:solidFill>
                <a:latin typeface="Adobe 黑体 Std R" panose="020B0400000000000000" pitchFamily="34" charset="-122"/>
                <a:ea typeface="Adobe 黑体 Std R" panose="020B0400000000000000" pitchFamily="34" charset="-122"/>
              </a:endParaRPr>
            </a:p>
            <a:p>
              <a:pPr>
                <a:lnSpc>
                  <a:spcPct val="150000"/>
                </a:lnSpc>
                <a:defRPr/>
              </a:pPr>
              <a:endParaRPr lang="en-US" altLang="zh-CN" sz="1400" dirty="0">
                <a:solidFill>
                  <a:srgbClr val="0066FF"/>
                </a:solidFill>
                <a:latin typeface="Adobe 黑体 Std R" panose="020B0400000000000000" pitchFamily="34" charset="-122"/>
                <a:ea typeface="Adobe 黑体 Std R" panose="020B0400000000000000" pitchFamily="34" charset="-122"/>
              </a:endParaRPr>
            </a:p>
            <a:p>
              <a:pPr>
                <a:lnSpc>
                  <a:spcPct val="150000"/>
                </a:lnSpc>
                <a:defRPr/>
              </a:pPr>
              <a:r>
                <a:rPr lang="zh-CN" altLang="en-US" sz="1400" dirty="0">
                  <a:solidFill>
                    <a:srgbClr val="0066FF"/>
                  </a:solidFill>
                  <a:latin typeface="Adobe 黑体 Std R" panose="020B0400000000000000" pitchFamily="34" charset="-122"/>
                  <a:ea typeface="Adobe 黑体 Std R" panose="020B0400000000000000" pitchFamily="34" charset="-122"/>
                </a:rPr>
                <a:t>也将</a:t>
              </a:r>
              <a:r>
                <a:rPr lang="en-US" altLang="zh-CN" sz="1400" dirty="0">
                  <a:solidFill>
                    <a:srgbClr val="0066FF"/>
                  </a:solidFill>
                  <a:latin typeface="Adobe 黑体 Std R" panose="020B0400000000000000" pitchFamily="34" charset="-122"/>
                  <a:ea typeface="Adobe 黑体 Std R" panose="020B0400000000000000" pitchFamily="34" charset="-122"/>
                </a:rPr>
                <a:t>AMS</a:t>
              </a:r>
              <a:r>
                <a:rPr lang="zh-CN" altLang="en-US" sz="1400" dirty="0">
                  <a:solidFill>
                    <a:srgbClr val="0066FF"/>
                  </a:solidFill>
                  <a:latin typeface="Adobe 黑体 Std R" panose="020B0400000000000000" pitchFamily="34" charset="-122"/>
                  <a:ea typeface="Adobe 黑体 Std R" panose="020B0400000000000000" pitchFamily="34" charset="-122"/>
                </a:rPr>
                <a:t>电子书作为主要文献来源</a:t>
              </a:r>
              <a:endParaRPr lang="en-US" altLang="zh-CN" sz="1400" dirty="0">
                <a:solidFill>
                  <a:srgbClr val="0066FF"/>
                </a:solidFill>
                <a:latin typeface="Adobe 黑体 Std R" panose="020B0400000000000000" pitchFamily="34" charset="-122"/>
                <a:ea typeface="Adobe 黑体 Std R" panose="020B0400000000000000" pitchFamily="34" charset="-122"/>
              </a:endParaRPr>
            </a:p>
          </p:txBody>
        </p:sp>
      </p:grpSp>
      <p:sp>
        <p:nvSpPr>
          <p:cNvPr id="16" name="圆角矩形 15"/>
          <p:cNvSpPr/>
          <p:nvPr/>
        </p:nvSpPr>
        <p:spPr>
          <a:xfrm>
            <a:off x="3048122" y="5194663"/>
            <a:ext cx="3234099" cy="1573916"/>
          </a:xfrm>
          <a:prstGeom prst="roundRect">
            <a:avLst/>
          </a:prstGeom>
          <a:solidFill>
            <a:srgbClr val="C419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文本框 3"/>
          <p:cNvSpPr txBox="1">
            <a:spLocks noChangeArrowheads="1"/>
          </p:cNvSpPr>
          <p:nvPr/>
        </p:nvSpPr>
        <p:spPr bwMode="auto">
          <a:xfrm>
            <a:off x="3176226" y="278359"/>
            <a:ext cx="3586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00"/>
                </a:solidFill>
                <a:latin typeface="+mn-lt"/>
                <a:ea typeface="Adobe 黑体 Std R" panose="020B0400000000000000" pitchFamily="34" charset="-122"/>
              </a:rPr>
              <a:t>海外高校对</a:t>
            </a:r>
            <a:r>
              <a:rPr lang="en-US" altLang="zh-CN" sz="2000" dirty="0">
                <a:solidFill>
                  <a:srgbClr val="FFFF00"/>
                </a:solidFill>
                <a:latin typeface="+mn-lt"/>
                <a:ea typeface="Adobe 黑体 Std R" panose="020B0400000000000000" pitchFamily="34" charset="-122"/>
              </a:rPr>
              <a:t>MathSciNet</a:t>
            </a:r>
            <a:r>
              <a:rPr lang="zh-CN" altLang="en-US" sz="2000" dirty="0">
                <a:solidFill>
                  <a:srgbClr val="FFFF00"/>
                </a:solidFill>
                <a:latin typeface="+mn-lt"/>
                <a:ea typeface="Adobe 黑体 Std R" panose="020B0400000000000000" pitchFamily="34" charset="-122"/>
              </a:rPr>
              <a:t>的定位</a:t>
            </a:r>
          </a:p>
        </p:txBody>
      </p:sp>
    </p:spTree>
    <p:extLst>
      <p:ext uri="{BB962C8B-B14F-4D97-AF65-F5344CB8AC3E}">
        <p14:creationId xmlns:p14="http://schemas.microsoft.com/office/powerpoint/2010/main" val="428169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678830" y="1087688"/>
            <a:ext cx="4974977" cy="350838"/>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40" name="Content Placeholder 8"/>
          <p:cNvSpPr txBox="1">
            <a:spLocks/>
          </p:cNvSpPr>
          <p:nvPr/>
        </p:nvSpPr>
        <p:spPr bwMode="auto">
          <a:xfrm>
            <a:off x="-176416" y="1062318"/>
            <a:ext cx="9405257" cy="538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20000"/>
              </a:lnSpc>
              <a:spcBef>
                <a:spcPct val="20000"/>
              </a:spcBef>
              <a:buFont typeface="Arial" panose="020B0604020202020204" pitchFamily="34" charset="0"/>
              <a:buNone/>
            </a:pPr>
            <a:r>
              <a:rPr lang="zh-CN" altLang="en-US" sz="1800" dirty="0">
                <a:latin typeface="+mn-lt"/>
                <a:ea typeface="Arial Unicode MS" panose="020B0604020202020204" pitchFamily="34" charset="-122"/>
                <a:cs typeface="Arial Unicode MS" panose="020B0604020202020204" pitchFamily="34" charset="-122"/>
              </a:rPr>
              <a:t>美国数学学会的期刊质量非常高</a:t>
            </a:r>
            <a:r>
              <a:rPr lang="zh-CN" altLang="en-US" sz="1800" dirty="0" smtClean="0">
                <a:latin typeface="+mn-lt"/>
                <a:ea typeface="Arial Unicode MS" panose="020B0604020202020204" pitchFamily="34" charset="-122"/>
                <a:cs typeface="Arial Unicode MS" panose="020B0604020202020204" pitchFamily="34" charset="-122"/>
              </a:rPr>
              <a:t>。</a:t>
            </a:r>
            <a:r>
              <a:rPr lang="en-US" altLang="zh-CN" sz="1800" dirty="0" smtClean="0">
                <a:latin typeface="+mn-lt"/>
                <a:ea typeface="Arial Unicode MS" panose="020B0604020202020204" pitchFamily="34" charset="-122"/>
                <a:cs typeface="Arial Unicode MS" panose="020B0604020202020204" pitchFamily="34" charset="-122"/>
              </a:rPr>
              <a:t>Journal </a:t>
            </a:r>
            <a:r>
              <a:rPr lang="en-US" altLang="zh-CN" sz="1800" dirty="0">
                <a:latin typeface="+mn-lt"/>
                <a:ea typeface="Arial Unicode MS" panose="020B0604020202020204" pitchFamily="34" charset="-122"/>
                <a:cs typeface="Arial Unicode MS" panose="020B0604020202020204" pitchFamily="34" charset="-122"/>
              </a:rPr>
              <a:t>of American Mathematical Society</a:t>
            </a:r>
            <a:r>
              <a:rPr lang="zh-CN" altLang="en-US" sz="1800" dirty="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JAMS</a:t>
            </a:r>
            <a:r>
              <a:rPr lang="zh-CN" altLang="en-US" sz="1800" dirty="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 </a:t>
            </a:r>
            <a:r>
              <a:rPr lang="zh-CN" altLang="en-US" sz="1800" dirty="0" smtClean="0">
                <a:latin typeface="+mn-lt"/>
                <a:ea typeface="Arial Unicode MS" panose="020B0604020202020204" pitchFamily="34" charset="-122"/>
                <a:cs typeface="Arial Unicode MS" panose="020B0604020202020204" pitchFamily="34" charset="-122"/>
              </a:rPr>
              <a:t>为数学</a:t>
            </a:r>
            <a:r>
              <a:rPr lang="en-US" altLang="zh-CN" sz="1800" dirty="0" smtClean="0">
                <a:latin typeface="+mn-lt"/>
                <a:ea typeface="Arial Unicode MS" panose="020B0604020202020204" pitchFamily="34" charset="-122"/>
                <a:cs typeface="Arial Unicode MS" panose="020B0604020202020204" pitchFamily="34" charset="-122"/>
              </a:rPr>
              <a:t>TOP4</a:t>
            </a:r>
            <a:r>
              <a:rPr lang="zh-CN" altLang="en-US" sz="1800" dirty="0" smtClean="0">
                <a:latin typeface="+mn-lt"/>
                <a:ea typeface="Arial Unicode MS" panose="020B0604020202020204" pitchFamily="34" charset="-122"/>
                <a:cs typeface="Arial Unicode MS" panose="020B0604020202020204" pitchFamily="34" charset="-122"/>
              </a:rPr>
              <a:t>期刊，在近年在全球</a:t>
            </a:r>
            <a:r>
              <a:rPr lang="en-US" altLang="zh-CN" sz="1800" dirty="0">
                <a:latin typeface="+mn-lt"/>
                <a:ea typeface="Arial Unicode MS" panose="020B0604020202020204" pitchFamily="34" charset="-122"/>
                <a:cs typeface="Arial Unicode MS" panose="020B0604020202020204" pitchFamily="34" charset="-122"/>
              </a:rPr>
              <a:t>289</a:t>
            </a:r>
            <a:r>
              <a:rPr lang="zh-CN" altLang="en-US" sz="1800" dirty="0">
                <a:latin typeface="+mn-lt"/>
                <a:ea typeface="Arial Unicode MS" panose="020B0604020202020204" pitchFamily="34" charset="-122"/>
                <a:cs typeface="Arial Unicode MS" panose="020B0604020202020204" pitchFamily="34" charset="-122"/>
              </a:rPr>
              <a:t>种纯数学类期刊中影响因子排名</a:t>
            </a:r>
            <a:r>
              <a:rPr lang="zh-CN" altLang="en-US" sz="1800">
                <a:latin typeface="+mn-lt"/>
                <a:ea typeface="Arial Unicode MS" panose="020B0604020202020204" pitchFamily="34" charset="-122"/>
                <a:cs typeface="Arial Unicode MS" panose="020B0604020202020204" pitchFamily="34" charset="-122"/>
              </a:rPr>
              <a:t>第</a:t>
            </a:r>
            <a:r>
              <a:rPr lang="zh-CN" altLang="en-US" sz="1800" smtClean="0">
                <a:latin typeface="+mn-lt"/>
                <a:ea typeface="Arial Unicode MS" panose="020B0604020202020204" pitchFamily="34" charset="-122"/>
                <a:cs typeface="Arial Unicode MS" panose="020B0604020202020204" pitchFamily="34" charset="-122"/>
              </a:rPr>
              <a:t>一。 </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endParaRPr lang="en-US" altLang="zh-CN" sz="1800" dirty="0" smtClean="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dirty="0" smtClean="0">
                <a:latin typeface="+mn-lt"/>
                <a:ea typeface="Arial Unicode MS" panose="020B0604020202020204" pitchFamily="34" charset="-122"/>
                <a:cs typeface="Arial Unicode MS" panose="020B0604020202020204" pitchFamily="34" charset="-122"/>
              </a:rPr>
              <a:t>TRANS </a:t>
            </a:r>
            <a:r>
              <a:rPr lang="en-US" altLang="zh-CN" sz="1800" dirty="0">
                <a:latin typeface="+mn-lt"/>
                <a:ea typeface="Arial Unicode MS" panose="020B0604020202020204" pitchFamily="34" charset="-122"/>
                <a:cs typeface="Arial Unicode MS" panose="020B0604020202020204" pitchFamily="34" charset="-122"/>
              </a:rPr>
              <a:t>of </a:t>
            </a:r>
            <a:r>
              <a:rPr lang="en-US" altLang="zh-CN" sz="1800" dirty="0" smtClean="0">
                <a:latin typeface="+mn-lt"/>
                <a:ea typeface="Arial Unicode MS" panose="020B0604020202020204" pitchFamily="34" charset="-122"/>
                <a:cs typeface="Arial Unicode MS" panose="020B0604020202020204" pitchFamily="34" charset="-122"/>
              </a:rPr>
              <a:t>AMS</a:t>
            </a:r>
            <a:r>
              <a:rPr lang="zh-CN" altLang="en-US" sz="1800" dirty="0" smtClean="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T</a:t>
            </a:r>
            <a:r>
              <a:rPr lang="en-US" altLang="zh-CN" sz="1800" dirty="0" smtClean="0">
                <a:latin typeface="+mn-lt"/>
                <a:ea typeface="Arial Unicode MS" panose="020B0604020202020204" pitchFamily="34" charset="-122"/>
                <a:cs typeface="Arial Unicode MS" panose="020B0604020202020204" pitchFamily="34" charset="-122"/>
              </a:rPr>
              <a:t>AMS</a:t>
            </a:r>
            <a:r>
              <a:rPr lang="zh-CN" altLang="en-US" sz="1800" dirty="0" smtClean="0">
                <a:latin typeface="+mn-lt"/>
                <a:ea typeface="Arial Unicode MS" panose="020B0604020202020204" pitchFamily="34" charset="-122"/>
                <a:cs typeface="Arial Unicode MS" panose="020B0604020202020204" pitchFamily="34" charset="-122"/>
              </a:rPr>
              <a:t>）</a:t>
            </a:r>
            <a:endParaRPr lang="en-US" altLang="zh-CN" sz="1800" dirty="0" smtClean="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dirty="0" smtClean="0">
                <a:latin typeface="+mn-lt"/>
                <a:ea typeface="Arial Unicode MS" panose="020B0604020202020204" pitchFamily="34" charset="-122"/>
                <a:cs typeface="Arial Unicode MS" panose="020B0604020202020204" pitchFamily="34" charset="-122"/>
              </a:rPr>
              <a:t>MEMO </a:t>
            </a:r>
            <a:r>
              <a:rPr lang="en-US" altLang="zh-CN" sz="1800" dirty="0">
                <a:latin typeface="+mn-lt"/>
                <a:ea typeface="Arial Unicode MS" panose="020B0604020202020204" pitchFamily="34" charset="-122"/>
                <a:cs typeface="Arial Unicode MS" panose="020B0604020202020204" pitchFamily="34" charset="-122"/>
              </a:rPr>
              <a:t>of </a:t>
            </a:r>
            <a:r>
              <a:rPr lang="en-US" altLang="zh-CN" sz="1800" dirty="0" smtClean="0">
                <a:latin typeface="+mn-lt"/>
                <a:ea typeface="Arial Unicode MS" panose="020B0604020202020204" pitchFamily="34" charset="-122"/>
                <a:cs typeface="Arial Unicode MS" panose="020B0604020202020204" pitchFamily="34" charset="-122"/>
              </a:rPr>
              <a:t>AMS</a:t>
            </a:r>
            <a:r>
              <a:rPr lang="zh-CN" altLang="en-US" sz="1800" dirty="0" smtClean="0">
                <a:latin typeface="+mn-lt"/>
                <a:ea typeface="Arial Unicode MS" panose="020B0604020202020204" pitchFamily="34" charset="-122"/>
                <a:cs typeface="Arial Unicode MS" panose="020B0604020202020204" pitchFamily="34" charset="-122"/>
              </a:rPr>
              <a:t>（</a:t>
            </a:r>
            <a:r>
              <a:rPr lang="en-US" altLang="zh-CN" sz="1800" dirty="0" smtClean="0">
                <a:latin typeface="+mn-lt"/>
                <a:ea typeface="Arial Unicode MS" panose="020B0604020202020204" pitchFamily="34" charset="-122"/>
                <a:cs typeface="Arial Unicode MS" panose="020B0604020202020204" pitchFamily="34" charset="-122"/>
              </a:rPr>
              <a:t>MAMS</a:t>
            </a:r>
            <a:r>
              <a:rPr lang="zh-CN" altLang="en-US" sz="1800" dirty="0" smtClean="0">
                <a:latin typeface="+mn-lt"/>
                <a:ea typeface="Arial Unicode MS" panose="020B0604020202020204" pitchFamily="34" charset="-122"/>
                <a:cs typeface="Arial Unicode MS" panose="020B0604020202020204" pitchFamily="34" charset="-122"/>
              </a:rPr>
              <a:t>）</a:t>
            </a:r>
            <a:endParaRPr lang="en-US" altLang="zh-CN" sz="1800" dirty="0" smtClean="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dirty="0" smtClean="0">
                <a:latin typeface="+mn-lt"/>
                <a:ea typeface="Arial Unicode MS" panose="020B0604020202020204" pitchFamily="34" charset="-122"/>
                <a:cs typeface="Arial Unicode MS" panose="020B0604020202020204" pitchFamily="34" charset="-122"/>
              </a:rPr>
              <a:t>Bulletin </a:t>
            </a:r>
            <a:r>
              <a:rPr lang="en-US" altLang="zh-CN" sz="1800" dirty="0">
                <a:latin typeface="+mn-lt"/>
                <a:ea typeface="Arial Unicode MS" panose="020B0604020202020204" pitchFamily="34" charset="-122"/>
                <a:cs typeface="Arial Unicode MS" panose="020B0604020202020204" pitchFamily="34" charset="-122"/>
              </a:rPr>
              <a:t>of </a:t>
            </a:r>
            <a:r>
              <a:rPr lang="en-US" altLang="zh-CN" sz="1800" dirty="0" smtClean="0">
                <a:latin typeface="+mn-lt"/>
                <a:ea typeface="Arial Unicode MS" panose="020B0604020202020204" pitchFamily="34" charset="-122"/>
                <a:cs typeface="Arial Unicode MS" panose="020B0604020202020204" pitchFamily="34" charset="-122"/>
              </a:rPr>
              <a:t>AMS</a:t>
            </a:r>
            <a:r>
              <a:rPr lang="zh-CN" altLang="en-US" sz="1800" dirty="0" smtClean="0">
                <a:latin typeface="+mn-lt"/>
                <a:ea typeface="Arial Unicode MS" panose="020B0604020202020204" pitchFamily="34" charset="-122"/>
                <a:cs typeface="Arial Unicode MS" panose="020B0604020202020204" pitchFamily="34" charset="-122"/>
              </a:rPr>
              <a:t>（</a:t>
            </a:r>
            <a:r>
              <a:rPr lang="en-US" altLang="zh-CN" sz="1800" dirty="0" smtClean="0">
                <a:latin typeface="+mn-lt"/>
                <a:ea typeface="Arial Unicode MS" panose="020B0604020202020204" pitchFamily="34" charset="-122"/>
                <a:cs typeface="Arial Unicode MS" panose="020B0604020202020204" pitchFamily="34" charset="-122"/>
              </a:rPr>
              <a:t>BAMS</a:t>
            </a:r>
            <a:r>
              <a:rPr lang="zh-CN" altLang="en-US" sz="1800" dirty="0" smtClean="0">
                <a:latin typeface="+mn-lt"/>
                <a:ea typeface="Arial Unicode MS" panose="020B0604020202020204" pitchFamily="34" charset="-122"/>
                <a:cs typeface="Arial Unicode MS" panose="020B0604020202020204" pitchFamily="34" charset="-122"/>
              </a:rPr>
              <a:t>）</a:t>
            </a:r>
            <a:endParaRPr lang="en-US" altLang="zh-CN" sz="1800" dirty="0" smtClean="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zh-CN" altLang="en-US" sz="1800" dirty="0" smtClean="0">
                <a:ea typeface="Arial Unicode MS" panose="020B0604020202020204" pitchFamily="34" charset="-122"/>
                <a:cs typeface="Arial Unicode MS" panose="020B0604020202020204" pitchFamily="34" charset="-122"/>
              </a:rPr>
              <a:t>综合性期刊常年</a:t>
            </a:r>
            <a:r>
              <a:rPr lang="zh-CN" altLang="en-US" sz="1800" dirty="0">
                <a:ea typeface="Arial Unicode MS" panose="020B0604020202020204" pitchFamily="34" charset="-122"/>
                <a:cs typeface="Arial Unicode MS" panose="020B0604020202020204" pitchFamily="34" charset="-122"/>
              </a:rPr>
              <a:t>位居数学</a:t>
            </a:r>
            <a:r>
              <a:rPr lang="zh-CN" altLang="en-US" sz="1800" dirty="0" smtClean="0">
                <a:ea typeface="Arial Unicode MS" panose="020B0604020202020204" pitchFamily="34" charset="-122"/>
                <a:cs typeface="Arial Unicode MS" panose="020B0604020202020204" pitchFamily="34" charset="-122"/>
              </a:rPr>
              <a:t>类前列。</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endParaRPr lang="en-US" altLang="zh-CN" sz="1800" dirty="0" smtClean="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dirty="0">
                <a:latin typeface="+mn-lt"/>
                <a:ea typeface="Arial Unicode MS" panose="020B0604020202020204" pitchFamily="34" charset="-122"/>
                <a:cs typeface="Arial Unicode MS" panose="020B0604020202020204" pitchFamily="34" charset="-122"/>
              </a:rPr>
              <a:t>Mathematics of Computation </a:t>
            </a:r>
            <a:r>
              <a:rPr lang="zh-CN" altLang="en-US" sz="1800" dirty="0" smtClean="0">
                <a:latin typeface="+mn-lt"/>
                <a:ea typeface="Arial Unicode MS" panose="020B0604020202020204" pitchFamily="34" charset="-122"/>
                <a:cs typeface="Arial Unicode MS" panose="020B0604020202020204" pitchFamily="34" charset="-122"/>
              </a:rPr>
              <a:t>（</a:t>
            </a:r>
            <a:r>
              <a:rPr lang="en-US" altLang="zh-CN" sz="1800" dirty="0" smtClean="0">
                <a:latin typeface="+mn-lt"/>
                <a:ea typeface="Arial Unicode MS" panose="020B0604020202020204" pitchFamily="34" charset="-122"/>
                <a:cs typeface="Arial Unicode MS" panose="020B0604020202020204" pitchFamily="34" charset="-122"/>
              </a:rPr>
              <a:t>MCOM</a:t>
            </a:r>
            <a:r>
              <a:rPr lang="zh-CN" altLang="en-US" sz="1800" dirty="0" smtClean="0">
                <a:latin typeface="+mn-lt"/>
                <a:ea typeface="Arial Unicode MS" panose="020B0604020202020204" pitchFamily="34" charset="-122"/>
                <a:cs typeface="Arial Unicode MS" panose="020B0604020202020204" pitchFamily="34" charset="-122"/>
              </a:rPr>
              <a:t>）</a:t>
            </a:r>
            <a:endParaRPr lang="en-US" altLang="zh-CN" sz="1800" dirty="0" smtClean="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smtClean="0">
                <a:solidFill>
                  <a:srgbClr val="FF0000"/>
                </a:solidFill>
                <a:latin typeface="+mn-lt"/>
                <a:ea typeface="Arial Unicode MS" panose="020B0604020202020204" pitchFamily="34" charset="-122"/>
                <a:cs typeface="Arial Unicode MS" panose="020B0604020202020204" pitchFamily="34" charset="-122"/>
              </a:rPr>
              <a:t>Journal of Algebraic Geometry</a:t>
            </a:r>
            <a:r>
              <a:rPr lang="zh-CN" altLang="en-US" sz="1800" smtClean="0">
                <a:solidFill>
                  <a:srgbClr val="FF0000"/>
                </a:solidFill>
                <a:latin typeface="+mn-lt"/>
                <a:ea typeface="Arial Unicode MS" panose="020B0604020202020204" pitchFamily="34" charset="-122"/>
                <a:cs typeface="Arial Unicode MS" panose="020B0604020202020204" pitchFamily="34" charset="-122"/>
              </a:rPr>
              <a:t>（</a:t>
            </a:r>
            <a:r>
              <a:rPr lang="en-US" altLang="zh-CN" sz="1800" smtClean="0">
                <a:solidFill>
                  <a:srgbClr val="FF0000"/>
                </a:solidFill>
                <a:latin typeface="+mn-lt"/>
                <a:ea typeface="Arial Unicode MS" panose="020B0604020202020204" pitchFamily="34" charset="-122"/>
                <a:cs typeface="Arial Unicode MS" panose="020B0604020202020204" pitchFamily="34" charset="-122"/>
              </a:rPr>
              <a:t>JAG</a:t>
            </a:r>
            <a:r>
              <a:rPr lang="zh-CN" altLang="en-US" sz="1800" smtClean="0">
                <a:solidFill>
                  <a:srgbClr val="FF0000"/>
                </a:solidFill>
                <a:latin typeface="+mn-lt"/>
                <a:ea typeface="Arial Unicode MS" panose="020B0604020202020204" pitchFamily="34" charset="-122"/>
                <a:cs typeface="Arial Unicode MS" panose="020B0604020202020204" pitchFamily="34" charset="-122"/>
              </a:rPr>
              <a:t>）：暂未订购</a:t>
            </a:r>
            <a:endParaRPr lang="en-US" altLang="zh-CN" sz="1800" smtClean="0">
              <a:solidFill>
                <a:srgbClr val="FF0000"/>
              </a:solidFill>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smtClean="0">
                <a:solidFill>
                  <a:srgbClr val="FF0000"/>
                </a:solidFill>
                <a:latin typeface="+mn-lt"/>
                <a:ea typeface="Arial Unicode MS" panose="020B0604020202020204" pitchFamily="34" charset="-122"/>
                <a:cs typeface="Arial Unicode MS" panose="020B0604020202020204" pitchFamily="34" charset="-122"/>
              </a:rPr>
              <a:t>Journal of Operator Theory</a:t>
            </a:r>
            <a:r>
              <a:rPr lang="zh-CN" altLang="en-US" sz="1800" smtClean="0">
                <a:solidFill>
                  <a:srgbClr val="FF0000"/>
                </a:solidFill>
                <a:latin typeface="+mn-lt"/>
                <a:ea typeface="Arial Unicode MS" panose="020B0604020202020204" pitchFamily="34" charset="-122"/>
                <a:cs typeface="Arial Unicode MS" panose="020B0604020202020204" pitchFamily="34" charset="-122"/>
              </a:rPr>
              <a:t>（</a:t>
            </a:r>
            <a:r>
              <a:rPr lang="en-US" altLang="zh-CN" sz="1800" smtClean="0">
                <a:solidFill>
                  <a:srgbClr val="FF0000"/>
                </a:solidFill>
                <a:latin typeface="+mn-lt"/>
                <a:ea typeface="Arial Unicode MS" panose="020B0604020202020204" pitchFamily="34" charset="-122"/>
                <a:cs typeface="Arial Unicode MS" panose="020B0604020202020204" pitchFamily="34" charset="-122"/>
              </a:rPr>
              <a:t>JOT</a:t>
            </a:r>
            <a:r>
              <a:rPr lang="zh-CN" altLang="en-US" sz="1800" smtClean="0">
                <a:solidFill>
                  <a:srgbClr val="FF0000"/>
                </a:solidFill>
                <a:latin typeface="+mn-lt"/>
                <a:ea typeface="Arial Unicode MS" panose="020B0604020202020204" pitchFamily="34" charset="-122"/>
                <a:cs typeface="Arial Unicode MS" panose="020B0604020202020204" pitchFamily="34" charset="-122"/>
              </a:rPr>
              <a:t>）</a:t>
            </a:r>
            <a:r>
              <a:rPr lang="zh-CN" altLang="en-US" sz="1800">
                <a:solidFill>
                  <a:srgbClr val="FF0000"/>
                </a:solidFill>
                <a:ea typeface="Arial Unicode MS" panose="020B0604020202020204" pitchFamily="34" charset="-122"/>
                <a:cs typeface="Arial Unicode MS" panose="020B0604020202020204" pitchFamily="34" charset="-122"/>
              </a:rPr>
              <a:t>：暂未订</a:t>
            </a:r>
            <a:r>
              <a:rPr lang="zh-CN" altLang="en-US" sz="1800" smtClean="0">
                <a:solidFill>
                  <a:srgbClr val="FF0000"/>
                </a:solidFill>
                <a:ea typeface="Arial Unicode MS" panose="020B0604020202020204" pitchFamily="34" charset="-122"/>
                <a:cs typeface="Arial Unicode MS" panose="020B0604020202020204" pitchFamily="34" charset="-122"/>
              </a:rPr>
              <a:t>购</a:t>
            </a:r>
            <a:endParaRPr lang="en-US" altLang="zh-CN" sz="1800" smtClean="0">
              <a:solidFill>
                <a:srgbClr val="FF0000"/>
              </a:solidFill>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smtClean="0">
                <a:solidFill>
                  <a:srgbClr val="FF0000"/>
                </a:solidFill>
                <a:latin typeface="+mn-lt"/>
                <a:ea typeface="Arial Unicode MS" panose="020B0604020202020204" pitchFamily="34" charset="-122"/>
                <a:cs typeface="Arial Unicode MS" panose="020B0604020202020204" pitchFamily="34" charset="-122"/>
              </a:rPr>
              <a:t>Quarterly of Applied Mathematics</a:t>
            </a:r>
            <a:r>
              <a:rPr lang="zh-CN" altLang="en-US" sz="1800" smtClean="0">
                <a:solidFill>
                  <a:srgbClr val="FF0000"/>
                </a:solidFill>
                <a:latin typeface="+mn-lt"/>
                <a:ea typeface="Arial Unicode MS" panose="020B0604020202020204" pitchFamily="34" charset="-122"/>
                <a:cs typeface="Arial Unicode MS" panose="020B0604020202020204" pitchFamily="34" charset="-122"/>
              </a:rPr>
              <a:t>（</a:t>
            </a:r>
            <a:r>
              <a:rPr lang="en-US" altLang="zh-CN" sz="1800" smtClean="0">
                <a:solidFill>
                  <a:srgbClr val="FF0000"/>
                </a:solidFill>
                <a:latin typeface="+mn-lt"/>
                <a:ea typeface="Arial Unicode MS" panose="020B0604020202020204" pitchFamily="34" charset="-122"/>
                <a:cs typeface="Arial Unicode MS" panose="020B0604020202020204" pitchFamily="34" charset="-122"/>
              </a:rPr>
              <a:t>QAM</a:t>
            </a:r>
            <a:r>
              <a:rPr lang="zh-CN" altLang="en-US" sz="1800" smtClean="0">
                <a:solidFill>
                  <a:srgbClr val="FF0000"/>
                </a:solidFill>
                <a:latin typeface="+mn-lt"/>
                <a:ea typeface="Arial Unicode MS" panose="020B0604020202020204" pitchFamily="34" charset="-122"/>
                <a:cs typeface="Arial Unicode MS" panose="020B0604020202020204" pitchFamily="34" charset="-122"/>
              </a:rPr>
              <a:t>）</a:t>
            </a:r>
            <a:r>
              <a:rPr lang="zh-CN" altLang="en-US" sz="1800">
                <a:solidFill>
                  <a:srgbClr val="FF0000"/>
                </a:solidFill>
                <a:ea typeface="Arial Unicode MS" panose="020B0604020202020204" pitchFamily="34" charset="-122"/>
                <a:cs typeface="Arial Unicode MS" panose="020B0604020202020204" pitchFamily="34" charset="-122"/>
              </a:rPr>
              <a:t>：暂未订购</a:t>
            </a:r>
            <a:endParaRPr lang="en-US" altLang="zh-CN" sz="1800" smtClean="0">
              <a:solidFill>
                <a:srgbClr val="FF0000"/>
              </a:solidFill>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smtClean="0">
                <a:solidFill>
                  <a:srgbClr val="FF0000"/>
                </a:solidFill>
                <a:latin typeface="+mn-lt"/>
                <a:ea typeface="Arial Unicode MS" panose="020B0604020202020204" pitchFamily="34" charset="-122"/>
                <a:cs typeface="Arial Unicode MS" panose="020B0604020202020204" pitchFamily="34" charset="-122"/>
              </a:rPr>
              <a:t>Journal of the Ramanujan Mathematical Society</a:t>
            </a:r>
            <a:r>
              <a:rPr lang="zh-CN" altLang="en-US" sz="1800" smtClean="0">
                <a:solidFill>
                  <a:srgbClr val="FF0000"/>
                </a:solidFill>
                <a:latin typeface="+mn-lt"/>
                <a:ea typeface="Arial Unicode MS" panose="020B0604020202020204" pitchFamily="34" charset="-122"/>
                <a:cs typeface="Arial Unicode MS" panose="020B0604020202020204" pitchFamily="34" charset="-122"/>
              </a:rPr>
              <a:t>（</a:t>
            </a:r>
            <a:r>
              <a:rPr lang="en-US" altLang="zh-CN" sz="1800" smtClean="0">
                <a:solidFill>
                  <a:srgbClr val="FF0000"/>
                </a:solidFill>
                <a:latin typeface="+mn-lt"/>
                <a:ea typeface="Arial Unicode MS" panose="020B0604020202020204" pitchFamily="34" charset="-122"/>
                <a:cs typeface="Arial Unicode MS" panose="020B0604020202020204" pitchFamily="34" charset="-122"/>
              </a:rPr>
              <a:t>JRMS</a:t>
            </a:r>
            <a:r>
              <a:rPr lang="zh-CN" altLang="en-US" sz="1800" smtClean="0">
                <a:solidFill>
                  <a:srgbClr val="FF0000"/>
                </a:solidFill>
                <a:latin typeface="+mn-lt"/>
                <a:ea typeface="Arial Unicode MS" panose="020B0604020202020204" pitchFamily="34" charset="-122"/>
                <a:cs typeface="Arial Unicode MS" panose="020B0604020202020204" pitchFamily="34" charset="-122"/>
              </a:rPr>
              <a:t>）</a:t>
            </a:r>
            <a:r>
              <a:rPr lang="zh-CN" altLang="en-US" sz="1800">
                <a:solidFill>
                  <a:srgbClr val="FF0000"/>
                </a:solidFill>
                <a:ea typeface="Arial Unicode MS" panose="020B0604020202020204" pitchFamily="34" charset="-122"/>
                <a:cs typeface="Arial Unicode MS" panose="020B0604020202020204" pitchFamily="34" charset="-122"/>
              </a:rPr>
              <a:t>：暂未订购</a:t>
            </a:r>
            <a:endParaRPr lang="en-US" altLang="zh-CN" sz="1800" smtClean="0">
              <a:solidFill>
                <a:srgbClr val="FF0000"/>
              </a:solidFill>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zh-CN" altLang="en-US" sz="1800" smtClean="0">
                <a:latin typeface="+mn-lt"/>
                <a:ea typeface="Arial Unicode MS" panose="020B0604020202020204" pitchFamily="34" charset="-122"/>
                <a:cs typeface="Arial Unicode MS" panose="020B0604020202020204" pitchFamily="34" charset="-122"/>
              </a:rPr>
              <a:t>分别是</a:t>
            </a:r>
            <a:r>
              <a:rPr lang="zh-CN" altLang="en-US" sz="1800" dirty="0" smtClean="0">
                <a:latin typeface="+mn-lt"/>
                <a:ea typeface="Arial Unicode MS" panose="020B0604020202020204" pitchFamily="34" charset="-122"/>
                <a:cs typeface="Arial Unicode MS" panose="020B0604020202020204" pitchFamily="34" charset="-122"/>
              </a:rPr>
              <a:t>计算</a:t>
            </a:r>
            <a:r>
              <a:rPr lang="zh-CN" altLang="en-US" sz="1800" smtClean="0">
                <a:latin typeface="+mn-lt"/>
                <a:ea typeface="Arial Unicode MS" panose="020B0604020202020204" pitchFamily="34" charset="-122"/>
                <a:cs typeface="Arial Unicode MS" panose="020B0604020202020204" pitchFamily="34" charset="-122"/>
              </a:rPr>
              <a:t>数学、代数几何、算子、应用数学及数论领</a:t>
            </a:r>
            <a:r>
              <a:rPr lang="zh-CN" altLang="en-US" sz="1800" dirty="0" smtClean="0">
                <a:latin typeface="+mn-lt"/>
                <a:ea typeface="Arial Unicode MS" panose="020B0604020202020204" pitchFamily="34" charset="-122"/>
                <a:cs typeface="Arial Unicode MS" panose="020B0604020202020204" pitchFamily="34" charset="-122"/>
              </a:rPr>
              <a:t>域的高级别</a:t>
            </a:r>
            <a:r>
              <a:rPr lang="zh-CN" altLang="en-US" sz="1800" smtClean="0">
                <a:latin typeface="+mn-lt"/>
                <a:ea typeface="Arial Unicode MS" panose="020B0604020202020204" pitchFamily="34" charset="-122"/>
                <a:cs typeface="Arial Unicode MS" panose="020B0604020202020204" pitchFamily="34" charset="-122"/>
              </a:rPr>
              <a:t>期刊。</a:t>
            </a:r>
            <a:endParaRPr lang="en-US" altLang="zh-CN" sz="1800" dirty="0" smtClean="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endParaRPr lang="en-US" altLang="zh-CN" sz="1800" dirty="0" smtClean="0">
              <a:latin typeface="+mn-lt"/>
              <a:ea typeface="Arial Unicode MS" panose="020B0604020202020204" pitchFamily="34" charset="-122"/>
              <a:cs typeface="Arial Unicode MS" panose="020B0604020202020204" pitchFamily="34" charset="-122"/>
            </a:endParaRPr>
          </a:p>
        </p:txBody>
      </p:sp>
      <p:sp>
        <p:nvSpPr>
          <p:cNvPr id="5" name="文本框 3"/>
          <p:cNvSpPr txBox="1">
            <a:spLocks noChangeArrowheads="1"/>
          </p:cNvSpPr>
          <p:nvPr/>
        </p:nvSpPr>
        <p:spPr bwMode="auto">
          <a:xfrm>
            <a:off x="3515589" y="174663"/>
            <a:ext cx="24432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3600" dirty="0" smtClean="0">
                <a:solidFill>
                  <a:srgbClr val="FFFF00"/>
                </a:solidFill>
                <a:latin typeface="+mn-lt"/>
                <a:ea typeface="Adobe 黑体 Std R" panose="020B0400000000000000" pitchFamily="34" charset="-122"/>
              </a:rPr>
              <a:t>AMS</a:t>
            </a:r>
            <a:r>
              <a:rPr lang="zh-CN" altLang="en-US" sz="3600" dirty="0" smtClean="0">
                <a:solidFill>
                  <a:srgbClr val="FFFF00"/>
                </a:solidFill>
                <a:latin typeface="+mn-lt"/>
                <a:ea typeface="Adobe 黑体 Std R" panose="020B0400000000000000" pitchFamily="34" charset="-122"/>
              </a:rPr>
              <a:t>电子刊</a:t>
            </a:r>
            <a:endParaRPr lang="zh-CN" altLang="en-US" sz="3600" dirty="0">
              <a:solidFill>
                <a:srgbClr val="FFFF00"/>
              </a:solidFill>
              <a:latin typeface="+mn-lt"/>
              <a:ea typeface="Adobe 黑体 Std R" panose="020B0400000000000000" pitchFamily="34" charset="-122"/>
            </a:endParaRPr>
          </a:p>
        </p:txBody>
      </p:sp>
    </p:spTree>
    <p:extLst>
      <p:ext uri="{BB962C8B-B14F-4D97-AF65-F5344CB8AC3E}">
        <p14:creationId xmlns:p14="http://schemas.microsoft.com/office/powerpoint/2010/main" val="144752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0">
                                            <p:txEl>
                                              <p:pRg st="2" end="2"/>
                                            </p:txEl>
                                          </p:spTgt>
                                        </p:tgtEl>
                                        <p:attrNameLst>
                                          <p:attrName>style.visibility</p:attrName>
                                        </p:attrNameLst>
                                      </p:cBhvr>
                                      <p:to>
                                        <p:strVal val="visible"/>
                                      </p:to>
                                    </p:set>
                                    <p:animEffect transition="in" filter="wipe(left)">
                                      <p:cBhvr>
                                        <p:cTn id="12" dur="500"/>
                                        <p:tgtEl>
                                          <p:spTgt spid="14340">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animEffect transition="in" filter="wipe(left)">
                                      <p:cBhvr>
                                        <p:cTn id="15" dur="500"/>
                                        <p:tgtEl>
                                          <p:spTgt spid="14340">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4340">
                                            <p:txEl>
                                              <p:pRg st="4" end="4"/>
                                            </p:txEl>
                                          </p:spTgt>
                                        </p:tgtEl>
                                        <p:attrNameLst>
                                          <p:attrName>style.visibility</p:attrName>
                                        </p:attrNameLst>
                                      </p:cBhvr>
                                      <p:to>
                                        <p:strVal val="visible"/>
                                      </p:to>
                                    </p:set>
                                    <p:animEffect transition="in" filter="wipe(left)">
                                      <p:cBhvr>
                                        <p:cTn id="18" dur="500"/>
                                        <p:tgtEl>
                                          <p:spTgt spid="14340">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4340">
                                            <p:txEl>
                                              <p:pRg st="5" end="5"/>
                                            </p:txEl>
                                          </p:spTgt>
                                        </p:tgtEl>
                                        <p:attrNameLst>
                                          <p:attrName>style.visibility</p:attrName>
                                        </p:attrNameLst>
                                      </p:cBhvr>
                                      <p:to>
                                        <p:strVal val="visible"/>
                                      </p:to>
                                    </p:set>
                                    <p:animEffect transition="in" filter="wipe(left)">
                                      <p:cBhvr>
                                        <p:cTn id="21" dur="500"/>
                                        <p:tgtEl>
                                          <p:spTgt spid="1434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340">
                                            <p:txEl>
                                              <p:pRg st="7" end="7"/>
                                            </p:txEl>
                                          </p:spTgt>
                                        </p:tgtEl>
                                        <p:attrNameLst>
                                          <p:attrName>style.visibility</p:attrName>
                                        </p:attrNameLst>
                                      </p:cBhvr>
                                      <p:to>
                                        <p:strVal val="visible"/>
                                      </p:to>
                                    </p:set>
                                    <p:animEffect transition="in" filter="wipe(left)">
                                      <p:cBhvr>
                                        <p:cTn id="26" dur="500"/>
                                        <p:tgtEl>
                                          <p:spTgt spid="14340">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4340">
                                            <p:txEl>
                                              <p:pRg st="8" end="8"/>
                                            </p:txEl>
                                          </p:spTgt>
                                        </p:tgtEl>
                                        <p:attrNameLst>
                                          <p:attrName>style.visibility</p:attrName>
                                        </p:attrNameLst>
                                      </p:cBhvr>
                                      <p:to>
                                        <p:strVal val="visible"/>
                                      </p:to>
                                    </p:set>
                                    <p:animEffect transition="in" filter="wipe(left)">
                                      <p:cBhvr>
                                        <p:cTn id="29" dur="500"/>
                                        <p:tgtEl>
                                          <p:spTgt spid="14340">
                                            <p:txEl>
                                              <p:pRg st="8" end="8"/>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14340">
                                            <p:txEl>
                                              <p:pRg st="9" end="9"/>
                                            </p:txEl>
                                          </p:spTgt>
                                        </p:tgtEl>
                                        <p:attrNameLst>
                                          <p:attrName>style.visibility</p:attrName>
                                        </p:attrNameLst>
                                      </p:cBhvr>
                                      <p:to>
                                        <p:strVal val="visible"/>
                                      </p:to>
                                    </p:set>
                                    <p:animEffect transition="in" filter="wipe(left)">
                                      <p:cBhvr>
                                        <p:cTn id="32" dur="500"/>
                                        <p:tgtEl>
                                          <p:spTgt spid="14340">
                                            <p:txEl>
                                              <p:pRg st="9" end="9"/>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4340">
                                            <p:txEl>
                                              <p:pRg st="10" end="10"/>
                                            </p:txEl>
                                          </p:spTgt>
                                        </p:tgtEl>
                                        <p:attrNameLst>
                                          <p:attrName>style.visibility</p:attrName>
                                        </p:attrNameLst>
                                      </p:cBhvr>
                                      <p:to>
                                        <p:strVal val="visible"/>
                                      </p:to>
                                    </p:set>
                                    <p:animEffect transition="in" filter="wipe(left)">
                                      <p:cBhvr>
                                        <p:cTn id="35" dur="500"/>
                                        <p:tgtEl>
                                          <p:spTgt spid="14340">
                                            <p:txEl>
                                              <p:pRg st="10" end="10"/>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14340">
                                            <p:txEl>
                                              <p:pRg st="11" end="11"/>
                                            </p:txEl>
                                          </p:spTgt>
                                        </p:tgtEl>
                                        <p:attrNameLst>
                                          <p:attrName>style.visibility</p:attrName>
                                        </p:attrNameLst>
                                      </p:cBhvr>
                                      <p:to>
                                        <p:strVal val="visible"/>
                                      </p:to>
                                    </p:set>
                                    <p:animEffect transition="in" filter="wipe(left)">
                                      <p:cBhvr>
                                        <p:cTn id="38" dur="500"/>
                                        <p:tgtEl>
                                          <p:spTgt spid="14340">
                                            <p:txEl>
                                              <p:pRg st="11" end="11"/>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14340">
                                            <p:txEl>
                                              <p:pRg st="12" end="12"/>
                                            </p:txEl>
                                          </p:spTgt>
                                        </p:tgtEl>
                                        <p:attrNameLst>
                                          <p:attrName>style.visibility</p:attrName>
                                        </p:attrNameLst>
                                      </p:cBhvr>
                                      <p:to>
                                        <p:strVal val="visible"/>
                                      </p:to>
                                    </p:set>
                                    <p:animEffect transition="in" filter="wipe(left)">
                                      <p:cBhvr>
                                        <p:cTn id="41" dur="500"/>
                                        <p:tgtEl>
                                          <p:spTgt spid="1434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98520" cy="6858000"/>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67" y="0"/>
            <a:ext cx="4806590" cy="6858000"/>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944" y="0"/>
            <a:ext cx="4781897" cy="6858000"/>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062" y="0"/>
            <a:ext cx="4784360" cy="6858000"/>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6340" y="0"/>
            <a:ext cx="4787660" cy="6858000"/>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63613" y="671691"/>
            <a:ext cx="5445744" cy="6186309"/>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en-US" altLang="zh-CN" dirty="0" smtClean="0">
                <a:latin typeface="Times New Roman" panose="02020603050405020304" pitchFamily="18" charset="0"/>
                <a:ea typeface="+mn-ea"/>
                <a:cs typeface="Times New Roman" panose="02020603050405020304" pitchFamily="18" charset="0"/>
              </a:rPr>
              <a:t>1</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Journal of the AMS </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1988~</a:t>
            </a:r>
            <a:r>
              <a:rPr lang="zh-CN" altLang="en-US" dirty="0" smtClean="0">
                <a:latin typeface="Times New Roman" panose="02020603050405020304" pitchFamily="18" charset="0"/>
                <a:ea typeface="+mn-ea"/>
                <a:cs typeface="Times New Roman" panose="02020603050405020304" pitchFamily="18" charset="0"/>
              </a:rPr>
              <a:t>）</a:t>
            </a:r>
            <a:endParaRPr lang="en-US" altLang="zh-CN" dirty="0" smtClean="0">
              <a:latin typeface="Times New Roman" panose="02020603050405020304" pitchFamily="18" charset="0"/>
              <a:ea typeface="+mn-ea"/>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年</a:t>
            </a:r>
            <a:r>
              <a:rPr lang="zh-CN" altLang="en-US" dirty="0">
                <a:latin typeface="Times New Roman" panose="02020603050405020304" pitchFamily="18" charset="0"/>
                <a:cs typeface="Times New Roman" panose="02020603050405020304" pitchFamily="18" charset="0"/>
              </a:rPr>
              <a:t>发文量</a:t>
            </a:r>
            <a:r>
              <a:rPr lang="en-US" altLang="zh-CN" dirty="0">
                <a:latin typeface="Times New Roman" panose="02020603050405020304" pitchFamily="18" charset="0"/>
                <a:cs typeface="Times New Roman" panose="02020603050405020304" pitchFamily="18" charset="0"/>
              </a:rPr>
              <a:t>20~30</a:t>
            </a:r>
            <a:r>
              <a:rPr lang="zh-CN" altLang="en-US" dirty="0">
                <a:latin typeface="Times New Roman" panose="02020603050405020304" pitchFamily="18" charset="0"/>
                <a:cs typeface="Times New Roman" panose="02020603050405020304" pitchFamily="18" charset="0"/>
              </a:rPr>
              <a:t>篇</a:t>
            </a:r>
            <a:r>
              <a:rPr lang="zh-CN" altLang="en-US" dirty="0" smtClean="0">
                <a:latin typeface="Times New Roman" panose="02020603050405020304" pitchFamily="18" charset="0"/>
                <a:cs typeface="Times New Roman" panose="02020603050405020304" pitchFamily="18" charset="0"/>
              </a:rPr>
              <a:t>，每年刊文约</a:t>
            </a:r>
            <a:r>
              <a:rPr lang="en-US" altLang="zh-CN" dirty="0" smtClean="0">
                <a:latin typeface="Times New Roman" panose="02020603050405020304" pitchFamily="18" charset="0"/>
                <a:cs typeface="Times New Roman" panose="02020603050405020304" pitchFamily="18" charset="0"/>
              </a:rPr>
              <a:t>1200</a:t>
            </a:r>
            <a:r>
              <a:rPr lang="zh-CN" altLang="en-US" dirty="0" smtClean="0">
                <a:latin typeface="Times New Roman" panose="02020603050405020304" pitchFamily="18" charset="0"/>
                <a:cs typeface="Times New Roman" panose="02020603050405020304" pitchFamily="18" charset="0"/>
              </a:rPr>
              <a:t>页</a:t>
            </a:r>
            <a:endParaRPr lang="en-US" altLang="zh-CN" dirty="0" smtClean="0">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a:t>
            </a:r>
            <a:r>
              <a:rPr lang="en-US" altLang="zh-CN" dirty="0">
                <a:solidFill>
                  <a:srgbClr val="0066FF"/>
                </a:solidFill>
                <a:latin typeface="Times New Roman" panose="02020603050405020304" pitchFamily="18" charset="0"/>
                <a:cs typeface="Times New Roman" panose="02020603050405020304" pitchFamily="18" charset="0"/>
              </a:rPr>
              <a:t>1</a:t>
            </a:r>
            <a:r>
              <a:rPr lang="zh-CN" altLang="en-US" dirty="0">
                <a:solidFill>
                  <a:srgbClr val="0066FF"/>
                </a:solidFill>
                <a:latin typeface="Times New Roman" panose="02020603050405020304" pitchFamily="18" charset="0"/>
                <a:cs typeface="Times New Roman" panose="02020603050405020304" pitchFamily="18" charset="0"/>
              </a:rPr>
              <a:t>区</a:t>
            </a:r>
            <a:r>
              <a:rPr lang="en-US" altLang="zh-CN" dirty="0">
                <a:solidFill>
                  <a:srgbClr val="0066FF"/>
                </a:solidFill>
                <a:latin typeface="Times New Roman" panose="02020603050405020304" pitchFamily="18" charset="0"/>
                <a:cs typeface="Times New Roman" panose="02020603050405020304" pitchFamily="18" charset="0"/>
              </a:rPr>
              <a:t>TOP</a:t>
            </a:r>
            <a:r>
              <a:rPr lang="zh-CN" altLang="en-US" dirty="0">
                <a:solidFill>
                  <a:srgbClr val="0066FF"/>
                </a:solidFill>
                <a:latin typeface="Times New Roman" panose="02020603050405020304" pitchFamily="18" charset="0"/>
                <a:cs typeface="Times New Roman" panose="02020603050405020304" pitchFamily="18" charset="0"/>
              </a:rPr>
              <a:t>，中国作者发文占</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smtClean="0">
                <a:solidFill>
                  <a:srgbClr val="0066FF"/>
                </a:solidFill>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ea typeface="+mn-ea"/>
              <a:cs typeface="Times New Roman" panose="02020603050405020304" pitchFamily="18" charset="0"/>
            </a:endParaRPr>
          </a:p>
          <a:p>
            <a:r>
              <a:rPr lang="en-US" altLang="zh-CN" dirty="0" smtClean="0">
                <a:latin typeface="Times New Roman" panose="02020603050405020304" pitchFamily="18" charset="0"/>
                <a:ea typeface="+mn-ea"/>
                <a:cs typeface="Times New Roman" panose="02020603050405020304" pitchFamily="18" charset="0"/>
              </a:rPr>
              <a:t>2</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Bulletin </a:t>
            </a:r>
            <a:r>
              <a:rPr lang="en-US" altLang="zh-CN" dirty="0">
                <a:latin typeface="Times New Roman" panose="02020603050405020304" pitchFamily="18" charset="0"/>
                <a:ea typeface="+mn-ea"/>
                <a:cs typeface="Times New Roman" panose="02020603050405020304" pitchFamily="18" charset="0"/>
              </a:rPr>
              <a:t>of the </a:t>
            </a:r>
            <a:r>
              <a:rPr lang="en-US" altLang="zh-CN" dirty="0" smtClean="0">
                <a:latin typeface="Times New Roman" panose="02020603050405020304" pitchFamily="18" charset="0"/>
                <a:ea typeface="+mn-ea"/>
                <a:cs typeface="Times New Roman" panose="02020603050405020304" pitchFamily="18" charset="0"/>
              </a:rPr>
              <a:t>AMS </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1891~</a:t>
            </a:r>
            <a:r>
              <a:rPr lang="zh-CN" altLang="en-US" dirty="0" smtClean="0">
                <a:latin typeface="Times New Roman" panose="02020603050405020304" pitchFamily="18" charset="0"/>
                <a:ea typeface="+mn-ea"/>
                <a:cs typeface="Times New Roman" panose="02020603050405020304" pitchFamily="18" charset="0"/>
              </a:rPr>
              <a:t>）</a:t>
            </a:r>
            <a:endParaRPr lang="en-US" altLang="zh-CN" dirty="0" smtClean="0">
              <a:latin typeface="Times New Roman" panose="02020603050405020304" pitchFamily="18" charset="0"/>
              <a:ea typeface="+mn-ea"/>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年</a:t>
            </a:r>
            <a:r>
              <a:rPr lang="zh-CN" altLang="en-US" dirty="0">
                <a:latin typeface="Times New Roman" panose="02020603050405020304" pitchFamily="18" charset="0"/>
                <a:cs typeface="Times New Roman" panose="02020603050405020304" pitchFamily="18" charset="0"/>
              </a:rPr>
              <a:t>发文量</a:t>
            </a:r>
            <a:r>
              <a:rPr lang="en-US" altLang="zh-CN" dirty="0">
                <a:latin typeface="Times New Roman" panose="02020603050405020304" pitchFamily="18" charset="0"/>
                <a:cs typeface="Times New Roman" panose="02020603050405020304" pitchFamily="18" charset="0"/>
              </a:rPr>
              <a:t>30~40</a:t>
            </a:r>
            <a:r>
              <a:rPr lang="zh-CN" altLang="en-US" dirty="0">
                <a:latin typeface="Times New Roman" panose="02020603050405020304" pitchFamily="18" charset="0"/>
                <a:cs typeface="Times New Roman" panose="02020603050405020304" pitchFamily="18" charset="0"/>
              </a:rPr>
              <a:t>篇</a:t>
            </a:r>
            <a:r>
              <a:rPr lang="zh-CN" altLang="en-US" dirty="0" smtClean="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每</a:t>
            </a:r>
            <a:r>
              <a:rPr lang="zh-CN" altLang="en-US" dirty="0" smtClean="0">
                <a:latin typeface="Times New Roman" panose="02020603050405020304" pitchFamily="18" charset="0"/>
                <a:cs typeface="Times New Roman" panose="02020603050405020304" pitchFamily="18" charset="0"/>
              </a:rPr>
              <a:t>年</a:t>
            </a:r>
            <a:r>
              <a:rPr lang="zh-CN" altLang="en-US" dirty="0">
                <a:latin typeface="Times New Roman" panose="02020603050405020304" pitchFamily="18" charset="0"/>
                <a:cs typeface="Times New Roman" panose="02020603050405020304" pitchFamily="18" charset="0"/>
              </a:rPr>
              <a:t>刊</a:t>
            </a:r>
            <a:r>
              <a:rPr lang="zh-CN" altLang="en-US" dirty="0" smtClean="0">
                <a:latin typeface="Times New Roman" panose="02020603050405020304" pitchFamily="18" charset="0"/>
                <a:cs typeface="Times New Roman" panose="02020603050405020304" pitchFamily="18" charset="0"/>
              </a:rPr>
              <a:t>文约</a:t>
            </a:r>
            <a:r>
              <a:rPr lang="en-US" altLang="zh-CN" dirty="0" smtClean="0">
                <a:latin typeface="Times New Roman" panose="02020603050405020304" pitchFamily="18" charset="0"/>
                <a:cs typeface="Times New Roman" panose="02020603050405020304" pitchFamily="18" charset="0"/>
              </a:rPr>
              <a:t>570</a:t>
            </a:r>
            <a:r>
              <a:rPr lang="zh-CN" altLang="en-US" dirty="0" smtClean="0">
                <a:latin typeface="Times New Roman" panose="02020603050405020304" pitchFamily="18" charset="0"/>
                <a:cs typeface="Times New Roman" panose="02020603050405020304" pitchFamily="18" charset="0"/>
              </a:rPr>
              <a:t>页</a:t>
            </a:r>
            <a:endParaRPr lang="en-US" altLang="zh-CN" dirty="0" smtClean="0">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a:t>
            </a:r>
            <a:r>
              <a:rPr lang="zh-CN" altLang="en-US" dirty="0" smtClean="0">
                <a:solidFill>
                  <a:srgbClr val="0066FF"/>
                </a:solidFill>
                <a:latin typeface="Times New Roman" panose="02020603050405020304" pitchFamily="18" charset="0"/>
                <a:cs typeface="Times New Roman" panose="02020603050405020304" pitchFamily="18" charset="0"/>
              </a:rPr>
              <a:t>院</a:t>
            </a:r>
            <a:r>
              <a:rPr lang="en-US" altLang="zh-CN" dirty="0">
                <a:solidFill>
                  <a:srgbClr val="0066FF"/>
                </a:solidFill>
                <a:latin typeface="Times New Roman" panose="02020603050405020304" pitchFamily="18" charset="0"/>
                <a:cs typeface="Times New Roman" panose="02020603050405020304" pitchFamily="18" charset="0"/>
              </a:rPr>
              <a:t>1</a:t>
            </a:r>
            <a:r>
              <a:rPr lang="zh-CN" altLang="en-US" dirty="0" smtClean="0">
                <a:solidFill>
                  <a:srgbClr val="0066FF"/>
                </a:solidFill>
                <a:latin typeface="Times New Roman" panose="02020603050405020304" pitchFamily="18" charset="0"/>
                <a:cs typeface="Times New Roman" panose="02020603050405020304" pitchFamily="18" charset="0"/>
              </a:rPr>
              <a:t>区</a:t>
            </a:r>
            <a:r>
              <a:rPr lang="en-US" altLang="zh-CN" dirty="0">
                <a:solidFill>
                  <a:srgbClr val="0066FF"/>
                </a:solidFill>
                <a:latin typeface="Times New Roman" panose="02020603050405020304" pitchFamily="18" charset="0"/>
                <a:cs typeface="Times New Roman" panose="02020603050405020304" pitchFamily="18" charset="0"/>
              </a:rPr>
              <a:t>TOP</a:t>
            </a:r>
            <a:r>
              <a:rPr lang="zh-CN" altLang="en-US" dirty="0">
                <a:solidFill>
                  <a:srgbClr val="0066FF"/>
                </a:solidFill>
                <a:latin typeface="Times New Roman" panose="02020603050405020304" pitchFamily="18" charset="0"/>
                <a:cs typeface="Times New Roman" panose="02020603050405020304" pitchFamily="18" charset="0"/>
              </a:rPr>
              <a:t>，小类</a:t>
            </a:r>
            <a:r>
              <a:rPr lang="en-US" altLang="zh-CN" dirty="0">
                <a:solidFill>
                  <a:srgbClr val="0066FF"/>
                </a:solidFill>
                <a:latin typeface="Times New Roman" panose="02020603050405020304" pitchFamily="18" charset="0"/>
                <a:cs typeface="Times New Roman" panose="02020603050405020304" pitchFamily="18" charset="0"/>
              </a:rPr>
              <a:t>1</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0.2</a:t>
            </a:r>
            <a:r>
              <a:rPr lang="en-US" altLang="zh-CN" dirty="0" smtClean="0">
                <a:solidFill>
                  <a:srgbClr val="0066FF"/>
                </a:solidFill>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ea typeface="+mn-ea"/>
              <a:cs typeface="Times New Roman" panose="02020603050405020304" pitchFamily="18" charset="0"/>
            </a:endParaRPr>
          </a:p>
          <a:p>
            <a:r>
              <a:rPr lang="en-US" altLang="zh-CN" dirty="0" smtClean="0">
                <a:latin typeface="Times New Roman" panose="02020603050405020304" pitchFamily="18" charset="0"/>
                <a:ea typeface="+mn-ea"/>
                <a:cs typeface="Times New Roman" panose="02020603050405020304" pitchFamily="18" charset="0"/>
              </a:rPr>
              <a:t>3</a:t>
            </a:r>
            <a:r>
              <a:rPr lang="zh-CN" altLang="en-US" dirty="0" smtClean="0">
                <a:latin typeface="Times New Roman" panose="02020603050405020304" pitchFamily="18" charset="0"/>
                <a:ea typeface="+mn-ea"/>
                <a:cs typeface="Times New Roman" panose="02020603050405020304" pitchFamily="18" charset="0"/>
              </a:rPr>
              <a:t>、</a:t>
            </a:r>
            <a:r>
              <a:rPr lang="en-US" altLang="zh-CN" dirty="0" err="1" smtClean="0">
                <a:latin typeface="Times New Roman" panose="02020603050405020304" pitchFamily="18" charset="0"/>
                <a:ea typeface="+mn-ea"/>
                <a:cs typeface="Times New Roman" panose="02020603050405020304" pitchFamily="18" charset="0"/>
              </a:rPr>
              <a:t>Memoris</a:t>
            </a:r>
            <a:r>
              <a:rPr lang="en-US" altLang="zh-CN" dirty="0" smtClean="0">
                <a:latin typeface="Times New Roman" panose="02020603050405020304" pitchFamily="18" charset="0"/>
                <a:ea typeface="+mn-ea"/>
                <a:cs typeface="Times New Roman" panose="02020603050405020304" pitchFamily="18" charset="0"/>
              </a:rPr>
              <a:t> </a:t>
            </a:r>
            <a:r>
              <a:rPr lang="en-US" altLang="zh-CN" dirty="0">
                <a:latin typeface="Times New Roman" panose="02020603050405020304" pitchFamily="18" charset="0"/>
                <a:ea typeface="+mn-ea"/>
                <a:cs typeface="Times New Roman" panose="02020603050405020304" pitchFamily="18" charset="0"/>
              </a:rPr>
              <a:t>of the </a:t>
            </a:r>
            <a:r>
              <a:rPr lang="en-US" altLang="zh-CN" dirty="0" smtClean="0">
                <a:latin typeface="Times New Roman" panose="02020603050405020304" pitchFamily="18" charset="0"/>
                <a:ea typeface="+mn-ea"/>
                <a:cs typeface="Times New Roman" panose="02020603050405020304" pitchFamily="18" charset="0"/>
              </a:rPr>
              <a:t>AMS </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2014~</a:t>
            </a:r>
            <a:r>
              <a:rPr lang="zh-CN" altLang="en-US" dirty="0" smtClean="0">
                <a:latin typeface="Times New Roman" panose="02020603050405020304" pitchFamily="18" charset="0"/>
                <a:ea typeface="+mn-ea"/>
                <a:cs typeface="Times New Roman" panose="02020603050405020304" pitchFamily="18" charset="0"/>
              </a:rPr>
              <a:t>）</a:t>
            </a:r>
            <a:endParaRPr lang="en-US" altLang="zh-CN" dirty="0" smtClean="0">
              <a:latin typeface="Times New Roman" panose="02020603050405020304" pitchFamily="18" charset="0"/>
              <a:ea typeface="+mn-ea"/>
              <a:cs typeface="Times New Roman" panose="02020603050405020304" pitchFamily="18" charset="0"/>
            </a:endParaRPr>
          </a:p>
          <a:p>
            <a:r>
              <a:rPr lang="zh-CN" altLang="en-US" dirty="0" smtClean="0">
                <a:latin typeface="Times New Roman" panose="02020603050405020304" pitchFamily="18" charset="0"/>
                <a:ea typeface="+mn-ea"/>
                <a:cs typeface="Times New Roman" panose="02020603050405020304" pitchFamily="18" charset="0"/>
              </a:rPr>
              <a:t>年发文量</a:t>
            </a:r>
            <a:r>
              <a:rPr lang="en-US" altLang="zh-CN" dirty="0" smtClean="0">
                <a:latin typeface="Times New Roman" panose="02020603050405020304" pitchFamily="18" charset="0"/>
                <a:ea typeface="+mn-ea"/>
                <a:cs typeface="Times New Roman" panose="02020603050405020304" pitchFamily="18" charset="0"/>
              </a:rPr>
              <a:t>30</a:t>
            </a:r>
            <a:r>
              <a:rPr lang="zh-CN" altLang="en-US" dirty="0" smtClean="0">
                <a:latin typeface="Times New Roman" panose="02020603050405020304" pitchFamily="18" charset="0"/>
                <a:ea typeface="+mn-ea"/>
                <a:cs typeface="Times New Roman" panose="02020603050405020304" pitchFamily="18" charset="0"/>
              </a:rPr>
              <a:t>篇左右，刊文多为</a:t>
            </a:r>
            <a:r>
              <a:rPr lang="en-US" altLang="zh-CN" dirty="0" smtClean="0">
                <a:latin typeface="Times New Roman" panose="02020603050405020304" pitchFamily="18" charset="0"/>
                <a:ea typeface="+mn-ea"/>
                <a:cs typeface="Times New Roman" panose="02020603050405020304" pitchFamily="18" charset="0"/>
              </a:rPr>
              <a:t>100</a:t>
            </a:r>
            <a:r>
              <a:rPr lang="zh-CN" altLang="en-US" dirty="0" smtClean="0">
                <a:latin typeface="Times New Roman" panose="02020603050405020304" pitchFamily="18" charset="0"/>
                <a:ea typeface="+mn-ea"/>
                <a:cs typeface="Times New Roman" panose="02020603050405020304" pitchFamily="18" charset="0"/>
              </a:rPr>
              <a:t>多页的长篇幅著作</a:t>
            </a:r>
            <a:endParaRPr lang="en-US" altLang="zh-CN" dirty="0" smtClean="0">
              <a:latin typeface="Times New Roman" panose="02020603050405020304" pitchFamily="18" charset="0"/>
              <a:ea typeface="+mn-ea"/>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a:t>
            </a:r>
            <a:r>
              <a:rPr lang="zh-CN" altLang="en-US" dirty="0" smtClean="0">
                <a:solidFill>
                  <a:srgbClr val="0066FF"/>
                </a:solidFill>
                <a:latin typeface="Times New Roman" panose="02020603050405020304" pitchFamily="18" charset="0"/>
                <a:cs typeface="Times New Roman" panose="02020603050405020304" pitchFamily="18" charset="0"/>
              </a:rPr>
              <a:t>院</a:t>
            </a:r>
            <a:r>
              <a:rPr lang="en-US" altLang="zh-CN" dirty="0" smtClean="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1.6</a:t>
            </a:r>
            <a:r>
              <a:rPr lang="en-US" altLang="zh-CN" dirty="0" smtClean="0">
                <a:solidFill>
                  <a:srgbClr val="0066FF"/>
                </a:solidFill>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ea typeface="+mn-ea"/>
              <a:cs typeface="Times New Roman" panose="02020603050405020304" pitchFamily="18" charset="0"/>
            </a:endParaRPr>
          </a:p>
          <a:p>
            <a:endParaRPr lang="en-US" altLang="zh-CN" dirty="0" smtClean="0">
              <a:latin typeface="Times New Roman" panose="02020603050405020304" pitchFamily="18" charset="0"/>
              <a:ea typeface="+mn-ea"/>
              <a:cs typeface="Times New Roman" panose="02020603050405020304" pitchFamily="18" charset="0"/>
            </a:endParaRPr>
          </a:p>
          <a:p>
            <a:r>
              <a:rPr lang="en-US" altLang="zh-CN" dirty="0" smtClean="0">
                <a:latin typeface="Times New Roman" panose="02020603050405020304" pitchFamily="18" charset="0"/>
                <a:ea typeface="+mn-ea"/>
                <a:cs typeface="Times New Roman" panose="02020603050405020304" pitchFamily="18" charset="0"/>
              </a:rPr>
              <a:t>4</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Transactions </a:t>
            </a:r>
            <a:r>
              <a:rPr lang="en-US" altLang="zh-CN" dirty="0">
                <a:latin typeface="Times New Roman" panose="02020603050405020304" pitchFamily="18" charset="0"/>
                <a:ea typeface="+mn-ea"/>
                <a:cs typeface="Times New Roman" panose="02020603050405020304" pitchFamily="18" charset="0"/>
              </a:rPr>
              <a:t>of the </a:t>
            </a:r>
            <a:r>
              <a:rPr lang="en-US" altLang="zh-CN" dirty="0" smtClean="0">
                <a:latin typeface="Times New Roman" panose="02020603050405020304" pitchFamily="18" charset="0"/>
                <a:ea typeface="+mn-ea"/>
                <a:cs typeface="Times New Roman" panose="02020603050405020304" pitchFamily="18" charset="0"/>
              </a:rPr>
              <a:t>AMS </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1900~</a:t>
            </a:r>
            <a:r>
              <a:rPr lang="zh-CN" altLang="en-US" dirty="0" smtClean="0">
                <a:latin typeface="Times New Roman" panose="02020603050405020304" pitchFamily="18" charset="0"/>
                <a:ea typeface="+mn-ea"/>
                <a:cs typeface="Times New Roman" panose="02020603050405020304" pitchFamily="18" charset="0"/>
              </a:rPr>
              <a:t>）</a:t>
            </a:r>
            <a:endParaRPr lang="en-US" altLang="zh-CN" dirty="0" smtClean="0">
              <a:latin typeface="Times New Roman" panose="02020603050405020304" pitchFamily="18" charset="0"/>
              <a:ea typeface="+mn-ea"/>
              <a:cs typeface="Times New Roman" panose="02020603050405020304" pitchFamily="18" charset="0"/>
            </a:endParaRPr>
          </a:p>
          <a:p>
            <a:r>
              <a:rPr lang="zh-CN" altLang="en-US" dirty="0" smtClean="0">
                <a:latin typeface="Times New Roman" panose="02020603050405020304" pitchFamily="18" charset="0"/>
                <a:ea typeface="+mn-ea"/>
                <a:cs typeface="Times New Roman" panose="02020603050405020304" pitchFamily="18" charset="0"/>
              </a:rPr>
              <a:t>年发文量</a:t>
            </a:r>
            <a:r>
              <a:rPr lang="en-US" altLang="zh-CN" dirty="0" smtClean="0">
                <a:latin typeface="Times New Roman" panose="02020603050405020304" pitchFamily="18" charset="0"/>
                <a:ea typeface="+mn-ea"/>
                <a:cs typeface="Times New Roman" panose="02020603050405020304" pitchFamily="18" charset="0"/>
              </a:rPr>
              <a:t>250~300</a:t>
            </a:r>
            <a:r>
              <a:rPr lang="zh-CN" altLang="en-US" dirty="0" smtClean="0">
                <a:latin typeface="Times New Roman" panose="02020603050405020304" pitchFamily="18" charset="0"/>
                <a:ea typeface="+mn-ea"/>
                <a:cs typeface="Times New Roman" panose="02020603050405020304" pitchFamily="18" charset="0"/>
              </a:rPr>
              <a:t>篇，</a:t>
            </a:r>
            <a:r>
              <a:rPr lang="zh-CN" altLang="en-US" dirty="0">
                <a:latin typeface="Times New Roman" panose="02020603050405020304" pitchFamily="18" charset="0"/>
                <a:cs typeface="Times New Roman" panose="02020603050405020304" pitchFamily="18" charset="0"/>
              </a:rPr>
              <a:t>每</a:t>
            </a:r>
            <a:r>
              <a:rPr lang="zh-CN" altLang="en-US" dirty="0" smtClean="0">
                <a:latin typeface="Times New Roman" panose="02020603050405020304" pitchFamily="18" charset="0"/>
                <a:cs typeface="Times New Roman" panose="02020603050405020304" pitchFamily="18" charset="0"/>
              </a:rPr>
              <a:t>年</a:t>
            </a:r>
            <a:r>
              <a:rPr lang="zh-CN" altLang="en-US" dirty="0">
                <a:latin typeface="Times New Roman" panose="02020603050405020304" pitchFamily="18" charset="0"/>
                <a:cs typeface="Times New Roman" panose="02020603050405020304" pitchFamily="18" charset="0"/>
              </a:rPr>
              <a:t>刊</a:t>
            </a:r>
            <a:r>
              <a:rPr lang="zh-CN" altLang="en-US" dirty="0" smtClean="0">
                <a:latin typeface="Times New Roman" panose="02020603050405020304" pitchFamily="18" charset="0"/>
                <a:cs typeface="Times New Roman" panose="02020603050405020304" pitchFamily="18" charset="0"/>
              </a:rPr>
              <a:t>文</a:t>
            </a:r>
            <a:r>
              <a:rPr lang="zh-CN" altLang="en-US" dirty="0" smtClean="0">
                <a:latin typeface="Times New Roman" panose="02020603050405020304" pitchFamily="18" charset="0"/>
                <a:ea typeface="+mn-ea"/>
                <a:cs typeface="Times New Roman" panose="02020603050405020304" pitchFamily="18" charset="0"/>
              </a:rPr>
              <a:t>约</a:t>
            </a:r>
            <a:r>
              <a:rPr lang="en-US" altLang="zh-CN" dirty="0" smtClean="0">
                <a:latin typeface="Times New Roman" panose="02020603050405020304" pitchFamily="18" charset="0"/>
                <a:ea typeface="+mn-ea"/>
                <a:cs typeface="Times New Roman" panose="02020603050405020304" pitchFamily="18" charset="0"/>
              </a:rPr>
              <a:t>9000</a:t>
            </a:r>
            <a:r>
              <a:rPr lang="zh-CN" altLang="en-US" dirty="0" smtClean="0">
                <a:latin typeface="Times New Roman" panose="02020603050405020304" pitchFamily="18" charset="0"/>
                <a:ea typeface="+mn-ea"/>
                <a:cs typeface="Times New Roman" panose="02020603050405020304" pitchFamily="18" charset="0"/>
              </a:rPr>
              <a:t>页</a:t>
            </a:r>
            <a:endParaRPr lang="en-US" altLang="zh-CN" dirty="0" smtClean="0">
              <a:latin typeface="Times New Roman" panose="02020603050405020304" pitchFamily="18" charset="0"/>
              <a:ea typeface="+mn-ea"/>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中科院数学</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区</a:t>
            </a:r>
            <a:r>
              <a:rPr lang="en-US" altLang="zh-CN" dirty="0">
                <a:solidFill>
                  <a:srgbClr val="0066FF"/>
                </a:solidFill>
                <a:latin typeface="Times New Roman" panose="02020603050405020304" pitchFamily="18" charset="0"/>
                <a:cs typeface="Times New Roman" panose="02020603050405020304" pitchFamily="18" charset="0"/>
              </a:rPr>
              <a:t>TOP</a:t>
            </a:r>
            <a:r>
              <a:rPr lang="zh-CN" altLang="en-US" dirty="0">
                <a:solidFill>
                  <a:srgbClr val="0066FF"/>
                </a:solidFill>
                <a:latin typeface="Times New Roman" panose="02020603050405020304" pitchFamily="18" charset="0"/>
                <a:cs typeface="Times New Roman" panose="02020603050405020304" pitchFamily="18" charset="0"/>
              </a:rPr>
              <a:t>，中国作者发文占</a:t>
            </a:r>
            <a:r>
              <a:rPr lang="en-US" altLang="zh-CN" dirty="0">
                <a:solidFill>
                  <a:srgbClr val="0066FF"/>
                </a:solidFill>
                <a:latin typeface="Times New Roman" panose="02020603050405020304" pitchFamily="18" charset="0"/>
                <a:cs typeface="Times New Roman" panose="02020603050405020304" pitchFamily="18" charset="0"/>
              </a:rPr>
              <a:t>2</a:t>
            </a:r>
            <a:r>
              <a:rPr lang="en-US" altLang="zh-CN" dirty="0" smtClean="0">
                <a:solidFill>
                  <a:srgbClr val="0066FF"/>
                </a:solidFill>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ea typeface="+mn-ea"/>
              <a:cs typeface="Times New Roman" panose="02020603050405020304" pitchFamily="18" charset="0"/>
            </a:endParaRPr>
          </a:p>
          <a:p>
            <a:endParaRPr lang="en-US" altLang="zh-CN" dirty="0" smtClean="0">
              <a:latin typeface="Times New Roman" panose="02020603050405020304" pitchFamily="18" charset="0"/>
              <a:ea typeface="+mn-ea"/>
              <a:cs typeface="Times New Roman" panose="02020603050405020304" pitchFamily="18" charset="0"/>
            </a:endParaRPr>
          </a:p>
          <a:p>
            <a:r>
              <a:rPr lang="en-US" altLang="zh-CN" dirty="0" smtClean="0">
                <a:latin typeface="Times New Roman" panose="02020603050405020304" pitchFamily="18" charset="0"/>
                <a:ea typeface="+mn-ea"/>
                <a:cs typeface="Times New Roman" panose="02020603050405020304" pitchFamily="18" charset="0"/>
              </a:rPr>
              <a:t>5</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Proceedings </a:t>
            </a:r>
            <a:r>
              <a:rPr lang="en-US" altLang="zh-CN" dirty="0">
                <a:latin typeface="Times New Roman" panose="02020603050405020304" pitchFamily="18" charset="0"/>
                <a:ea typeface="+mn-ea"/>
                <a:cs typeface="Times New Roman" panose="02020603050405020304" pitchFamily="18" charset="0"/>
              </a:rPr>
              <a:t>of the </a:t>
            </a:r>
            <a:r>
              <a:rPr lang="en-US" altLang="zh-CN" dirty="0" smtClean="0">
                <a:latin typeface="Times New Roman" panose="02020603050405020304" pitchFamily="18" charset="0"/>
                <a:ea typeface="+mn-ea"/>
                <a:cs typeface="Times New Roman" panose="02020603050405020304" pitchFamily="18" charset="0"/>
              </a:rPr>
              <a:t>AMS </a:t>
            </a:r>
            <a:r>
              <a:rPr lang="zh-CN" altLang="en-US" dirty="0" smtClean="0">
                <a:latin typeface="Times New Roman" panose="02020603050405020304" pitchFamily="18" charset="0"/>
                <a:ea typeface="+mn-ea"/>
                <a:cs typeface="Times New Roman" panose="02020603050405020304" pitchFamily="18" charset="0"/>
              </a:rPr>
              <a:t>（</a:t>
            </a:r>
            <a:r>
              <a:rPr lang="en-US" altLang="zh-CN" dirty="0" smtClean="0">
                <a:latin typeface="Times New Roman" panose="02020603050405020304" pitchFamily="18" charset="0"/>
                <a:ea typeface="+mn-ea"/>
                <a:cs typeface="Times New Roman" panose="02020603050405020304" pitchFamily="18" charset="0"/>
              </a:rPr>
              <a:t>1950~</a:t>
            </a:r>
            <a:r>
              <a:rPr lang="zh-CN" altLang="en-US" dirty="0" smtClean="0">
                <a:latin typeface="Times New Roman" panose="02020603050405020304" pitchFamily="18" charset="0"/>
                <a:ea typeface="+mn-ea"/>
                <a:cs typeface="Times New Roman" panose="02020603050405020304" pitchFamily="18" charset="0"/>
              </a:rPr>
              <a:t>）</a:t>
            </a:r>
            <a:endParaRPr lang="en-US" altLang="zh-CN" dirty="0" smtClean="0">
              <a:latin typeface="Times New Roman" panose="02020603050405020304" pitchFamily="18" charset="0"/>
              <a:ea typeface="+mn-ea"/>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年</a:t>
            </a:r>
            <a:r>
              <a:rPr lang="zh-CN" altLang="en-US" dirty="0">
                <a:latin typeface="Times New Roman" panose="02020603050405020304" pitchFamily="18" charset="0"/>
                <a:cs typeface="Times New Roman" panose="02020603050405020304" pitchFamily="18" charset="0"/>
              </a:rPr>
              <a:t>发文</a:t>
            </a:r>
            <a:r>
              <a:rPr lang="zh-CN" altLang="en-US" dirty="0" smtClean="0">
                <a:latin typeface="Times New Roman" panose="02020603050405020304" pitchFamily="18" charset="0"/>
                <a:cs typeface="Times New Roman" panose="02020603050405020304" pitchFamily="18" charset="0"/>
              </a:rPr>
              <a:t>量</a:t>
            </a:r>
            <a:r>
              <a:rPr lang="en-US" altLang="zh-CN" dirty="0" smtClean="0">
                <a:latin typeface="Times New Roman" panose="02020603050405020304" pitchFamily="18" charset="0"/>
                <a:cs typeface="Times New Roman" panose="02020603050405020304" pitchFamily="18" charset="0"/>
              </a:rPr>
              <a:t>450~500</a:t>
            </a:r>
            <a:r>
              <a:rPr lang="zh-CN" altLang="en-US" dirty="0">
                <a:latin typeface="Times New Roman" panose="02020603050405020304" pitchFamily="18" charset="0"/>
                <a:cs typeface="Times New Roman" panose="02020603050405020304" pitchFamily="18" charset="0"/>
              </a:rPr>
              <a:t>篇</a:t>
            </a:r>
            <a:r>
              <a:rPr lang="zh-CN" altLang="en-US" dirty="0" smtClean="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每</a:t>
            </a:r>
            <a:r>
              <a:rPr lang="zh-CN" altLang="en-US" dirty="0" smtClean="0">
                <a:latin typeface="Times New Roman" panose="02020603050405020304" pitchFamily="18" charset="0"/>
                <a:cs typeface="Times New Roman" panose="02020603050405020304" pitchFamily="18" charset="0"/>
              </a:rPr>
              <a:t>年</a:t>
            </a:r>
            <a:r>
              <a:rPr lang="zh-CN" altLang="en-US" dirty="0">
                <a:latin typeface="Times New Roman" panose="02020603050405020304" pitchFamily="18" charset="0"/>
                <a:cs typeface="Times New Roman" panose="02020603050405020304" pitchFamily="18" charset="0"/>
              </a:rPr>
              <a:t>刊</a:t>
            </a:r>
            <a:r>
              <a:rPr lang="zh-CN" altLang="en-US" dirty="0" smtClean="0">
                <a:latin typeface="Times New Roman" panose="02020603050405020304" pitchFamily="18" charset="0"/>
                <a:cs typeface="Times New Roman" panose="02020603050405020304" pitchFamily="18" charset="0"/>
              </a:rPr>
              <a:t>文约</a:t>
            </a:r>
            <a:r>
              <a:rPr lang="en-US" altLang="zh-CN" dirty="0" smtClean="0">
                <a:latin typeface="Times New Roman" panose="02020603050405020304" pitchFamily="18" charset="0"/>
                <a:cs typeface="Times New Roman" panose="02020603050405020304" pitchFamily="18" charset="0"/>
              </a:rPr>
              <a:t>5500</a:t>
            </a:r>
            <a:r>
              <a:rPr lang="zh-CN" altLang="en-US" dirty="0" smtClean="0">
                <a:latin typeface="Times New Roman" panose="02020603050405020304" pitchFamily="18" charset="0"/>
                <a:cs typeface="Times New Roman" panose="02020603050405020304" pitchFamily="18" charset="0"/>
              </a:rPr>
              <a:t>页</a:t>
            </a:r>
            <a:endParaRPr lang="en-US" altLang="zh-CN" dirty="0" smtClean="0">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中科院数</a:t>
            </a:r>
            <a:r>
              <a:rPr lang="zh-CN" altLang="en-US" dirty="0" smtClean="0">
                <a:solidFill>
                  <a:srgbClr val="0066FF"/>
                </a:solidFill>
                <a:latin typeface="Times New Roman" panose="02020603050405020304" pitchFamily="18" charset="0"/>
                <a:cs typeface="Times New Roman" panose="02020603050405020304" pitchFamily="18" charset="0"/>
              </a:rPr>
              <a:t>学</a:t>
            </a:r>
            <a:r>
              <a:rPr lang="en-US" altLang="zh-CN" dirty="0">
                <a:solidFill>
                  <a:srgbClr val="0066FF"/>
                </a:solidFill>
                <a:latin typeface="Times New Roman" panose="02020603050405020304" pitchFamily="18" charset="0"/>
                <a:cs typeface="Times New Roman" panose="02020603050405020304" pitchFamily="18" charset="0"/>
              </a:rPr>
              <a:t>3</a:t>
            </a:r>
            <a:r>
              <a:rPr lang="zh-CN" altLang="en-US" dirty="0" smtClean="0">
                <a:solidFill>
                  <a:srgbClr val="0066FF"/>
                </a:solidFill>
                <a:latin typeface="Times New Roman" panose="02020603050405020304" pitchFamily="18" charset="0"/>
                <a:cs typeface="Times New Roman" panose="02020603050405020304" pitchFamily="18" charset="0"/>
              </a:rPr>
              <a:t>区，</a:t>
            </a:r>
            <a:r>
              <a:rPr lang="zh-CN" altLang="en-US" dirty="0">
                <a:solidFill>
                  <a:srgbClr val="0066FF"/>
                </a:solidFill>
                <a:latin typeface="Times New Roman" panose="02020603050405020304" pitchFamily="18" charset="0"/>
                <a:cs typeface="Times New Roman" panose="02020603050405020304" pitchFamily="18" charset="0"/>
              </a:rPr>
              <a:t>中国作者发文占</a:t>
            </a:r>
            <a:r>
              <a:rPr lang="en-US" altLang="zh-CN" dirty="0">
                <a:solidFill>
                  <a:srgbClr val="0066FF"/>
                </a:solidFill>
                <a:latin typeface="Times New Roman" panose="02020603050405020304" pitchFamily="18" charset="0"/>
                <a:cs typeface="Times New Roman" panose="02020603050405020304" pitchFamily="18" charset="0"/>
              </a:rPr>
              <a:t>4</a:t>
            </a:r>
            <a:r>
              <a:rPr lang="en-US" altLang="zh-CN" dirty="0" smtClean="0">
                <a:solidFill>
                  <a:srgbClr val="0066FF"/>
                </a:solidFill>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ea typeface="+mn-ea"/>
              <a:cs typeface="Times New Roman" panose="02020603050405020304" pitchFamily="18" charset="0"/>
            </a:endParaRPr>
          </a:p>
          <a:p>
            <a:r>
              <a:rPr lang="zh-CN" altLang="en-US" dirty="0" smtClean="0">
                <a:latin typeface="Times New Roman" panose="02020603050405020304" pitchFamily="18" charset="0"/>
                <a:ea typeface="+mn-ea"/>
                <a:cs typeface="Times New Roman" panose="02020603050405020304" pitchFamily="18" charset="0"/>
              </a:rPr>
              <a:t>这五份期刊为</a:t>
            </a:r>
            <a:r>
              <a:rPr lang="en-US" altLang="zh-CN" dirty="0" smtClean="0">
                <a:latin typeface="Times New Roman" panose="02020603050405020304" pitchFamily="18" charset="0"/>
                <a:ea typeface="+mn-ea"/>
                <a:cs typeface="Times New Roman" panose="02020603050405020304" pitchFamily="18" charset="0"/>
              </a:rPr>
              <a:t>AMS</a:t>
            </a:r>
            <a:r>
              <a:rPr lang="zh-CN" altLang="en-US" dirty="0" smtClean="0">
                <a:latin typeface="Times New Roman" panose="02020603050405020304" pitchFamily="18" charset="0"/>
                <a:ea typeface="+mn-ea"/>
                <a:cs typeface="Times New Roman" panose="02020603050405020304" pitchFamily="18" charset="0"/>
              </a:rPr>
              <a:t>出版综合性期刊，刊文的分类涵盖了数学的多个领域，</a:t>
            </a:r>
            <a:r>
              <a:rPr lang="en-US" altLang="zh-CN" dirty="0" err="1" smtClean="0">
                <a:solidFill>
                  <a:srgbClr val="0066FF"/>
                </a:solidFill>
                <a:latin typeface="Times New Roman" panose="02020603050405020304" pitchFamily="18" charset="0"/>
                <a:ea typeface="+mn-ea"/>
                <a:cs typeface="Times New Roman" panose="02020603050405020304" pitchFamily="18" charset="0"/>
              </a:rPr>
              <a:t>Proc</a:t>
            </a:r>
            <a:r>
              <a:rPr lang="zh-CN" altLang="en-US" dirty="0" smtClean="0">
                <a:solidFill>
                  <a:srgbClr val="0066FF"/>
                </a:solidFill>
                <a:latin typeface="Times New Roman" panose="02020603050405020304" pitchFamily="18" charset="0"/>
                <a:ea typeface="+mn-ea"/>
                <a:cs typeface="Times New Roman" panose="02020603050405020304" pitchFamily="18" charset="0"/>
              </a:rPr>
              <a:t>发表稍容易一些。</a:t>
            </a:r>
            <a:endParaRPr lang="zh-CN" altLang="en-US" dirty="0">
              <a:solidFill>
                <a:srgbClr val="0066FF"/>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178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left)">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wipe(left)">
                                      <p:cBhvr>
                                        <p:cTn id="48" dur="500"/>
                                        <p:tgtEl>
                                          <p:spTgt spid="6">
                                            <p:txEl>
                                              <p:pRg st="4" end="4"/>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ipe(left)">
                                      <p:cBhvr>
                                        <p:cTn id="51" dur="500"/>
                                        <p:tgtEl>
                                          <p:spTgt spid="6">
                                            <p:txEl>
                                              <p:pRg st="5" end="5"/>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wipe(left)">
                                      <p:cBhvr>
                                        <p:cTn id="54" dur="500"/>
                                        <p:tgtEl>
                                          <p:spTgt spid="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wipe(left)">
                                      <p:cBhvr>
                                        <p:cTn id="59" dur="500"/>
                                        <p:tgtEl>
                                          <p:spTgt spid="6">
                                            <p:txEl>
                                              <p:pRg st="8" end="8"/>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wipe(left)">
                                      <p:cBhvr>
                                        <p:cTn id="62" dur="500"/>
                                        <p:tgtEl>
                                          <p:spTgt spid="6">
                                            <p:txEl>
                                              <p:pRg st="9" end="9"/>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Effect transition="in" filter="wipe(left)">
                                      <p:cBhvr>
                                        <p:cTn id="65" dur="500"/>
                                        <p:tgtEl>
                                          <p:spTgt spid="6">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xEl>
                                              <p:pRg st="12" end="12"/>
                                            </p:txEl>
                                          </p:spTgt>
                                        </p:tgtEl>
                                        <p:attrNameLst>
                                          <p:attrName>style.visibility</p:attrName>
                                        </p:attrNameLst>
                                      </p:cBhvr>
                                      <p:to>
                                        <p:strVal val="visible"/>
                                      </p:to>
                                    </p:set>
                                    <p:animEffect transition="in" filter="wipe(left)">
                                      <p:cBhvr>
                                        <p:cTn id="70" dur="500"/>
                                        <p:tgtEl>
                                          <p:spTgt spid="6">
                                            <p:txEl>
                                              <p:pRg st="12" end="12"/>
                                            </p:txEl>
                                          </p:spTgt>
                                        </p:tgtEl>
                                      </p:cBhvr>
                                    </p:animEffect>
                                  </p:childTnLst>
                                </p:cTn>
                              </p:par>
                              <p:par>
                                <p:cTn id="71" presetID="22" presetClass="entr" presetSubtype="8" fill="hold" nodeType="withEffect">
                                  <p:stCondLst>
                                    <p:cond delay="0"/>
                                  </p:stCondLst>
                                  <p:childTnLst>
                                    <p:set>
                                      <p:cBhvr>
                                        <p:cTn id="72" dur="1" fill="hold">
                                          <p:stCondLst>
                                            <p:cond delay="0"/>
                                          </p:stCondLst>
                                        </p:cTn>
                                        <p:tgtEl>
                                          <p:spTgt spid="6">
                                            <p:txEl>
                                              <p:pRg st="13" end="13"/>
                                            </p:txEl>
                                          </p:spTgt>
                                        </p:tgtEl>
                                        <p:attrNameLst>
                                          <p:attrName>style.visibility</p:attrName>
                                        </p:attrNameLst>
                                      </p:cBhvr>
                                      <p:to>
                                        <p:strVal val="visible"/>
                                      </p:to>
                                    </p:set>
                                    <p:animEffect transition="in" filter="wipe(left)">
                                      <p:cBhvr>
                                        <p:cTn id="73" dur="500"/>
                                        <p:tgtEl>
                                          <p:spTgt spid="6">
                                            <p:txEl>
                                              <p:pRg st="13" end="13"/>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6">
                                            <p:txEl>
                                              <p:pRg st="14" end="14"/>
                                            </p:txEl>
                                          </p:spTgt>
                                        </p:tgtEl>
                                        <p:attrNameLst>
                                          <p:attrName>style.visibility</p:attrName>
                                        </p:attrNameLst>
                                      </p:cBhvr>
                                      <p:to>
                                        <p:strVal val="visible"/>
                                      </p:to>
                                    </p:set>
                                    <p:animEffect transition="in" filter="wipe(left)">
                                      <p:cBhvr>
                                        <p:cTn id="76" dur="500"/>
                                        <p:tgtEl>
                                          <p:spTgt spid="6">
                                            <p:txEl>
                                              <p:pRg st="14" end="1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6">
                                            <p:txEl>
                                              <p:pRg st="16" end="16"/>
                                            </p:txEl>
                                          </p:spTgt>
                                        </p:tgtEl>
                                        <p:attrNameLst>
                                          <p:attrName>style.visibility</p:attrName>
                                        </p:attrNameLst>
                                      </p:cBhvr>
                                      <p:to>
                                        <p:strVal val="visible"/>
                                      </p:to>
                                    </p:set>
                                    <p:animEffect transition="in" filter="wipe(left)">
                                      <p:cBhvr>
                                        <p:cTn id="81" dur="500"/>
                                        <p:tgtEl>
                                          <p:spTgt spid="6">
                                            <p:txEl>
                                              <p:pRg st="16" end="16"/>
                                            </p:txEl>
                                          </p:spTgt>
                                        </p:tgtEl>
                                      </p:cBhvr>
                                    </p:animEffect>
                                  </p:childTnLst>
                                </p:cTn>
                              </p:par>
                              <p:par>
                                <p:cTn id="82" presetID="22" presetClass="entr" presetSubtype="8" fill="hold" nodeType="withEffect">
                                  <p:stCondLst>
                                    <p:cond delay="0"/>
                                  </p:stCondLst>
                                  <p:childTnLst>
                                    <p:set>
                                      <p:cBhvr>
                                        <p:cTn id="83" dur="1" fill="hold">
                                          <p:stCondLst>
                                            <p:cond delay="0"/>
                                          </p:stCondLst>
                                        </p:cTn>
                                        <p:tgtEl>
                                          <p:spTgt spid="6">
                                            <p:txEl>
                                              <p:pRg st="17" end="17"/>
                                            </p:txEl>
                                          </p:spTgt>
                                        </p:tgtEl>
                                        <p:attrNameLst>
                                          <p:attrName>style.visibility</p:attrName>
                                        </p:attrNameLst>
                                      </p:cBhvr>
                                      <p:to>
                                        <p:strVal val="visible"/>
                                      </p:to>
                                    </p:set>
                                    <p:animEffect transition="in" filter="wipe(left)">
                                      <p:cBhvr>
                                        <p:cTn id="84" dur="500"/>
                                        <p:tgtEl>
                                          <p:spTgt spid="6">
                                            <p:txEl>
                                              <p:pRg st="17" end="17"/>
                                            </p:txEl>
                                          </p:spTgt>
                                        </p:tgtEl>
                                      </p:cBhvr>
                                    </p:animEffect>
                                  </p:childTnLst>
                                </p:cTn>
                              </p:par>
                              <p:par>
                                <p:cTn id="85" presetID="22" presetClass="entr" presetSubtype="8" fill="hold" nodeType="with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animEffect transition="in" filter="wipe(left)">
                                      <p:cBhvr>
                                        <p:cTn id="87" dur="500"/>
                                        <p:tgtEl>
                                          <p:spTgt spid="6">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6">
                                            <p:txEl>
                                              <p:pRg st="20" end="20"/>
                                            </p:txEl>
                                          </p:spTgt>
                                        </p:tgtEl>
                                        <p:attrNameLst>
                                          <p:attrName>style.visibility</p:attrName>
                                        </p:attrNameLst>
                                      </p:cBhvr>
                                      <p:to>
                                        <p:strVal val="visible"/>
                                      </p:to>
                                    </p:set>
                                    <p:animEffect transition="in" filter="wipe(left)">
                                      <p:cBhvr>
                                        <p:cTn id="92" dur="500"/>
                                        <p:tgtEl>
                                          <p:spTgt spid="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10"/>
            <a:ext cx="4791615" cy="6858000"/>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695" y="0"/>
            <a:ext cx="4788604" cy="6858000"/>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218" y="-13510"/>
            <a:ext cx="4783782" cy="6858000"/>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34506" y="2362178"/>
            <a:ext cx="8586980" cy="3970318"/>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en-US" altLang="zh-CN" dirty="0" smtClean="0">
                <a:solidFill>
                  <a:srgbClr val="FF0000"/>
                </a:solidFill>
                <a:latin typeface="Times New Roman" panose="02020603050405020304" pitchFamily="18" charset="0"/>
                <a:ea typeface="+mn-ea"/>
                <a:cs typeface="Times New Roman" panose="02020603050405020304" pitchFamily="18" charset="0"/>
              </a:rPr>
              <a:t>6</a:t>
            </a:r>
            <a:r>
              <a:rPr lang="zh-CN" altLang="en-US" dirty="0" smtClean="0">
                <a:solidFill>
                  <a:srgbClr val="FF0000"/>
                </a:solidFill>
                <a:latin typeface="Times New Roman" panose="02020603050405020304" pitchFamily="18" charset="0"/>
                <a:ea typeface="+mn-ea"/>
                <a:cs typeface="Times New Roman" panose="02020603050405020304" pitchFamily="18" charset="0"/>
              </a:rPr>
              <a:t>、</a:t>
            </a:r>
            <a:r>
              <a:rPr lang="en-US" altLang="zh-CN" dirty="0" smtClean="0">
                <a:solidFill>
                  <a:srgbClr val="FF0000"/>
                </a:solidFill>
                <a:latin typeface="Times New Roman" panose="02020603050405020304" pitchFamily="18" charset="0"/>
                <a:ea typeface="+mn-ea"/>
                <a:cs typeface="Times New Roman" panose="02020603050405020304" pitchFamily="18" charset="0"/>
              </a:rPr>
              <a:t>Quarterly </a:t>
            </a:r>
            <a:r>
              <a:rPr lang="en-US" altLang="zh-CN" dirty="0">
                <a:solidFill>
                  <a:srgbClr val="FF0000"/>
                </a:solidFill>
                <a:latin typeface="Times New Roman" panose="02020603050405020304" pitchFamily="18" charset="0"/>
                <a:ea typeface="+mn-ea"/>
                <a:cs typeface="Times New Roman" panose="02020603050405020304" pitchFamily="18" charset="0"/>
              </a:rPr>
              <a:t>of Applied Mathematics</a:t>
            </a:r>
            <a:r>
              <a:rPr lang="zh-CN" altLang="en-US" dirty="0" smtClean="0">
                <a:solidFill>
                  <a:srgbClr val="FF0000"/>
                </a:solidFill>
                <a:latin typeface="Times New Roman" panose="02020603050405020304" pitchFamily="18" charset="0"/>
                <a:ea typeface="+mn-ea"/>
                <a:cs typeface="Times New Roman" panose="02020603050405020304" pitchFamily="18" charset="0"/>
              </a:rPr>
              <a:t>（</a:t>
            </a:r>
            <a:r>
              <a:rPr lang="en-US" altLang="zh-CN" dirty="0" smtClean="0">
                <a:solidFill>
                  <a:srgbClr val="FF0000"/>
                </a:solidFill>
                <a:latin typeface="Times New Roman" panose="02020603050405020304" pitchFamily="18" charset="0"/>
                <a:ea typeface="+mn-ea"/>
                <a:cs typeface="Times New Roman" panose="02020603050405020304" pitchFamily="18" charset="0"/>
              </a:rPr>
              <a:t>1943~</a:t>
            </a:r>
            <a:r>
              <a:rPr lang="zh-CN" altLang="en-US" dirty="0" smtClean="0">
                <a:solidFill>
                  <a:srgbClr val="FF0000"/>
                </a:solidFill>
                <a:latin typeface="Times New Roman" panose="02020603050405020304" pitchFamily="18" charset="0"/>
                <a:ea typeface="+mn-ea"/>
                <a:cs typeface="Times New Roman" panose="02020603050405020304" pitchFamily="18" charset="0"/>
              </a:rPr>
              <a:t>）</a:t>
            </a:r>
            <a:r>
              <a:rPr lang="en-US" altLang="zh-CN" dirty="0" smtClean="0">
                <a:solidFill>
                  <a:srgbClr val="FF0000"/>
                </a:solidFill>
                <a:latin typeface="Times New Roman" panose="02020603050405020304" pitchFamily="18" charset="0"/>
                <a:ea typeface="+mn-ea"/>
                <a:cs typeface="Times New Roman" panose="02020603050405020304" pitchFamily="18" charset="0"/>
              </a:rPr>
              <a:t>《</a:t>
            </a:r>
            <a:r>
              <a:rPr lang="zh-CN" altLang="en-US" dirty="0" smtClean="0">
                <a:solidFill>
                  <a:srgbClr val="FF0000"/>
                </a:solidFill>
                <a:latin typeface="Times New Roman" panose="02020603050405020304" pitchFamily="18" charset="0"/>
                <a:ea typeface="+mn-ea"/>
                <a:cs typeface="Times New Roman" panose="02020603050405020304" pitchFamily="18" charset="0"/>
              </a:rPr>
              <a:t>应用数学季</a:t>
            </a:r>
            <a:r>
              <a:rPr lang="zh-CN" altLang="en-US" smtClean="0">
                <a:solidFill>
                  <a:srgbClr val="FF0000"/>
                </a:solidFill>
                <a:latin typeface="Times New Roman" panose="02020603050405020304" pitchFamily="18" charset="0"/>
                <a:ea typeface="+mn-ea"/>
                <a:cs typeface="Times New Roman" panose="02020603050405020304" pitchFamily="18" charset="0"/>
              </a:rPr>
              <a:t>刊</a:t>
            </a:r>
            <a:r>
              <a:rPr lang="en-US" altLang="zh-CN" smtClean="0">
                <a:solidFill>
                  <a:srgbClr val="FF0000"/>
                </a:solidFill>
                <a:latin typeface="Times New Roman" panose="02020603050405020304" pitchFamily="18" charset="0"/>
                <a:ea typeface="+mn-ea"/>
                <a:cs typeface="Times New Roman" panose="02020603050405020304" pitchFamily="18" charset="0"/>
              </a:rPr>
              <a:t>》</a:t>
            </a:r>
            <a:r>
              <a:rPr lang="zh-CN" altLang="en-US" smtClean="0">
                <a:solidFill>
                  <a:srgbClr val="FF0000"/>
                </a:solidFill>
                <a:latin typeface="Times New Roman" panose="02020603050405020304" pitchFamily="18" charset="0"/>
                <a:ea typeface="+mn-ea"/>
                <a:cs typeface="Times New Roman" panose="02020603050405020304" pitchFamily="18" charset="0"/>
              </a:rPr>
              <a:t>：暂未订购</a:t>
            </a:r>
            <a:endParaRPr lang="en-US" altLang="zh-CN" dirty="0" smtClean="0">
              <a:solidFill>
                <a:srgbClr val="FF0000"/>
              </a:solidFill>
              <a:latin typeface="Times New Roman" panose="02020603050405020304" pitchFamily="18" charset="0"/>
              <a:ea typeface="+mn-ea"/>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年发文量</a:t>
            </a:r>
            <a:r>
              <a:rPr lang="en-US" altLang="zh-CN" dirty="0" smtClean="0">
                <a:latin typeface="Times New Roman" panose="02020603050405020304" pitchFamily="18" charset="0"/>
                <a:cs typeface="Times New Roman" panose="02020603050405020304" pitchFamily="18" charset="0"/>
              </a:rPr>
              <a:t>30</a:t>
            </a:r>
            <a:r>
              <a:rPr lang="zh-CN" altLang="en-US" dirty="0" smtClean="0">
                <a:latin typeface="Times New Roman" panose="02020603050405020304" pitchFamily="18" charset="0"/>
                <a:cs typeface="Times New Roman" panose="02020603050405020304" pitchFamily="18" charset="0"/>
              </a:rPr>
              <a:t>篇左右，约</a:t>
            </a:r>
            <a:r>
              <a:rPr lang="en-US" altLang="zh-CN" dirty="0" smtClean="0">
                <a:latin typeface="Times New Roman" panose="02020603050405020304" pitchFamily="18" charset="0"/>
                <a:cs typeface="Times New Roman" panose="02020603050405020304" pitchFamily="18" charset="0"/>
              </a:rPr>
              <a:t>800</a:t>
            </a:r>
            <a:r>
              <a:rPr lang="zh-CN" altLang="en-US" dirty="0" smtClean="0">
                <a:latin typeface="Times New Roman" panose="02020603050405020304" pitchFamily="18" charset="0"/>
                <a:cs typeface="Times New Roman" panose="02020603050405020304" pitchFamily="18" charset="0"/>
              </a:rPr>
              <a:t>页</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ea typeface="+mn-ea"/>
                <a:cs typeface="Times New Roman" panose="02020603050405020304" pitchFamily="18" charset="0"/>
              </a:rPr>
              <a:t>近期刊载的文章，</a:t>
            </a:r>
            <a:r>
              <a:rPr lang="en-US" altLang="zh-CN" dirty="0" smtClean="0">
                <a:latin typeface="Times New Roman" panose="02020603050405020304" pitchFamily="18" charset="0"/>
                <a:ea typeface="+mn-ea"/>
                <a:cs typeface="Times New Roman" panose="02020603050405020304" pitchFamily="18" charset="0"/>
              </a:rPr>
              <a:t>50%</a:t>
            </a:r>
            <a:r>
              <a:rPr lang="zh-CN" altLang="en-US" dirty="0" smtClean="0">
                <a:latin typeface="Times New Roman" panose="02020603050405020304" pitchFamily="18" charset="0"/>
                <a:ea typeface="+mn-ea"/>
                <a:cs typeface="Times New Roman" panose="02020603050405020304" pitchFamily="18" charset="0"/>
              </a:rPr>
              <a:t>分布在：</a:t>
            </a:r>
            <a:r>
              <a:rPr lang="zh-CN" altLang="en-US" dirty="0" smtClean="0">
                <a:solidFill>
                  <a:srgbClr val="0066FF"/>
                </a:solidFill>
                <a:latin typeface="Times New Roman" panose="02020603050405020304" pitchFamily="18" charset="0"/>
                <a:cs typeface="Times New Roman" panose="02020603050405020304" pitchFamily="18" charset="0"/>
              </a:rPr>
              <a:t>固体力学、流体力学、偏微分方程</a:t>
            </a:r>
            <a:endParaRPr lang="en-US" altLang="zh-CN" dirty="0" smtClean="0">
              <a:solidFill>
                <a:srgbClr val="0066FF"/>
              </a:solidFill>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中科院分区表</a:t>
            </a:r>
            <a:r>
              <a:rPr lang="en-US" altLang="zh-CN" dirty="0">
                <a:solidFill>
                  <a:srgbClr val="0066FF"/>
                </a:solidFill>
                <a:latin typeface="Times New Roman" panose="02020603050405020304" pitchFamily="18" charset="0"/>
                <a:cs typeface="Times New Roman" panose="02020603050405020304" pitchFamily="18" charset="0"/>
              </a:rPr>
              <a:t>4</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4</a:t>
            </a:r>
            <a:r>
              <a:rPr lang="en-US" altLang="zh-CN" dirty="0" smtClean="0">
                <a:solidFill>
                  <a:srgbClr val="0066FF"/>
                </a:solidFill>
                <a:latin typeface="Times New Roman" panose="02020603050405020304" pitchFamily="18" charset="0"/>
                <a:cs typeface="Times New Roman" panose="02020603050405020304" pitchFamily="18" charset="0"/>
              </a:rPr>
              <a:t>%</a:t>
            </a:r>
          </a:p>
          <a:p>
            <a:endParaRPr lang="en-US" altLang="zh-CN" dirty="0" smtClean="0">
              <a:latin typeface="Times New Roman" panose="02020603050405020304" pitchFamily="18" charset="0"/>
              <a:ea typeface="+mn-ea"/>
              <a:cs typeface="Times New Roman" panose="02020603050405020304" pitchFamily="18" charset="0"/>
            </a:endParaRPr>
          </a:p>
          <a:p>
            <a:r>
              <a:rPr lang="en-US" altLang="zh-CN" dirty="0" smtClean="0">
                <a:solidFill>
                  <a:srgbClr val="FF0000"/>
                </a:solidFill>
                <a:latin typeface="Times New Roman" panose="02020603050405020304" pitchFamily="18" charset="0"/>
                <a:ea typeface="+mn-ea"/>
                <a:cs typeface="Times New Roman" panose="02020603050405020304" pitchFamily="18" charset="0"/>
              </a:rPr>
              <a:t>7</a:t>
            </a:r>
            <a:r>
              <a:rPr lang="zh-CN" altLang="en-US" dirty="0" smtClean="0">
                <a:solidFill>
                  <a:srgbClr val="FF0000"/>
                </a:solidFill>
                <a:latin typeface="Times New Roman" panose="02020603050405020304" pitchFamily="18" charset="0"/>
                <a:ea typeface="+mn-ea"/>
                <a:cs typeface="Times New Roman" panose="02020603050405020304" pitchFamily="18" charset="0"/>
              </a:rPr>
              <a:t>、</a:t>
            </a:r>
            <a:r>
              <a:rPr lang="en-US" altLang="zh-CN" dirty="0" smtClean="0">
                <a:solidFill>
                  <a:srgbClr val="FF0000"/>
                </a:solidFill>
                <a:latin typeface="Times New Roman" panose="02020603050405020304" pitchFamily="18" charset="0"/>
                <a:ea typeface="+mn-ea"/>
                <a:cs typeface="Times New Roman" panose="02020603050405020304" pitchFamily="18" charset="0"/>
              </a:rPr>
              <a:t>Journal </a:t>
            </a:r>
            <a:r>
              <a:rPr lang="en-US" altLang="zh-CN" dirty="0">
                <a:solidFill>
                  <a:srgbClr val="FF0000"/>
                </a:solidFill>
                <a:latin typeface="Times New Roman" panose="02020603050405020304" pitchFamily="18" charset="0"/>
                <a:ea typeface="+mn-ea"/>
                <a:cs typeface="Times New Roman" panose="02020603050405020304" pitchFamily="18" charset="0"/>
              </a:rPr>
              <a:t>of Algebraic </a:t>
            </a:r>
            <a:r>
              <a:rPr lang="en-US" altLang="zh-CN" dirty="0" smtClean="0">
                <a:solidFill>
                  <a:srgbClr val="FF0000"/>
                </a:solidFill>
                <a:latin typeface="Times New Roman" panose="02020603050405020304" pitchFamily="18" charset="0"/>
                <a:ea typeface="+mn-ea"/>
                <a:cs typeface="Times New Roman" panose="02020603050405020304" pitchFamily="18" charset="0"/>
              </a:rPr>
              <a:t>Geometry</a:t>
            </a:r>
            <a:r>
              <a:rPr lang="zh-CN" altLang="en-US" dirty="0" smtClean="0">
                <a:solidFill>
                  <a:srgbClr val="FF0000"/>
                </a:solidFill>
                <a:latin typeface="Times New Roman" panose="02020603050405020304" pitchFamily="18" charset="0"/>
                <a:ea typeface="+mn-ea"/>
                <a:cs typeface="Times New Roman" panose="02020603050405020304" pitchFamily="18" charset="0"/>
              </a:rPr>
              <a:t>（</a:t>
            </a:r>
            <a:r>
              <a:rPr lang="en-US" altLang="zh-CN" dirty="0" smtClean="0">
                <a:solidFill>
                  <a:srgbClr val="FF0000"/>
                </a:solidFill>
                <a:latin typeface="Times New Roman" panose="02020603050405020304" pitchFamily="18" charset="0"/>
                <a:ea typeface="+mn-ea"/>
                <a:cs typeface="Times New Roman" panose="02020603050405020304" pitchFamily="18" charset="0"/>
              </a:rPr>
              <a:t>1992~</a:t>
            </a:r>
            <a:r>
              <a:rPr lang="zh-CN" altLang="en-US" dirty="0" smtClean="0">
                <a:solidFill>
                  <a:srgbClr val="FF0000"/>
                </a:solidFill>
                <a:latin typeface="Times New Roman" panose="02020603050405020304" pitchFamily="18" charset="0"/>
                <a:ea typeface="+mn-ea"/>
                <a:cs typeface="Times New Roman" panose="02020603050405020304" pitchFamily="18" charset="0"/>
              </a:rPr>
              <a:t>）</a:t>
            </a:r>
            <a:r>
              <a:rPr lang="en-US" altLang="zh-CN" dirty="0" smtClean="0">
                <a:solidFill>
                  <a:srgbClr val="FF0000"/>
                </a:solidFill>
                <a:latin typeface="Times New Roman" panose="02020603050405020304" pitchFamily="18" charset="0"/>
                <a:ea typeface="+mn-ea"/>
                <a:cs typeface="Times New Roman" panose="02020603050405020304" pitchFamily="18" charset="0"/>
              </a:rPr>
              <a:t>《</a:t>
            </a:r>
            <a:r>
              <a:rPr lang="zh-CN" altLang="en-US" dirty="0" smtClean="0">
                <a:solidFill>
                  <a:srgbClr val="FF0000"/>
                </a:solidFill>
                <a:latin typeface="Times New Roman" panose="02020603050405020304" pitchFamily="18" charset="0"/>
                <a:ea typeface="+mn-ea"/>
                <a:cs typeface="Times New Roman" panose="02020603050405020304" pitchFamily="18" charset="0"/>
              </a:rPr>
              <a:t>代数几何杂</a:t>
            </a:r>
            <a:r>
              <a:rPr lang="zh-CN" altLang="en-US" smtClean="0">
                <a:solidFill>
                  <a:srgbClr val="FF0000"/>
                </a:solidFill>
                <a:latin typeface="Times New Roman" panose="02020603050405020304" pitchFamily="18" charset="0"/>
                <a:ea typeface="+mn-ea"/>
                <a:cs typeface="Times New Roman" panose="02020603050405020304" pitchFamily="18" charset="0"/>
              </a:rPr>
              <a:t>志</a:t>
            </a:r>
            <a:r>
              <a:rPr lang="en-US" altLang="zh-CN" smtClean="0">
                <a:solidFill>
                  <a:srgbClr val="FF0000"/>
                </a:solidFill>
                <a:latin typeface="Times New Roman" panose="02020603050405020304" pitchFamily="18" charset="0"/>
                <a:ea typeface="+mn-ea"/>
                <a:cs typeface="Times New Roman" panose="02020603050405020304" pitchFamily="18" charset="0"/>
              </a:rPr>
              <a:t>》</a:t>
            </a:r>
            <a:r>
              <a:rPr lang="zh-CN" altLang="en-US">
                <a:solidFill>
                  <a:srgbClr val="FF0000"/>
                </a:solidFill>
                <a:latin typeface="Times New Roman" panose="02020603050405020304" pitchFamily="18" charset="0"/>
                <a:cs typeface="Times New Roman" panose="02020603050405020304" pitchFamily="18" charset="0"/>
              </a:rPr>
              <a:t>：暂未订</a:t>
            </a:r>
            <a:r>
              <a:rPr lang="zh-CN" altLang="en-US" smtClean="0">
                <a:solidFill>
                  <a:srgbClr val="FF0000"/>
                </a:solidFill>
                <a:latin typeface="Times New Roman" panose="02020603050405020304" pitchFamily="18" charset="0"/>
                <a:cs typeface="Times New Roman" panose="02020603050405020304" pitchFamily="18" charset="0"/>
              </a:rPr>
              <a:t>购</a:t>
            </a:r>
            <a:endParaRPr lang="en-US" altLang="zh-CN" dirty="0" smtClean="0">
              <a:solidFill>
                <a:srgbClr val="FF0000"/>
              </a:solidFill>
              <a:latin typeface="Times New Roman" panose="02020603050405020304" pitchFamily="18" charset="0"/>
              <a:ea typeface="+mn-ea"/>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年</a:t>
            </a:r>
            <a:r>
              <a:rPr lang="zh-CN" altLang="en-US" dirty="0">
                <a:latin typeface="Times New Roman" panose="02020603050405020304" pitchFamily="18" charset="0"/>
                <a:cs typeface="Times New Roman" panose="02020603050405020304" pitchFamily="18" charset="0"/>
              </a:rPr>
              <a:t>发文</a:t>
            </a:r>
            <a:r>
              <a:rPr lang="zh-CN" altLang="en-US" dirty="0" smtClean="0">
                <a:latin typeface="Times New Roman" panose="02020603050405020304" pitchFamily="18" charset="0"/>
                <a:cs typeface="Times New Roman" panose="02020603050405020304" pitchFamily="18" charset="0"/>
              </a:rPr>
              <a:t>量</a:t>
            </a:r>
            <a:r>
              <a:rPr lang="en-US" altLang="zh-CN" dirty="0" smtClean="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篇左右</a:t>
            </a:r>
            <a:r>
              <a:rPr lang="zh-CN" altLang="en-US" dirty="0" smtClean="0">
                <a:latin typeface="Times New Roman" panose="02020603050405020304" pitchFamily="18" charset="0"/>
                <a:cs typeface="Times New Roman" panose="02020603050405020304" pitchFamily="18" charset="0"/>
              </a:rPr>
              <a:t>，约</a:t>
            </a:r>
            <a:r>
              <a:rPr lang="en-US" altLang="zh-CN" dirty="0">
                <a:latin typeface="Times New Roman" panose="02020603050405020304" pitchFamily="18" charset="0"/>
                <a:cs typeface="Times New Roman" panose="02020603050405020304" pitchFamily="18" charset="0"/>
              </a:rPr>
              <a:t>800</a:t>
            </a:r>
            <a:r>
              <a:rPr lang="zh-CN" altLang="en-US" dirty="0" smtClean="0">
                <a:latin typeface="Times New Roman" panose="02020603050405020304" pitchFamily="18" charset="0"/>
                <a:cs typeface="Times New Roman" panose="02020603050405020304" pitchFamily="18" charset="0"/>
              </a:rPr>
              <a:t>页</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近期刊载的文章，</a:t>
            </a:r>
            <a:r>
              <a:rPr lang="en-US" altLang="zh-CN" dirty="0" smtClean="0">
                <a:latin typeface="Times New Roman" panose="02020603050405020304" pitchFamily="18" charset="0"/>
                <a:cs typeface="Times New Roman" panose="02020603050405020304" pitchFamily="18" charset="0"/>
              </a:rPr>
              <a:t>90%</a:t>
            </a:r>
            <a:r>
              <a:rPr lang="zh-CN" altLang="en-US" dirty="0" smtClean="0">
                <a:latin typeface="Times New Roman" panose="02020603050405020304" pitchFamily="18" charset="0"/>
                <a:cs typeface="Times New Roman" panose="02020603050405020304" pitchFamily="18" charset="0"/>
              </a:rPr>
              <a:t>分布在：</a:t>
            </a:r>
            <a:r>
              <a:rPr lang="zh-CN" altLang="en-US" dirty="0" smtClean="0">
                <a:solidFill>
                  <a:srgbClr val="0066FF"/>
                </a:solidFill>
                <a:latin typeface="Times New Roman" panose="02020603050405020304" pitchFamily="18" charset="0"/>
                <a:cs typeface="Times New Roman" panose="02020603050405020304" pitchFamily="18" charset="0"/>
              </a:rPr>
              <a:t>代数几何</a:t>
            </a:r>
            <a:endParaRPr lang="en-US" altLang="zh-CN" dirty="0" smtClean="0">
              <a:solidFill>
                <a:srgbClr val="0066FF"/>
              </a:solidFill>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中科院分区表</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3</a:t>
            </a:r>
            <a:r>
              <a:rPr lang="en-US" altLang="zh-CN" dirty="0" smtClean="0">
                <a:solidFill>
                  <a:srgbClr val="0066FF"/>
                </a:solidFill>
                <a:latin typeface="Times New Roman" panose="02020603050405020304" pitchFamily="18" charset="0"/>
                <a:cs typeface="Times New Roman" panose="02020603050405020304" pitchFamily="18" charset="0"/>
              </a:rPr>
              <a:t>%</a:t>
            </a:r>
            <a:endParaRPr lang="en-US" altLang="zh-CN" dirty="0">
              <a:solidFill>
                <a:srgbClr val="0066FF"/>
              </a:solidFill>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8</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Mathematics </a:t>
            </a:r>
            <a:r>
              <a:rPr lang="en-US" altLang="zh-CN" dirty="0">
                <a:latin typeface="Times New Roman" panose="02020603050405020304" pitchFamily="18" charset="0"/>
                <a:cs typeface="Times New Roman" panose="02020603050405020304" pitchFamily="18" charset="0"/>
              </a:rPr>
              <a:t>of </a:t>
            </a:r>
            <a:r>
              <a:rPr lang="en-US" altLang="zh-CN" dirty="0" smtClean="0">
                <a:latin typeface="Times New Roman" panose="02020603050405020304" pitchFamily="18" charset="0"/>
                <a:cs typeface="Times New Roman" panose="02020603050405020304" pitchFamily="18" charset="0"/>
              </a:rPr>
              <a:t>Computation</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1943~</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计算数学</a:t>
            </a:r>
            <a:r>
              <a:rPr lang="en-US" altLang="zh-CN" dirty="0" smtClean="0">
                <a:latin typeface="Times New Roman" panose="02020603050405020304" pitchFamily="18" charset="0"/>
                <a:cs typeface="Times New Roman" panose="02020603050405020304" pitchFamily="18" charset="0"/>
              </a:rPr>
              <a:t>》</a:t>
            </a:r>
          </a:p>
          <a:p>
            <a:r>
              <a:rPr lang="zh-CN" altLang="en-US" dirty="0" smtClean="0">
                <a:latin typeface="Times New Roman" panose="02020603050405020304" pitchFamily="18" charset="0"/>
                <a:cs typeface="Times New Roman" panose="02020603050405020304" pitchFamily="18" charset="0"/>
              </a:rPr>
              <a:t>年</a:t>
            </a:r>
            <a:r>
              <a:rPr lang="zh-CN" altLang="en-US" dirty="0">
                <a:latin typeface="Times New Roman" panose="02020603050405020304" pitchFamily="18" charset="0"/>
                <a:cs typeface="Times New Roman" panose="02020603050405020304" pitchFamily="18" charset="0"/>
              </a:rPr>
              <a:t>发文</a:t>
            </a:r>
            <a:r>
              <a:rPr lang="zh-CN" altLang="en-US" dirty="0" smtClean="0">
                <a:latin typeface="Times New Roman" panose="02020603050405020304" pitchFamily="18" charset="0"/>
                <a:cs typeface="Times New Roman" panose="02020603050405020304" pitchFamily="18" charset="0"/>
              </a:rPr>
              <a:t>量</a:t>
            </a:r>
            <a:r>
              <a:rPr lang="en-US" altLang="zh-CN" dirty="0" smtClean="0">
                <a:latin typeface="Times New Roman" panose="02020603050405020304" pitchFamily="18" charset="0"/>
                <a:cs typeface="Times New Roman" panose="02020603050405020304" pitchFamily="18" charset="0"/>
              </a:rPr>
              <a:t>110~130</a:t>
            </a:r>
            <a:r>
              <a:rPr lang="zh-CN" altLang="en-US" dirty="0" smtClean="0">
                <a:latin typeface="Times New Roman" panose="02020603050405020304" pitchFamily="18" charset="0"/>
                <a:cs typeface="Times New Roman" panose="02020603050405020304" pitchFamily="18" charset="0"/>
              </a:rPr>
              <a:t>篇，约</a:t>
            </a:r>
            <a:r>
              <a:rPr lang="en-US" altLang="zh-CN" dirty="0" smtClean="0">
                <a:latin typeface="Times New Roman" panose="02020603050405020304" pitchFamily="18" charset="0"/>
                <a:cs typeface="Times New Roman" panose="02020603050405020304" pitchFamily="18" charset="0"/>
              </a:rPr>
              <a:t>3000</a:t>
            </a:r>
            <a:r>
              <a:rPr lang="zh-CN" altLang="en-US" dirty="0" smtClean="0">
                <a:latin typeface="Times New Roman" panose="02020603050405020304" pitchFamily="18" charset="0"/>
                <a:cs typeface="Times New Roman" panose="02020603050405020304" pitchFamily="18" charset="0"/>
              </a:rPr>
              <a:t>页</a:t>
            </a:r>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近期刊载</a:t>
            </a:r>
            <a:r>
              <a:rPr lang="zh-CN" altLang="en-US" dirty="0">
                <a:latin typeface="Times New Roman" panose="02020603050405020304" pitchFamily="18" charset="0"/>
                <a:cs typeface="Times New Roman" panose="02020603050405020304" pitchFamily="18" charset="0"/>
              </a:rPr>
              <a:t>的文章</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70</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分布在</a:t>
            </a:r>
            <a:r>
              <a:rPr lang="zh-CN" altLang="en-US" dirty="0" smtClean="0">
                <a:latin typeface="Times New Roman" panose="02020603050405020304" pitchFamily="18" charset="0"/>
                <a:cs typeface="Times New Roman" panose="02020603050405020304" pitchFamily="18" charset="0"/>
              </a:rPr>
              <a:t>：</a:t>
            </a:r>
            <a:r>
              <a:rPr lang="zh-CN" altLang="en-US" dirty="0" smtClean="0">
                <a:solidFill>
                  <a:srgbClr val="0066FF"/>
                </a:solidFill>
                <a:latin typeface="Times New Roman" panose="02020603050405020304" pitchFamily="18" charset="0"/>
                <a:cs typeface="Times New Roman" panose="02020603050405020304" pitchFamily="18" charset="0"/>
              </a:rPr>
              <a:t>数值分析、数论</a:t>
            </a:r>
            <a:endParaRPr lang="en-US" altLang="zh-CN" dirty="0" smtClean="0">
              <a:solidFill>
                <a:srgbClr val="0066FF"/>
              </a:solidFill>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中科院分区表</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5</a:t>
            </a:r>
            <a:r>
              <a:rPr lang="en-US" altLang="zh-CN" dirty="0" smtClean="0">
                <a:solidFill>
                  <a:srgbClr val="0066FF"/>
                </a:solidFill>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1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left)">
                                      <p:cBhvr>
                                        <p:cTn id="33" dur="500"/>
                                        <p:tgtEl>
                                          <p:spTgt spid="5">
                                            <p:txEl>
                                              <p:pRg st="2" end="2"/>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left)">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wipe(left)">
                                      <p:cBhvr>
                                        <p:cTn id="41" dur="500"/>
                                        <p:tgtEl>
                                          <p:spTgt spid="5">
                                            <p:txEl>
                                              <p:pRg st="5" end="5"/>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wipe(left)">
                                      <p:cBhvr>
                                        <p:cTn id="44" dur="500"/>
                                        <p:tgtEl>
                                          <p:spTgt spid="5">
                                            <p:txEl>
                                              <p:pRg st="6" end="6"/>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wipe(left)">
                                      <p:cBhvr>
                                        <p:cTn id="50" dur="500"/>
                                        <p:tgtEl>
                                          <p:spTgt spid="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wipe(left)">
                                      <p:cBhvr>
                                        <p:cTn id="55" dur="500"/>
                                        <p:tgtEl>
                                          <p:spTgt spid="5">
                                            <p:txEl>
                                              <p:pRg st="10" end="1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Effect transition="in" filter="wipe(left)">
                                      <p:cBhvr>
                                        <p:cTn id="58" dur="500"/>
                                        <p:tgtEl>
                                          <p:spTgt spid="5">
                                            <p:txEl>
                                              <p:pRg st="11" end="11"/>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Effect transition="in" filter="wipe(left)">
                                      <p:cBhvr>
                                        <p:cTn id="61" dur="500"/>
                                        <p:tgtEl>
                                          <p:spTgt spid="5">
                                            <p:txEl>
                                              <p:pRg st="12" end="12"/>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5">
                                            <p:txEl>
                                              <p:pRg st="13" end="13"/>
                                            </p:txEl>
                                          </p:spTgt>
                                        </p:tgtEl>
                                        <p:attrNameLst>
                                          <p:attrName>style.visibility</p:attrName>
                                        </p:attrNameLst>
                                      </p:cBhvr>
                                      <p:to>
                                        <p:strVal val="visible"/>
                                      </p:to>
                                    </p:set>
                                    <p:animEffect transition="in" filter="wipe(left)">
                                      <p:cBhvr>
                                        <p:cTn id="64"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708" t="24603" r="2667" b="60159"/>
          <a:stretch/>
        </p:blipFill>
        <p:spPr>
          <a:xfrm>
            <a:off x="21771" y="1798016"/>
            <a:ext cx="5133703" cy="731520"/>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709" t="3518" r="5537" b="81063"/>
          <a:stretch/>
        </p:blipFill>
        <p:spPr>
          <a:xfrm>
            <a:off x="8708" y="999150"/>
            <a:ext cx="5146766" cy="694404"/>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0" y="2720258"/>
            <a:ext cx="9321282" cy="3600986"/>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zh-CN" altLang="en-US" sz="2000" dirty="0" smtClean="0">
                <a:solidFill>
                  <a:srgbClr val="0066FF"/>
                </a:solidFill>
                <a:latin typeface="Times New Roman" panose="02020603050405020304" pitchFamily="18" charset="0"/>
                <a:cs typeface="Times New Roman" panose="02020603050405020304" pitchFamily="18" charset="0"/>
              </a:rPr>
              <a:t>这三份各自领域内的高品质期刊其编辑部独立出版，</a:t>
            </a:r>
            <a:r>
              <a:rPr lang="en-US" altLang="zh-CN" sz="2000" dirty="0" smtClean="0">
                <a:solidFill>
                  <a:srgbClr val="0066FF"/>
                </a:solidFill>
                <a:latin typeface="Times New Roman" panose="02020603050405020304" pitchFamily="18" charset="0"/>
                <a:cs typeface="Times New Roman" panose="02020603050405020304" pitchFamily="18" charset="0"/>
              </a:rPr>
              <a:t>AMS</a:t>
            </a:r>
            <a:r>
              <a:rPr lang="zh-CN" altLang="en-US" sz="2000" dirty="0" smtClean="0">
                <a:solidFill>
                  <a:srgbClr val="0066FF"/>
                </a:solidFill>
                <a:latin typeface="Times New Roman" panose="02020603050405020304" pitchFamily="18" charset="0"/>
                <a:cs typeface="Times New Roman" panose="02020603050405020304" pitchFamily="18" charset="0"/>
              </a:rPr>
              <a:t>负责发行</a:t>
            </a:r>
            <a:endParaRPr lang="en-US" altLang="zh-CN" sz="2000" dirty="0" smtClean="0">
              <a:solidFill>
                <a:srgbClr val="0066FF"/>
              </a:solidFill>
              <a:latin typeface="Times New Roman" panose="02020603050405020304" pitchFamily="18" charset="0"/>
              <a:cs typeface="Times New Roman" panose="02020603050405020304" pitchFamily="18" charset="0"/>
            </a:endParaRPr>
          </a:p>
          <a:p>
            <a:endParaRPr lang="en-US" altLang="zh-CN" sz="1600" dirty="0" smtClean="0">
              <a:latin typeface="Times New Roman" panose="02020603050405020304" pitchFamily="18" charset="0"/>
              <a:cs typeface="Times New Roman" panose="02020603050405020304" pitchFamily="18" charset="0"/>
            </a:endParaRPr>
          </a:p>
          <a:p>
            <a:r>
              <a:rPr lang="en-US" altLang="zh-CN" sz="1600" dirty="0" smtClean="0">
                <a:solidFill>
                  <a:srgbClr val="FF0000"/>
                </a:solidFill>
                <a:latin typeface="Times New Roman" panose="02020603050405020304" pitchFamily="18" charset="0"/>
                <a:cs typeface="Times New Roman" panose="02020603050405020304" pitchFamily="18" charset="0"/>
              </a:rPr>
              <a:t>9</a:t>
            </a:r>
            <a:r>
              <a:rPr lang="zh-CN" altLang="en-US" sz="1600" dirty="0" smtClean="0">
                <a:solidFill>
                  <a:srgbClr val="FF0000"/>
                </a:solidFill>
                <a:latin typeface="Times New Roman" panose="02020603050405020304" pitchFamily="18" charset="0"/>
                <a:cs typeface="Times New Roman" panose="02020603050405020304" pitchFamily="18" charset="0"/>
              </a:rPr>
              <a:t>、</a:t>
            </a:r>
            <a:r>
              <a:rPr lang="en-US" altLang="zh-CN" sz="1600" dirty="0" smtClean="0">
                <a:solidFill>
                  <a:srgbClr val="FF0000"/>
                </a:solidFill>
                <a:latin typeface="Times New Roman" panose="02020603050405020304" pitchFamily="18" charset="0"/>
                <a:cs typeface="Times New Roman" panose="02020603050405020304" pitchFamily="18" charset="0"/>
              </a:rPr>
              <a:t>Journal </a:t>
            </a:r>
            <a:r>
              <a:rPr lang="en-US" altLang="zh-CN" sz="1600" dirty="0">
                <a:solidFill>
                  <a:srgbClr val="FF0000"/>
                </a:solidFill>
                <a:latin typeface="Times New Roman" panose="02020603050405020304" pitchFamily="18" charset="0"/>
                <a:cs typeface="Times New Roman" panose="02020603050405020304" pitchFamily="18" charset="0"/>
              </a:rPr>
              <a:t>of Operator Theory</a:t>
            </a:r>
            <a:r>
              <a:rPr lang="zh-CN" altLang="en-US" sz="1600" dirty="0" smtClean="0">
                <a:solidFill>
                  <a:srgbClr val="FF0000"/>
                </a:solidFill>
                <a:latin typeface="Times New Roman" panose="02020603050405020304" pitchFamily="18" charset="0"/>
                <a:ea typeface="+mn-ea"/>
                <a:cs typeface="Times New Roman" panose="02020603050405020304" pitchFamily="18" charset="0"/>
              </a:rPr>
              <a:t>（</a:t>
            </a:r>
            <a:r>
              <a:rPr lang="en-US" altLang="zh-CN" sz="1600" dirty="0" smtClean="0">
                <a:solidFill>
                  <a:srgbClr val="FF0000"/>
                </a:solidFill>
                <a:latin typeface="Times New Roman" panose="02020603050405020304" pitchFamily="18" charset="0"/>
                <a:ea typeface="+mn-ea"/>
                <a:cs typeface="Times New Roman" panose="02020603050405020304" pitchFamily="18" charset="0"/>
              </a:rPr>
              <a:t>1979~</a:t>
            </a:r>
            <a:r>
              <a:rPr lang="zh-CN" altLang="en-US" sz="1600" dirty="0">
                <a:solidFill>
                  <a:srgbClr val="FF0000"/>
                </a:solidFill>
                <a:latin typeface="Times New Roman" panose="02020603050405020304" pitchFamily="18" charset="0"/>
                <a:ea typeface="+mn-ea"/>
                <a:cs typeface="Times New Roman" panose="02020603050405020304" pitchFamily="18" charset="0"/>
              </a:rPr>
              <a:t>） </a:t>
            </a:r>
            <a:r>
              <a:rPr lang="en-US" altLang="zh-CN" sz="1600" dirty="0">
                <a:solidFill>
                  <a:srgbClr val="FF0000"/>
                </a:solidFill>
                <a:latin typeface="Times New Roman" panose="02020603050405020304" pitchFamily="18" charset="0"/>
                <a:ea typeface="+mn-ea"/>
                <a:cs typeface="Times New Roman" panose="02020603050405020304" pitchFamily="18" charset="0"/>
              </a:rPr>
              <a:t>《</a:t>
            </a:r>
            <a:r>
              <a:rPr lang="zh-CN" altLang="en-US" sz="1600" dirty="0">
                <a:solidFill>
                  <a:srgbClr val="FF0000"/>
                </a:solidFill>
                <a:latin typeface="Times New Roman" panose="02020603050405020304" pitchFamily="18" charset="0"/>
                <a:ea typeface="+mn-ea"/>
                <a:cs typeface="Times New Roman" panose="02020603050405020304" pitchFamily="18" charset="0"/>
              </a:rPr>
              <a:t>算子理论期</a:t>
            </a:r>
            <a:r>
              <a:rPr lang="zh-CN" altLang="en-US" sz="1600">
                <a:solidFill>
                  <a:srgbClr val="FF0000"/>
                </a:solidFill>
                <a:latin typeface="Times New Roman" panose="02020603050405020304" pitchFamily="18" charset="0"/>
                <a:ea typeface="+mn-ea"/>
                <a:cs typeface="Times New Roman" panose="02020603050405020304" pitchFamily="18" charset="0"/>
              </a:rPr>
              <a:t>刊</a:t>
            </a:r>
            <a:r>
              <a:rPr lang="en-US" altLang="zh-CN" sz="1600" smtClean="0">
                <a:solidFill>
                  <a:srgbClr val="FF0000"/>
                </a:solidFill>
                <a:latin typeface="Times New Roman" panose="02020603050405020304" pitchFamily="18" charset="0"/>
                <a:ea typeface="+mn-ea"/>
                <a:cs typeface="Times New Roman" panose="02020603050405020304" pitchFamily="18" charset="0"/>
              </a:rPr>
              <a:t>》</a:t>
            </a:r>
            <a:r>
              <a:rPr lang="zh-CN" altLang="en-US" sz="1600" smtClean="0">
                <a:solidFill>
                  <a:srgbClr val="FF0000"/>
                </a:solidFill>
                <a:latin typeface="Times New Roman" panose="02020603050405020304" pitchFamily="18" charset="0"/>
                <a:ea typeface="+mn-ea"/>
                <a:cs typeface="Times New Roman" panose="02020603050405020304" pitchFamily="18" charset="0"/>
              </a:rPr>
              <a:t>：暂未订购</a:t>
            </a:r>
            <a:endParaRPr lang="en-US" altLang="zh-CN" sz="1600" dirty="0">
              <a:solidFill>
                <a:srgbClr val="FF0000"/>
              </a:solidFill>
              <a:latin typeface="Times New Roman" panose="02020603050405020304" pitchFamily="18" charset="0"/>
              <a:ea typeface="+mn-ea"/>
              <a:cs typeface="Times New Roman" panose="02020603050405020304" pitchFamily="18" charset="0"/>
            </a:endParaRPr>
          </a:p>
          <a:p>
            <a:r>
              <a:rPr lang="en-US" altLang="zh-CN" sz="1600" dirty="0" smtClean="0">
                <a:latin typeface="Times New Roman" panose="02020603050405020304" pitchFamily="18" charset="0"/>
                <a:ea typeface="+mn-ea"/>
                <a:cs typeface="Times New Roman" panose="02020603050405020304" pitchFamily="18" charset="0"/>
              </a:rPr>
              <a:t>AMS</a:t>
            </a:r>
            <a:r>
              <a:rPr lang="zh-CN" altLang="en-US" sz="1600" dirty="0" smtClean="0">
                <a:latin typeface="Times New Roman" panose="02020603050405020304" pitchFamily="18" charset="0"/>
                <a:ea typeface="+mn-ea"/>
                <a:cs typeface="Times New Roman" panose="02020603050405020304" pitchFamily="18" charset="0"/>
              </a:rPr>
              <a:t>与</a:t>
            </a:r>
            <a:r>
              <a:rPr lang="en-US" altLang="zh-CN" sz="1600" dirty="0" smtClean="0">
                <a:latin typeface="Times New Roman" panose="02020603050405020304" pitchFamily="18" charset="0"/>
                <a:ea typeface="+mn-ea"/>
                <a:cs typeface="Times New Roman" panose="02020603050405020304" pitchFamily="18" charset="0"/>
              </a:rPr>
              <a:t>Theta </a:t>
            </a:r>
            <a:r>
              <a:rPr lang="en-US" altLang="zh-CN" sz="1600" dirty="0">
                <a:latin typeface="Times New Roman" panose="02020603050405020304" pitchFamily="18" charset="0"/>
                <a:ea typeface="+mn-ea"/>
                <a:cs typeface="Times New Roman" panose="02020603050405020304" pitchFamily="18" charset="0"/>
              </a:rPr>
              <a:t>Foundation</a:t>
            </a:r>
            <a:r>
              <a:rPr lang="zh-CN" altLang="en-US" sz="1600" dirty="0" smtClean="0">
                <a:latin typeface="Times New Roman" panose="02020603050405020304" pitchFamily="18" charset="0"/>
                <a:ea typeface="+mn-ea"/>
                <a:cs typeface="Times New Roman" panose="02020603050405020304" pitchFamily="18" charset="0"/>
              </a:rPr>
              <a:t>出版，算子理论领域的顶级期刊，</a:t>
            </a:r>
            <a:r>
              <a:rPr lang="zh-CN" altLang="en-US" sz="1600" dirty="0" smtClean="0">
                <a:latin typeface="Times New Roman" panose="02020603050405020304" pitchFamily="18" charset="0"/>
                <a:cs typeface="Times New Roman" panose="02020603050405020304" pitchFamily="18" charset="0"/>
              </a:rPr>
              <a:t>每年刊文</a:t>
            </a:r>
            <a:r>
              <a:rPr lang="en-US" altLang="zh-CN" sz="1600" dirty="0" smtClean="0">
                <a:latin typeface="Times New Roman" panose="02020603050405020304" pitchFamily="18" charset="0"/>
                <a:cs typeface="Times New Roman" panose="02020603050405020304" pitchFamily="18" charset="0"/>
              </a:rPr>
              <a:t>40~50</a:t>
            </a:r>
            <a:r>
              <a:rPr lang="zh-CN" altLang="en-US" sz="1600" dirty="0" smtClean="0">
                <a:latin typeface="Times New Roman" panose="02020603050405020304" pitchFamily="18" charset="0"/>
                <a:cs typeface="Times New Roman" panose="02020603050405020304" pitchFamily="18" charset="0"/>
              </a:rPr>
              <a:t>篇，约</a:t>
            </a:r>
            <a:r>
              <a:rPr lang="en-US" altLang="zh-CN" sz="1600" dirty="0" smtClean="0">
                <a:latin typeface="Times New Roman" panose="02020603050405020304" pitchFamily="18" charset="0"/>
                <a:cs typeface="Times New Roman" panose="02020603050405020304" pitchFamily="18" charset="0"/>
              </a:rPr>
              <a:t>500</a:t>
            </a:r>
            <a:r>
              <a:rPr lang="zh-CN" altLang="en-US" sz="1600" dirty="0" smtClean="0">
                <a:latin typeface="Times New Roman" panose="02020603050405020304" pitchFamily="18" charset="0"/>
                <a:cs typeface="Times New Roman" panose="02020603050405020304" pitchFamily="18" charset="0"/>
              </a:rPr>
              <a:t>页</a:t>
            </a:r>
            <a:endParaRPr lang="en-US" altLang="zh-CN" sz="1600" dirty="0" smtClean="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近三年刊载的文章</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80</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分布在</a:t>
            </a:r>
            <a:r>
              <a:rPr lang="zh-CN" altLang="en-US" sz="1600" dirty="0" smtClean="0">
                <a:latin typeface="Times New Roman" panose="02020603050405020304" pitchFamily="18" charset="0"/>
                <a:cs typeface="Times New Roman" panose="02020603050405020304" pitchFamily="18" charset="0"/>
              </a:rPr>
              <a:t>：</a:t>
            </a:r>
            <a:r>
              <a:rPr lang="zh-CN" altLang="en-US" sz="1600" dirty="0" smtClean="0">
                <a:solidFill>
                  <a:srgbClr val="0066FF"/>
                </a:solidFill>
                <a:latin typeface="Times New Roman" panose="02020603050405020304" pitchFamily="18" charset="0"/>
                <a:cs typeface="Times New Roman" panose="02020603050405020304" pitchFamily="18" charset="0"/>
              </a:rPr>
              <a:t>算子理论、泛函分析</a:t>
            </a:r>
            <a:r>
              <a:rPr lang="zh-CN" altLang="en-US" sz="1600" dirty="0">
                <a:solidFill>
                  <a:srgbClr val="0066FF"/>
                </a:solidFill>
                <a:latin typeface="Times New Roman" panose="02020603050405020304" pitchFamily="18" charset="0"/>
                <a:cs typeface="Times New Roman" panose="02020603050405020304" pitchFamily="18" charset="0"/>
              </a:rPr>
              <a:t>；中科院分区表</a:t>
            </a:r>
            <a:r>
              <a:rPr lang="en-US" altLang="zh-CN" sz="1600" dirty="0">
                <a:solidFill>
                  <a:srgbClr val="0066FF"/>
                </a:solidFill>
                <a:latin typeface="Times New Roman" panose="02020603050405020304" pitchFamily="18" charset="0"/>
                <a:cs typeface="Times New Roman" panose="02020603050405020304" pitchFamily="18" charset="0"/>
              </a:rPr>
              <a:t>4</a:t>
            </a:r>
            <a:r>
              <a:rPr lang="zh-CN" altLang="en-US" sz="1600" dirty="0">
                <a:solidFill>
                  <a:srgbClr val="0066FF"/>
                </a:solidFill>
                <a:latin typeface="Times New Roman" panose="02020603050405020304" pitchFamily="18" charset="0"/>
                <a:cs typeface="Times New Roman" panose="02020603050405020304" pitchFamily="18" charset="0"/>
              </a:rPr>
              <a:t>区，中国作者发文占</a:t>
            </a:r>
            <a:r>
              <a:rPr lang="en-US" altLang="zh-CN" sz="1600" dirty="0">
                <a:solidFill>
                  <a:srgbClr val="0066FF"/>
                </a:solidFill>
                <a:latin typeface="Times New Roman" panose="02020603050405020304" pitchFamily="18" charset="0"/>
                <a:cs typeface="Times New Roman" panose="02020603050405020304" pitchFamily="18" charset="0"/>
              </a:rPr>
              <a:t>4</a:t>
            </a:r>
            <a:r>
              <a:rPr lang="en-US" altLang="zh-CN" sz="1600" dirty="0" smtClean="0">
                <a:solidFill>
                  <a:srgbClr val="0066FF"/>
                </a:solidFill>
                <a:latin typeface="Times New Roman" panose="02020603050405020304" pitchFamily="18" charset="0"/>
                <a:cs typeface="Times New Roman" panose="02020603050405020304" pitchFamily="18" charset="0"/>
              </a:rPr>
              <a:t>%</a:t>
            </a:r>
          </a:p>
          <a:p>
            <a:endParaRPr lang="en-US" altLang="zh-CN" sz="1600" dirty="0" smtClean="0">
              <a:latin typeface="Times New Roman" panose="02020603050405020304" pitchFamily="18" charset="0"/>
              <a:ea typeface="+mn-ea"/>
              <a:cs typeface="Times New Roman" panose="02020603050405020304" pitchFamily="18" charset="0"/>
            </a:endParaRPr>
          </a:p>
          <a:p>
            <a:r>
              <a:rPr lang="en-US" altLang="zh-CN" sz="1600" dirty="0" smtClean="0">
                <a:solidFill>
                  <a:srgbClr val="FF0000"/>
                </a:solidFill>
                <a:latin typeface="Times New Roman" panose="02020603050405020304" pitchFamily="18" charset="0"/>
                <a:ea typeface="+mn-ea"/>
                <a:cs typeface="Times New Roman" panose="02020603050405020304" pitchFamily="18" charset="0"/>
              </a:rPr>
              <a:t>10</a:t>
            </a:r>
            <a:r>
              <a:rPr lang="zh-CN" altLang="en-US" sz="1600" dirty="0" smtClean="0">
                <a:solidFill>
                  <a:srgbClr val="FF0000"/>
                </a:solidFill>
                <a:latin typeface="Times New Roman" panose="02020603050405020304" pitchFamily="18" charset="0"/>
                <a:ea typeface="+mn-ea"/>
                <a:cs typeface="Times New Roman" panose="02020603050405020304" pitchFamily="18" charset="0"/>
              </a:rPr>
              <a:t>、</a:t>
            </a:r>
            <a:r>
              <a:rPr lang="en-US" altLang="zh-CN" sz="1600" dirty="0" smtClean="0">
                <a:solidFill>
                  <a:srgbClr val="FF0000"/>
                </a:solidFill>
                <a:latin typeface="Times New Roman" panose="02020603050405020304" pitchFamily="18" charset="0"/>
                <a:ea typeface="+mn-ea"/>
                <a:cs typeface="Times New Roman" panose="02020603050405020304" pitchFamily="18" charset="0"/>
              </a:rPr>
              <a:t>Moscow </a:t>
            </a:r>
            <a:r>
              <a:rPr lang="en-US" altLang="zh-CN" sz="1600" dirty="0">
                <a:solidFill>
                  <a:srgbClr val="FF0000"/>
                </a:solidFill>
                <a:latin typeface="Times New Roman" panose="02020603050405020304" pitchFamily="18" charset="0"/>
                <a:ea typeface="+mn-ea"/>
                <a:cs typeface="Times New Roman" panose="02020603050405020304" pitchFamily="18" charset="0"/>
              </a:rPr>
              <a:t>Mathematical Journal </a:t>
            </a:r>
            <a:r>
              <a:rPr lang="zh-CN" altLang="en-US" sz="1600" dirty="0" smtClean="0">
                <a:solidFill>
                  <a:srgbClr val="FF0000"/>
                </a:solidFill>
                <a:latin typeface="Times New Roman" panose="02020603050405020304" pitchFamily="18" charset="0"/>
                <a:ea typeface="+mn-ea"/>
                <a:cs typeface="Times New Roman" panose="02020603050405020304" pitchFamily="18" charset="0"/>
              </a:rPr>
              <a:t>（</a:t>
            </a:r>
            <a:r>
              <a:rPr lang="en-US" altLang="zh-CN" sz="1600" dirty="0" smtClean="0">
                <a:solidFill>
                  <a:srgbClr val="FF0000"/>
                </a:solidFill>
                <a:latin typeface="Times New Roman" panose="02020603050405020304" pitchFamily="18" charset="0"/>
                <a:ea typeface="+mn-ea"/>
                <a:cs typeface="Times New Roman" panose="02020603050405020304" pitchFamily="18" charset="0"/>
              </a:rPr>
              <a:t>2012~</a:t>
            </a:r>
            <a:r>
              <a:rPr lang="zh-CN" altLang="en-US" sz="1600" dirty="0">
                <a:solidFill>
                  <a:srgbClr val="FF0000"/>
                </a:solidFill>
                <a:latin typeface="Times New Roman" panose="02020603050405020304" pitchFamily="18" charset="0"/>
                <a:ea typeface="+mn-ea"/>
                <a:cs typeface="Times New Roman" panose="02020603050405020304" pitchFamily="18" charset="0"/>
              </a:rPr>
              <a:t>） </a:t>
            </a:r>
            <a:r>
              <a:rPr lang="en-US" altLang="zh-CN" sz="1600" dirty="0">
                <a:solidFill>
                  <a:srgbClr val="FF0000"/>
                </a:solidFill>
                <a:latin typeface="Times New Roman" panose="02020603050405020304" pitchFamily="18" charset="0"/>
                <a:ea typeface="+mn-ea"/>
                <a:cs typeface="Times New Roman" panose="02020603050405020304" pitchFamily="18" charset="0"/>
              </a:rPr>
              <a:t>《</a:t>
            </a:r>
            <a:r>
              <a:rPr lang="zh-CN" altLang="en-US" sz="1600" dirty="0">
                <a:solidFill>
                  <a:srgbClr val="FF0000"/>
                </a:solidFill>
                <a:latin typeface="Times New Roman" panose="02020603050405020304" pitchFamily="18" charset="0"/>
                <a:ea typeface="+mn-ea"/>
                <a:cs typeface="Times New Roman" panose="02020603050405020304" pitchFamily="18" charset="0"/>
              </a:rPr>
              <a:t>莫斯科数学期</a:t>
            </a:r>
            <a:r>
              <a:rPr lang="zh-CN" altLang="en-US" sz="1600">
                <a:solidFill>
                  <a:srgbClr val="FF0000"/>
                </a:solidFill>
                <a:latin typeface="Times New Roman" panose="02020603050405020304" pitchFamily="18" charset="0"/>
                <a:ea typeface="+mn-ea"/>
                <a:cs typeface="Times New Roman" panose="02020603050405020304" pitchFamily="18" charset="0"/>
              </a:rPr>
              <a:t>刊</a:t>
            </a:r>
            <a:r>
              <a:rPr lang="en-US" altLang="zh-CN" sz="1600" smtClean="0">
                <a:solidFill>
                  <a:srgbClr val="FF0000"/>
                </a:solidFill>
                <a:latin typeface="Times New Roman" panose="02020603050405020304" pitchFamily="18" charset="0"/>
                <a:ea typeface="+mn-ea"/>
                <a:cs typeface="Times New Roman" panose="02020603050405020304" pitchFamily="18" charset="0"/>
              </a:rPr>
              <a:t>》</a:t>
            </a:r>
            <a:r>
              <a:rPr lang="zh-CN" altLang="en-US" sz="1600">
                <a:solidFill>
                  <a:srgbClr val="FF0000"/>
                </a:solidFill>
                <a:latin typeface="Times New Roman" panose="02020603050405020304" pitchFamily="18" charset="0"/>
                <a:cs typeface="Times New Roman" panose="02020603050405020304" pitchFamily="18" charset="0"/>
              </a:rPr>
              <a:t>：暂未订购</a:t>
            </a:r>
            <a:endParaRPr lang="en-US" altLang="zh-CN" sz="1600">
              <a:solidFill>
                <a:srgbClr val="FF0000"/>
              </a:solidFill>
              <a:latin typeface="Times New Roman" panose="02020603050405020304" pitchFamily="18" charset="0"/>
              <a:cs typeface="Times New Roman" panose="02020603050405020304" pitchFamily="18" charset="0"/>
            </a:endParaRPr>
          </a:p>
          <a:p>
            <a:endParaRPr lang="en-US" altLang="zh-CN" sz="1600" dirty="0" smtClean="0">
              <a:latin typeface="Times New Roman" panose="02020603050405020304" pitchFamily="18" charset="0"/>
              <a:ea typeface="+mn-ea"/>
              <a:cs typeface="Times New Roman" panose="02020603050405020304" pitchFamily="18" charset="0"/>
            </a:endParaRPr>
          </a:p>
          <a:p>
            <a:r>
              <a:rPr lang="en-US" altLang="zh-CN" sz="1600" dirty="0" smtClean="0"/>
              <a:t>AMS</a:t>
            </a:r>
            <a:r>
              <a:rPr lang="zh-CN" altLang="en-US" sz="1600" dirty="0" smtClean="0"/>
              <a:t>和莫斯科独立大学</a:t>
            </a:r>
            <a:r>
              <a:rPr lang="zh-CN" altLang="en-US" sz="1600" dirty="0"/>
              <a:t>出</a:t>
            </a:r>
            <a:r>
              <a:rPr lang="zh-CN" altLang="en-US" sz="1600" dirty="0" smtClean="0"/>
              <a:t>版综合性数学期刊，</a:t>
            </a:r>
            <a:r>
              <a:rPr lang="zh-CN" altLang="en-US" sz="1600" dirty="0" smtClean="0">
                <a:latin typeface="Times New Roman" panose="02020603050405020304" pitchFamily="18" charset="0"/>
                <a:cs typeface="Times New Roman" panose="02020603050405020304" pitchFamily="18" charset="0"/>
              </a:rPr>
              <a:t>每年刊文约</a:t>
            </a:r>
            <a:r>
              <a:rPr lang="en-US" altLang="zh-CN" sz="1600" dirty="0" smtClean="0">
                <a:latin typeface="Times New Roman" panose="02020603050405020304" pitchFamily="18" charset="0"/>
                <a:cs typeface="Times New Roman" panose="02020603050405020304" pitchFamily="18" charset="0"/>
              </a:rPr>
              <a:t>30</a:t>
            </a:r>
            <a:r>
              <a:rPr lang="zh-CN" altLang="en-US" sz="1600" dirty="0" smtClean="0">
                <a:latin typeface="Times New Roman" panose="02020603050405020304" pitchFamily="18" charset="0"/>
                <a:cs typeface="Times New Roman" panose="02020603050405020304" pitchFamily="18" charset="0"/>
              </a:rPr>
              <a:t>篇左右，约</a:t>
            </a:r>
            <a:r>
              <a:rPr lang="en-US" altLang="zh-CN" sz="1600" dirty="0" smtClean="0">
                <a:latin typeface="Times New Roman" panose="02020603050405020304" pitchFamily="18" charset="0"/>
                <a:cs typeface="Times New Roman" panose="02020603050405020304" pitchFamily="18" charset="0"/>
              </a:rPr>
              <a:t>800</a:t>
            </a:r>
            <a:r>
              <a:rPr lang="zh-CN" altLang="en-US" sz="1600" dirty="0" smtClean="0">
                <a:latin typeface="Times New Roman" panose="02020603050405020304" pitchFamily="18" charset="0"/>
                <a:cs typeface="Times New Roman" panose="02020603050405020304" pitchFamily="18" charset="0"/>
              </a:rPr>
              <a:t>页</a:t>
            </a:r>
            <a:endParaRPr lang="en-US" altLang="zh-CN" sz="1600" dirty="0" smtClean="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近三年刊载的文</a:t>
            </a:r>
            <a:r>
              <a:rPr lang="zh-CN" altLang="en-US" sz="1600" dirty="0" smtClean="0">
                <a:latin typeface="Times New Roman" panose="02020603050405020304" pitchFamily="18" charset="0"/>
                <a:cs typeface="Times New Roman" panose="02020603050405020304" pitchFamily="18" charset="0"/>
              </a:rPr>
              <a:t>章中，</a:t>
            </a:r>
            <a:r>
              <a:rPr lang="zh-CN" altLang="en-US" sz="1600" dirty="0" smtClean="0">
                <a:solidFill>
                  <a:srgbClr val="0066FF"/>
                </a:solidFill>
                <a:latin typeface="Times New Roman" panose="02020603050405020304" pitchFamily="18" charset="0"/>
                <a:cs typeface="Times New Roman" panose="02020603050405020304" pitchFamily="18" charset="0"/>
              </a:rPr>
              <a:t>代数几何、数论的文章占比稍高</a:t>
            </a:r>
            <a:r>
              <a:rPr lang="zh-CN" altLang="en-US" sz="1600" dirty="0">
                <a:solidFill>
                  <a:srgbClr val="0066FF"/>
                </a:solidFill>
                <a:latin typeface="Times New Roman" panose="02020603050405020304" pitchFamily="18" charset="0"/>
                <a:cs typeface="Times New Roman" panose="02020603050405020304" pitchFamily="18" charset="0"/>
              </a:rPr>
              <a:t>；中科院分区表</a:t>
            </a:r>
            <a:r>
              <a:rPr lang="en-US" altLang="zh-CN" sz="1600" dirty="0">
                <a:solidFill>
                  <a:srgbClr val="0066FF"/>
                </a:solidFill>
                <a:latin typeface="Times New Roman" panose="02020603050405020304" pitchFamily="18" charset="0"/>
                <a:cs typeface="Times New Roman" panose="02020603050405020304" pitchFamily="18" charset="0"/>
              </a:rPr>
              <a:t>3</a:t>
            </a:r>
            <a:r>
              <a:rPr lang="zh-CN" altLang="en-US" sz="1600" dirty="0">
                <a:solidFill>
                  <a:srgbClr val="0066FF"/>
                </a:solidFill>
                <a:latin typeface="Times New Roman" panose="02020603050405020304" pitchFamily="18" charset="0"/>
                <a:cs typeface="Times New Roman" panose="02020603050405020304" pitchFamily="18" charset="0"/>
              </a:rPr>
              <a:t>区，中国作者发文占</a:t>
            </a:r>
            <a:r>
              <a:rPr lang="en-US" altLang="zh-CN" sz="1600" dirty="0">
                <a:solidFill>
                  <a:srgbClr val="0066FF"/>
                </a:solidFill>
                <a:latin typeface="Times New Roman" panose="02020603050405020304" pitchFamily="18" charset="0"/>
                <a:cs typeface="Times New Roman" panose="02020603050405020304" pitchFamily="18" charset="0"/>
              </a:rPr>
              <a:t>0.7</a:t>
            </a:r>
            <a:r>
              <a:rPr lang="en-US" altLang="zh-CN" sz="1600" dirty="0" smtClean="0">
                <a:solidFill>
                  <a:srgbClr val="0066FF"/>
                </a:solidFill>
                <a:latin typeface="Times New Roman" panose="02020603050405020304" pitchFamily="18" charset="0"/>
                <a:cs typeface="Times New Roman" panose="02020603050405020304" pitchFamily="18" charset="0"/>
              </a:rPr>
              <a:t>%</a:t>
            </a:r>
          </a:p>
          <a:p>
            <a:endParaRPr lang="en-US" altLang="zh-CN" sz="1600" dirty="0">
              <a:latin typeface="Times New Roman" panose="02020603050405020304" pitchFamily="18" charset="0"/>
              <a:cs typeface="Times New Roman" panose="02020603050405020304" pitchFamily="18" charset="0"/>
            </a:endParaRPr>
          </a:p>
          <a:p>
            <a:r>
              <a:rPr lang="en-US" altLang="zh-CN" sz="1600" dirty="0" smtClean="0">
                <a:solidFill>
                  <a:srgbClr val="FF0000"/>
                </a:solidFill>
                <a:latin typeface="Times New Roman" panose="02020603050405020304" pitchFamily="18" charset="0"/>
                <a:cs typeface="Times New Roman" panose="02020603050405020304" pitchFamily="18" charset="0"/>
              </a:rPr>
              <a:t>11</a:t>
            </a:r>
            <a:r>
              <a:rPr lang="zh-CN" altLang="en-US" sz="1600" dirty="0" smtClean="0">
                <a:solidFill>
                  <a:srgbClr val="FF0000"/>
                </a:solidFill>
                <a:latin typeface="Times New Roman" panose="02020603050405020304" pitchFamily="18" charset="0"/>
                <a:cs typeface="Times New Roman" panose="02020603050405020304" pitchFamily="18" charset="0"/>
              </a:rPr>
              <a:t>、</a:t>
            </a:r>
            <a:r>
              <a:rPr lang="en-US" altLang="zh-CN" sz="1600" dirty="0" smtClean="0">
                <a:solidFill>
                  <a:srgbClr val="FF0000"/>
                </a:solidFill>
                <a:latin typeface="Times New Roman" panose="02020603050405020304" pitchFamily="18" charset="0"/>
                <a:cs typeface="Times New Roman" panose="02020603050405020304" pitchFamily="18" charset="0"/>
              </a:rPr>
              <a:t>Journal </a:t>
            </a:r>
            <a:r>
              <a:rPr lang="en-US" altLang="zh-CN" sz="1600" dirty="0">
                <a:solidFill>
                  <a:srgbClr val="FF0000"/>
                </a:solidFill>
                <a:latin typeface="Times New Roman" panose="02020603050405020304" pitchFamily="18" charset="0"/>
                <a:cs typeface="Times New Roman" panose="02020603050405020304" pitchFamily="18" charset="0"/>
              </a:rPr>
              <a:t>of the </a:t>
            </a:r>
            <a:r>
              <a:rPr lang="en-US" altLang="zh-CN" sz="1600" dirty="0" err="1">
                <a:solidFill>
                  <a:srgbClr val="FF0000"/>
                </a:solidFill>
                <a:latin typeface="Times New Roman" panose="02020603050405020304" pitchFamily="18" charset="0"/>
                <a:cs typeface="Times New Roman" panose="02020603050405020304" pitchFamily="18" charset="0"/>
              </a:rPr>
              <a:t>Ramanujan</a:t>
            </a:r>
            <a:r>
              <a:rPr lang="en-US" altLang="zh-CN" sz="1600" dirty="0">
                <a:solidFill>
                  <a:srgbClr val="FF0000"/>
                </a:solidFill>
                <a:latin typeface="Times New Roman" panose="02020603050405020304" pitchFamily="18" charset="0"/>
                <a:cs typeface="Times New Roman" panose="02020603050405020304" pitchFamily="18" charset="0"/>
              </a:rPr>
              <a:t> Mathematical Society </a:t>
            </a:r>
            <a:r>
              <a:rPr lang="zh-CN" altLang="en-US" sz="1600" dirty="0" smtClean="0">
                <a:solidFill>
                  <a:srgbClr val="FF0000"/>
                </a:solidFill>
                <a:latin typeface="Times New Roman" panose="02020603050405020304" pitchFamily="18" charset="0"/>
                <a:cs typeface="Times New Roman" panose="02020603050405020304" pitchFamily="18" charset="0"/>
              </a:rPr>
              <a:t>（</a:t>
            </a:r>
            <a:r>
              <a:rPr lang="en-US" altLang="zh-CN" sz="1600" dirty="0" smtClean="0">
                <a:solidFill>
                  <a:srgbClr val="FF0000"/>
                </a:solidFill>
                <a:latin typeface="Times New Roman" panose="02020603050405020304" pitchFamily="18" charset="0"/>
                <a:cs typeface="Times New Roman" panose="02020603050405020304" pitchFamily="18" charset="0"/>
              </a:rPr>
              <a:t>2013</a:t>
            </a:r>
            <a:r>
              <a:rPr lang="en-US" altLang="zh-CN" sz="1600" smtClean="0">
                <a:solidFill>
                  <a:srgbClr val="FF0000"/>
                </a:solidFill>
                <a:latin typeface="Times New Roman" panose="02020603050405020304" pitchFamily="18" charset="0"/>
                <a:cs typeface="Times New Roman" panose="02020603050405020304" pitchFamily="18" charset="0"/>
              </a:rPr>
              <a:t>~</a:t>
            </a:r>
            <a:r>
              <a:rPr lang="zh-CN" altLang="en-US" sz="1600" smtClean="0">
                <a:solidFill>
                  <a:srgbClr val="FF0000"/>
                </a:solidFill>
                <a:latin typeface="Times New Roman" panose="02020603050405020304" pitchFamily="18" charset="0"/>
                <a:cs typeface="Times New Roman" panose="02020603050405020304" pitchFamily="18" charset="0"/>
              </a:rPr>
              <a:t>）</a:t>
            </a:r>
            <a:r>
              <a:rPr lang="en-US" altLang="zh-CN" sz="1600" smtClean="0">
                <a:solidFill>
                  <a:srgbClr val="FF0000"/>
                </a:solidFill>
                <a:latin typeface="Times New Roman" panose="02020603050405020304" pitchFamily="18" charset="0"/>
                <a:cs typeface="Times New Roman" panose="02020603050405020304" pitchFamily="18" charset="0"/>
              </a:rPr>
              <a:t>《</a:t>
            </a:r>
            <a:r>
              <a:rPr lang="zh-CN" altLang="en-US" sz="1600" dirty="0" smtClean="0">
                <a:solidFill>
                  <a:srgbClr val="FF0000"/>
                </a:solidFill>
                <a:latin typeface="Times New Roman" panose="02020603050405020304" pitchFamily="18" charset="0"/>
                <a:cs typeface="Times New Roman" panose="02020603050405020304" pitchFamily="18" charset="0"/>
              </a:rPr>
              <a:t>拉马努金数</a:t>
            </a:r>
            <a:r>
              <a:rPr lang="zh-CN" altLang="en-US" sz="1600" dirty="0">
                <a:solidFill>
                  <a:srgbClr val="FF0000"/>
                </a:solidFill>
                <a:latin typeface="Times New Roman" panose="02020603050405020304" pitchFamily="18" charset="0"/>
                <a:cs typeface="Times New Roman" panose="02020603050405020304" pitchFamily="18" charset="0"/>
              </a:rPr>
              <a:t>学学会期</a:t>
            </a:r>
            <a:r>
              <a:rPr lang="zh-CN" altLang="en-US" sz="1600">
                <a:solidFill>
                  <a:srgbClr val="FF0000"/>
                </a:solidFill>
                <a:latin typeface="Times New Roman" panose="02020603050405020304" pitchFamily="18" charset="0"/>
                <a:cs typeface="Times New Roman" panose="02020603050405020304" pitchFamily="18" charset="0"/>
              </a:rPr>
              <a:t>刊</a:t>
            </a:r>
            <a:r>
              <a:rPr lang="en-US" altLang="zh-CN" sz="1600" smtClean="0">
                <a:solidFill>
                  <a:srgbClr val="FF0000"/>
                </a:solidFill>
                <a:latin typeface="Times New Roman" panose="02020603050405020304" pitchFamily="18" charset="0"/>
                <a:cs typeface="Times New Roman" panose="02020603050405020304" pitchFamily="18" charset="0"/>
              </a:rPr>
              <a:t>》</a:t>
            </a:r>
            <a:r>
              <a:rPr lang="zh-CN" altLang="en-US" sz="1600">
                <a:solidFill>
                  <a:srgbClr val="FF0000"/>
                </a:solidFill>
                <a:latin typeface="Times New Roman" panose="02020603050405020304" pitchFamily="18" charset="0"/>
                <a:cs typeface="Times New Roman" panose="02020603050405020304" pitchFamily="18" charset="0"/>
              </a:rPr>
              <a:t>：暂未订</a:t>
            </a:r>
            <a:r>
              <a:rPr lang="zh-CN" altLang="en-US" sz="1600" smtClean="0">
                <a:solidFill>
                  <a:srgbClr val="FF0000"/>
                </a:solidFill>
                <a:latin typeface="Times New Roman" panose="02020603050405020304" pitchFamily="18" charset="0"/>
                <a:cs typeface="Times New Roman" panose="02020603050405020304" pitchFamily="18" charset="0"/>
              </a:rPr>
              <a:t>购</a:t>
            </a:r>
            <a:endParaRPr lang="en-US" altLang="zh-CN" sz="1600" dirty="0">
              <a:solidFill>
                <a:srgbClr val="FF0000"/>
              </a:solidFill>
              <a:latin typeface="Times New Roman" panose="02020603050405020304" pitchFamily="18" charset="0"/>
              <a:cs typeface="Times New Roman" panose="02020603050405020304" pitchFamily="18" charset="0"/>
            </a:endParaRPr>
          </a:p>
          <a:p>
            <a:r>
              <a:rPr lang="en-US" altLang="zh-CN" sz="1600" dirty="0" smtClean="0"/>
              <a:t>AMS</a:t>
            </a:r>
            <a:r>
              <a:rPr lang="zh-CN" altLang="en-US" sz="1600" dirty="0" smtClean="0"/>
              <a:t>和印度</a:t>
            </a:r>
            <a:r>
              <a:rPr lang="en-US" altLang="zh-CN" sz="1600" dirty="0" err="1" smtClean="0"/>
              <a:t>Ramanujan</a:t>
            </a:r>
            <a:r>
              <a:rPr lang="zh-CN" altLang="en-US" sz="1600" dirty="0"/>
              <a:t>数学学会出</a:t>
            </a:r>
            <a:r>
              <a:rPr lang="zh-CN" altLang="en-US" sz="1600" dirty="0" smtClean="0"/>
              <a:t>版，</a:t>
            </a:r>
            <a:r>
              <a:rPr lang="zh-CN" altLang="en-US" sz="1600" dirty="0" smtClean="0">
                <a:latin typeface="Times New Roman" panose="02020603050405020304" pitchFamily="18" charset="0"/>
                <a:cs typeface="Times New Roman" panose="02020603050405020304" pitchFamily="18" charset="0"/>
              </a:rPr>
              <a:t>每年刊文约</a:t>
            </a:r>
            <a:r>
              <a:rPr lang="en-US" altLang="zh-CN" sz="1600" dirty="0" smtClean="0">
                <a:latin typeface="Times New Roman" panose="02020603050405020304" pitchFamily="18" charset="0"/>
                <a:cs typeface="Times New Roman" panose="02020603050405020304" pitchFamily="18" charset="0"/>
              </a:rPr>
              <a:t>20</a:t>
            </a:r>
            <a:r>
              <a:rPr lang="zh-CN" altLang="en-US" sz="1600" dirty="0" smtClean="0">
                <a:latin typeface="Times New Roman" panose="02020603050405020304" pitchFamily="18" charset="0"/>
                <a:cs typeface="Times New Roman" panose="02020603050405020304" pitchFamily="18" charset="0"/>
              </a:rPr>
              <a:t>篇，</a:t>
            </a:r>
            <a:r>
              <a:rPr lang="en-US" altLang="zh-CN" sz="1600" dirty="0" smtClean="0">
                <a:latin typeface="Times New Roman" panose="02020603050405020304" pitchFamily="18" charset="0"/>
                <a:cs typeface="Times New Roman" panose="02020603050405020304" pitchFamily="18" charset="0"/>
              </a:rPr>
              <a:t>450</a:t>
            </a:r>
            <a:r>
              <a:rPr lang="zh-CN" altLang="en-US" sz="1600" dirty="0" smtClean="0">
                <a:latin typeface="Times New Roman" panose="02020603050405020304" pitchFamily="18" charset="0"/>
                <a:cs typeface="Times New Roman" panose="02020603050405020304" pitchFamily="18" charset="0"/>
              </a:rPr>
              <a:t>页</a:t>
            </a:r>
            <a:endParaRPr lang="en-US" altLang="zh-CN" sz="1600" dirty="0" smtClean="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近三年刊载的文章中</a:t>
            </a:r>
            <a:r>
              <a:rPr lang="zh-CN" altLang="en-US" sz="1600" dirty="0" smtClean="0">
                <a:latin typeface="Times New Roman" panose="02020603050405020304" pitchFamily="18" charset="0"/>
                <a:cs typeface="Times New Roman" panose="02020603050405020304" pitchFamily="18" charset="0"/>
              </a:rPr>
              <a:t>，</a:t>
            </a:r>
            <a:r>
              <a:rPr lang="zh-CN" altLang="en-US" sz="1600" dirty="0" smtClean="0">
                <a:solidFill>
                  <a:srgbClr val="0066FF"/>
                </a:solidFill>
                <a:latin typeface="Times New Roman" panose="02020603050405020304" pitchFamily="18" charset="0"/>
                <a:cs typeface="Times New Roman" panose="02020603050405020304" pitchFamily="18" charset="0"/>
              </a:rPr>
              <a:t>数论占比</a:t>
            </a:r>
            <a:r>
              <a:rPr lang="en-US" altLang="zh-CN" sz="1600" dirty="0" smtClean="0">
                <a:solidFill>
                  <a:srgbClr val="0066FF"/>
                </a:solidFill>
                <a:latin typeface="Times New Roman" panose="02020603050405020304" pitchFamily="18" charset="0"/>
                <a:cs typeface="Times New Roman" panose="02020603050405020304" pitchFamily="18" charset="0"/>
              </a:rPr>
              <a:t>50%</a:t>
            </a:r>
            <a:r>
              <a:rPr lang="zh-CN" altLang="en-US" sz="1600" dirty="0" smtClean="0">
                <a:solidFill>
                  <a:srgbClr val="0066FF"/>
                </a:solidFill>
                <a:latin typeface="Times New Roman" panose="02020603050405020304" pitchFamily="18" charset="0"/>
                <a:cs typeface="Times New Roman" panose="02020603050405020304" pitchFamily="18" charset="0"/>
              </a:rPr>
              <a:t>，代数几何占比</a:t>
            </a:r>
            <a:r>
              <a:rPr lang="en-US" altLang="zh-CN" sz="1600" dirty="0" smtClean="0">
                <a:solidFill>
                  <a:srgbClr val="0066FF"/>
                </a:solidFill>
                <a:latin typeface="Times New Roman" panose="02020603050405020304" pitchFamily="18" charset="0"/>
                <a:cs typeface="Times New Roman" panose="02020603050405020304" pitchFamily="18" charset="0"/>
              </a:rPr>
              <a:t>10%</a:t>
            </a:r>
            <a:r>
              <a:rPr lang="zh-CN" altLang="en-US" sz="1600" dirty="0">
                <a:solidFill>
                  <a:srgbClr val="0066FF"/>
                </a:solidFill>
                <a:latin typeface="Times New Roman" panose="02020603050405020304" pitchFamily="18" charset="0"/>
                <a:cs typeface="Times New Roman" panose="02020603050405020304" pitchFamily="18" charset="0"/>
              </a:rPr>
              <a:t>；中科院分区表</a:t>
            </a:r>
            <a:r>
              <a:rPr lang="en-US" altLang="zh-CN" sz="1600" dirty="0">
                <a:solidFill>
                  <a:srgbClr val="0066FF"/>
                </a:solidFill>
                <a:latin typeface="Times New Roman" panose="02020603050405020304" pitchFamily="18" charset="0"/>
                <a:cs typeface="Times New Roman" panose="02020603050405020304" pitchFamily="18" charset="0"/>
              </a:rPr>
              <a:t>4</a:t>
            </a:r>
            <a:r>
              <a:rPr lang="zh-CN" altLang="en-US" sz="1600" dirty="0">
                <a:solidFill>
                  <a:srgbClr val="0066FF"/>
                </a:solidFill>
                <a:latin typeface="Times New Roman" panose="02020603050405020304" pitchFamily="18" charset="0"/>
                <a:cs typeface="Times New Roman" panose="02020603050405020304" pitchFamily="18" charset="0"/>
              </a:rPr>
              <a:t>区，中国作者发文占</a:t>
            </a:r>
            <a:r>
              <a:rPr lang="en-US" altLang="zh-CN" sz="1600" dirty="0">
                <a:solidFill>
                  <a:srgbClr val="0066FF"/>
                </a:solidFill>
                <a:latin typeface="Times New Roman" panose="02020603050405020304" pitchFamily="18" charset="0"/>
                <a:cs typeface="Times New Roman" panose="02020603050405020304" pitchFamily="18" charset="0"/>
              </a:rPr>
              <a:t>2.4</a:t>
            </a:r>
            <a:r>
              <a:rPr lang="en-US" altLang="zh-CN" sz="1600" dirty="0" smtClean="0">
                <a:solidFill>
                  <a:srgbClr val="0066FF"/>
                </a:solidFill>
                <a:latin typeface="Times New Roman" panose="02020603050405020304" pitchFamily="18" charset="0"/>
                <a:cs typeface="Times New Roman" panose="02020603050405020304" pitchFamily="18" charset="0"/>
              </a:rPr>
              <a:t>%</a:t>
            </a:r>
            <a:endParaRPr lang="en-US" altLang="zh-CN" sz="1600" dirty="0">
              <a:solidFill>
                <a:srgbClr val="0066FF"/>
              </a:solidFill>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1709" t="45696" r="973" b="5143"/>
          <a:stretch/>
        </p:blipFill>
        <p:spPr>
          <a:xfrm>
            <a:off x="5303520" y="979989"/>
            <a:ext cx="3779520" cy="1549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93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up)">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left)">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left)">
                                      <p:cBhvr>
                                        <p:cTn id="43" dur="500"/>
                                        <p:tgtEl>
                                          <p:spTgt spid="5">
                                            <p:txEl>
                                              <p:pRg st="6" end="6"/>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wipe(left)">
                                      <p:cBhvr>
                                        <p:cTn id="46" dur="500"/>
                                        <p:tgtEl>
                                          <p:spTgt spid="5">
                                            <p:txEl>
                                              <p:pRg st="8" end="8"/>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wipe(left)">
                                      <p:cBhvr>
                                        <p:cTn id="49" dur="500"/>
                                        <p:tgtEl>
                                          <p:spTgt spid="5">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wipe(left)">
                                      <p:cBhvr>
                                        <p:cTn id="54" dur="500"/>
                                        <p:tgtEl>
                                          <p:spTgt spid="5">
                                            <p:txEl>
                                              <p:pRg st="11" end="11"/>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wipe(left)">
                                      <p:cBhvr>
                                        <p:cTn id="57" dur="500"/>
                                        <p:tgtEl>
                                          <p:spTgt spid="5">
                                            <p:txEl>
                                              <p:pRg st="12" end="12"/>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5">
                                            <p:txEl>
                                              <p:pRg st="13" end="13"/>
                                            </p:txEl>
                                          </p:spTgt>
                                        </p:tgtEl>
                                        <p:attrNameLst>
                                          <p:attrName>style.visibility</p:attrName>
                                        </p:attrNameLst>
                                      </p:cBhvr>
                                      <p:to>
                                        <p:strVal val="visible"/>
                                      </p:to>
                                    </p:set>
                                    <p:animEffect transition="in" filter="wipe(left)">
                                      <p:cBhvr>
                                        <p:cTn id="6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8"/>
          <p:cNvSpPr txBox="1">
            <a:spLocks/>
          </p:cNvSpPr>
          <p:nvPr/>
        </p:nvSpPr>
        <p:spPr bwMode="auto">
          <a:xfrm>
            <a:off x="939800" y="2000250"/>
            <a:ext cx="644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solidFill>
                  <a:srgbClr val="C41981"/>
                </a:solidFill>
                <a:latin typeface="+mn-lt"/>
                <a:ea typeface="Adobe 黑体 Std R" panose="020B0400000000000000" pitchFamily="34" charset="-122"/>
                <a:cs typeface="Times New Roman" panose="02020603050405020304" pitchFamily="18" charset="0"/>
              </a:rPr>
              <a:t>AMS</a:t>
            </a:r>
            <a:r>
              <a:rPr lang="zh-CN" altLang="en-US" sz="2400" dirty="0">
                <a:solidFill>
                  <a:srgbClr val="C41981"/>
                </a:solidFill>
                <a:latin typeface="+mn-lt"/>
                <a:ea typeface="Adobe 黑体 Std R" panose="020B0400000000000000" pitchFamily="34" charset="-122"/>
                <a:cs typeface="Times New Roman" panose="02020603050405020304" pitchFamily="18" charset="0"/>
              </a:rPr>
              <a:t>及</a:t>
            </a:r>
            <a:r>
              <a:rPr lang="en-US" altLang="zh-CN" sz="2400" dirty="0">
                <a:solidFill>
                  <a:srgbClr val="C41981"/>
                </a:solidFill>
                <a:latin typeface="+mn-lt"/>
                <a:ea typeface="Adobe 黑体 Std R" panose="020B0400000000000000" pitchFamily="34" charset="-122"/>
                <a:cs typeface="Times New Roman" panose="02020603050405020304" pitchFamily="18" charset="0"/>
              </a:rPr>
              <a:t>AMS</a:t>
            </a:r>
            <a:r>
              <a:rPr lang="zh-CN" altLang="en-US" sz="2400" dirty="0">
                <a:solidFill>
                  <a:srgbClr val="C41981"/>
                </a:solidFill>
                <a:latin typeface="+mn-lt"/>
                <a:ea typeface="Adobe 黑体 Std R" panose="020B0400000000000000" pitchFamily="34" charset="-122"/>
                <a:cs typeface="Times New Roman" panose="02020603050405020304" pitchFamily="18" charset="0"/>
              </a:rPr>
              <a:t>出版物简介</a:t>
            </a:r>
            <a:endParaRPr lang="en-US" altLang="zh-CN" sz="2400" dirty="0">
              <a:solidFill>
                <a:srgbClr val="C41981"/>
              </a:solidFill>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MathSciNet</a:t>
            </a:r>
            <a:r>
              <a:rPr lang="zh-CN" altLang="en-US" sz="2400" dirty="0">
                <a:latin typeface="+mn-lt"/>
                <a:ea typeface="Adobe 黑体 Std R" panose="020B0400000000000000" pitchFamily="34" charset="-122"/>
                <a:cs typeface="Times New Roman" panose="02020603050405020304" pitchFamily="18" charset="0"/>
              </a:rPr>
              <a:t>功能演示</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 </a:t>
            </a:r>
            <a:r>
              <a:rPr lang="zh-CN" altLang="en-US" sz="2400" dirty="0">
                <a:latin typeface="+mn-lt"/>
                <a:ea typeface="Adobe 黑体 Std R" panose="020B0400000000000000" pitchFamily="34" charset="-122"/>
                <a:cs typeface="Times New Roman" panose="02020603050405020304" pitchFamily="18" charset="0"/>
              </a:rPr>
              <a:t>电子刊浏览及检索功能演示</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MathSciNet</a:t>
            </a:r>
            <a:r>
              <a:rPr lang="zh-CN" altLang="en-US" sz="2400" dirty="0">
                <a:latin typeface="+mn-lt"/>
                <a:ea typeface="Adobe 黑体 Std R" panose="020B0400000000000000" pitchFamily="34" charset="-122"/>
                <a:cs typeface="Times New Roman" panose="02020603050405020304" pitchFamily="18" charset="0"/>
              </a:rPr>
              <a:t>校外访问</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a:t>
            </a:r>
            <a:r>
              <a:rPr lang="zh-CN" altLang="en-US" sz="2400" dirty="0">
                <a:latin typeface="+mn-lt"/>
                <a:ea typeface="Adobe 黑体 Std R" panose="020B0400000000000000" pitchFamily="34" charset="-122"/>
                <a:cs typeface="Times New Roman" panose="02020603050405020304" pitchFamily="18" charset="0"/>
              </a:rPr>
              <a:t>主站及其他资源介绍</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FAQ</a:t>
            </a:r>
          </a:p>
        </p:txBody>
      </p:sp>
      <p:sp>
        <p:nvSpPr>
          <p:cNvPr id="5123"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
        <p:nvSpPr>
          <p:cNvPr id="4" name="圆角矩形 3"/>
          <p:cNvSpPr/>
          <p:nvPr/>
        </p:nvSpPr>
        <p:spPr>
          <a:xfrm>
            <a:off x="5961063" y="2079625"/>
            <a:ext cx="2486025" cy="42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FFFF00"/>
                </a:solidFill>
                <a:latin typeface="Adobe 黑体 Std R"/>
              </a:rPr>
              <a:t>为什么要用？</a:t>
            </a:r>
          </a:p>
        </p:txBody>
      </p:sp>
      <p:sp>
        <p:nvSpPr>
          <p:cNvPr id="5" name="圆角矩形 4"/>
          <p:cNvSpPr/>
          <p:nvPr/>
        </p:nvSpPr>
        <p:spPr>
          <a:xfrm>
            <a:off x="5961063" y="2716213"/>
            <a:ext cx="2486025" cy="423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FFFF00"/>
                </a:solidFill>
                <a:latin typeface="Adobe 黑体 Std R"/>
              </a:rPr>
              <a:t>怎么用</a:t>
            </a:r>
          </a:p>
        </p:txBody>
      </p:sp>
      <p:sp>
        <p:nvSpPr>
          <p:cNvPr id="6" name="圆角矩形 5"/>
          <p:cNvSpPr/>
          <p:nvPr/>
        </p:nvSpPr>
        <p:spPr>
          <a:xfrm>
            <a:off x="5961063" y="3351213"/>
            <a:ext cx="2486025" cy="42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FFFF00"/>
                </a:solidFill>
                <a:latin typeface="Adobe 黑体 Std R"/>
              </a:rPr>
              <a:t>还有什么亮点</a:t>
            </a:r>
            <a:endParaRPr lang="zh-CN" altLang="en-US" sz="2000" b="1" dirty="0">
              <a:solidFill>
                <a:srgbClr val="FFFF00"/>
              </a:solidFill>
              <a:latin typeface="Adobe 黑体 Std R"/>
            </a:endParaRPr>
          </a:p>
        </p:txBody>
      </p:sp>
      <p:sp>
        <p:nvSpPr>
          <p:cNvPr id="7" name="圆角矩形 6"/>
          <p:cNvSpPr/>
          <p:nvPr/>
        </p:nvSpPr>
        <p:spPr>
          <a:xfrm>
            <a:off x="5961063" y="3948113"/>
            <a:ext cx="2486025" cy="42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FFFF00"/>
                </a:solidFill>
                <a:latin typeface="Adobe 黑体 Std R"/>
              </a:rPr>
              <a:t>出差</a:t>
            </a:r>
            <a:r>
              <a:rPr lang="en-US" altLang="zh-CN" sz="2000" b="1">
                <a:solidFill>
                  <a:srgbClr val="FFFF00"/>
                </a:solidFill>
                <a:latin typeface="Adobe 黑体 Std R"/>
              </a:rPr>
              <a:t>,</a:t>
            </a:r>
            <a:r>
              <a:rPr lang="zh-CN" altLang="en-US" sz="2000" b="1">
                <a:solidFill>
                  <a:srgbClr val="FFFF00"/>
                </a:solidFill>
                <a:latin typeface="Adobe 黑体 Std R"/>
              </a:rPr>
              <a:t>在</a:t>
            </a:r>
            <a:r>
              <a:rPr lang="zh-CN" altLang="en-US" sz="2000" b="1" dirty="0">
                <a:solidFill>
                  <a:srgbClr val="FFFF00"/>
                </a:solidFill>
                <a:latin typeface="Adobe 黑体 Std R"/>
              </a:rPr>
              <a:t>家怎么用？</a:t>
            </a:r>
          </a:p>
        </p:txBody>
      </p:sp>
      <p:sp>
        <p:nvSpPr>
          <p:cNvPr id="8" name="圆角矩形 7"/>
          <p:cNvSpPr/>
          <p:nvPr/>
        </p:nvSpPr>
        <p:spPr>
          <a:xfrm>
            <a:off x="5961063" y="4510088"/>
            <a:ext cx="2486025" cy="42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FFFF00"/>
                </a:solidFill>
                <a:latin typeface="Adobe 黑体 Std R"/>
              </a:rPr>
              <a:t>！彩蛋！</a:t>
            </a:r>
            <a:endParaRPr lang="zh-CN" altLang="en-US" sz="2000" b="1" dirty="0">
              <a:solidFill>
                <a:srgbClr val="FFFF00"/>
              </a:solidFill>
              <a:latin typeface="Adobe 黑体 Std 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2557" r="1719" b="17145"/>
          <a:stretch/>
        </p:blipFill>
        <p:spPr>
          <a:xfrm>
            <a:off x="266836" y="2146759"/>
            <a:ext cx="3753394" cy="1023161"/>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rotWithShape="1">
          <a:blip r:embed="rId3"/>
          <a:srcRect t="5212" b="21300"/>
          <a:stretch/>
        </p:blipFill>
        <p:spPr>
          <a:xfrm>
            <a:off x="4843665" y="2146759"/>
            <a:ext cx="3780952" cy="1023161"/>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4"/>
          <a:srcRect b="12029"/>
          <a:stretch/>
        </p:blipFill>
        <p:spPr>
          <a:xfrm>
            <a:off x="266836" y="980674"/>
            <a:ext cx="3752381" cy="1055648"/>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rotWithShape="1">
          <a:blip r:embed="rId5"/>
          <a:srcRect b="17887"/>
          <a:stretch/>
        </p:blipFill>
        <p:spPr>
          <a:xfrm>
            <a:off x="4843665" y="968899"/>
            <a:ext cx="3809524" cy="1079197"/>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162542" y="3345766"/>
            <a:ext cx="8682446" cy="3354765"/>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en-US" altLang="zh-CN" sz="2000" dirty="0" smtClean="0">
                <a:solidFill>
                  <a:srgbClr val="0066FF"/>
                </a:solidFill>
                <a:latin typeface="Times New Roman" panose="02020603050405020304" pitchFamily="18" charset="0"/>
                <a:cs typeface="Times New Roman" panose="02020603050405020304" pitchFamily="18" charset="0"/>
              </a:rPr>
              <a:t>AMS</a:t>
            </a:r>
            <a:r>
              <a:rPr lang="zh-CN" altLang="en-US" sz="2000" dirty="0" smtClean="0">
                <a:solidFill>
                  <a:srgbClr val="0066FF"/>
                </a:solidFill>
                <a:latin typeface="Times New Roman" panose="02020603050405020304" pitchFamily="18" charset="0"/>
                <a:cs typeface="Times New Roman" panose="02020603050405020304" pitchFamily="18" charset="0"/>
              </a:rPr>
              <a:t>出版、发行的四份纯电</a:t>
            </a:r>
            <a:r>
              <a:rPr lang="zh-CN" altLang="en-US" sz="2000" smtClean="0">
                <a:solidFill>
                  <a:srgbClr val="0066FF"/>
                </a:solidFill>
                <a:latin typeface="Times New Roman" panose="02020603050405020304" pitchFamily="18" charset="0"/>
                <a:cs typeface="Times New Roman" panose="02020603050405020304" pitchFamily="18" charset="0"/>
              </a:rPr>
              <a:t>子刊</a:t>
            </a:r>
            <a:endParaRPr lang="en-US" altLang="zh-CN" sz="2000" smtClean="0">
              <a:solidFill>
                <a:srgbClr val="0066FF"/>
              </a:solidFill>
              <a:latin typeface="Times New Roman" panose="02020603050405020304" pitchFamily="18" charset="0"/>
              <a:cs typeface="Times New Roman" panose="02020603050405020304" pitchFamily="18" charset="0"/>
            </a:endParaRPr>
          </a:p>
          <a:p>
            <a:endParaRPr lang="en-US" altLang="zh-CN" sz="1600" dirty="0" smtClean="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12</a:t>
            </a:r>
            <a:r>
              <a:rPr lang="zh-CN" altLang="en-US" sz="1600" dirty="0" smtClean="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Representation Theory</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1997~</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表示论</a:t>
            </a:r>
            <a:r>
              <a:rPr lang="en-US" altLang="zh-CN" sz="1600" dirty="0">
                <a:latin typeface="Times New Roman" panose="02020603050405020304" pitchFamily="18" charset="0"/>
                <a:cs typeface="Times New Roman" panose="02020603050405020304" pitchFamily="18" charset="0"/>
              </a:rPr>
              <a:t>》</a:t>
            </a:r>
          </a:p>
          <a:p>
            <a:r>
              <a:rPr lang="zh-CN" altLang="en-US" sz="1600" dirty="0">
                <a:solidFill>
                  <a:srgbClr val="0066FF"/>
                </a:solidFill>
                <a:latin typeface="Times New Roman" panose="02020603050405020304" pitchFamily="18" charset="0"/>
                <a:cs typeface="Times New Roman" panose="02020603050405020304" pitchFamily="18" charset="0"/>
              </a:rPr>
              <a:t>中科院</a:t>
            </a:r>
            <a:r>
              <a:rPr lang="en-US" altLang="zh-CN" sz="1600" dirty="0">
                <a:solidFill>
                  <a:srgbClr val="0066FF"/>
                </a:solidFill>
                <a:latin typeface="Times New Roman" panose="02020603050405020304" pitchFamily="18" charset="0"/>
                <a:cs typeface="Times New Roman" panose="02020603050405020304" pitchFamily="18" charset="0"/>
              </a:rPr>
              <a:t>3</a:t>
            </a:r>
            <a:r>
              <a:rPr lang="zh-CN" altLang="en-US" sz="1600" dirty="0">
                <a:solidFill>
                  <a:srgbClr val="0066FF"/>
                </a:solidFill>
                <a:latin typeface="Times New Roman" panose="02020603050405020304" pitchFamily="18" charset="0"/>
                <a:cs typeface="Times New Roman" panose="02020603050405020304" pitchFamily="18" charset="0"/>
              </a:rPr>
              <a:t>区，中国作者发文占</a:t>
            </a:r>
            <a:r>
              <a:rPr lang="en-US" altLang="zh-CN" sz="1600" dirty="0">
                <a:solidFill>
                  <a:srgbClr val="0066FF"/>
                </a:solidFill>
                <a:latin typeface="Times New Roman" panose="02020603050405020304" pitchFamily="18" charset="0"/>
                <a:cs typeface="Times New Roman" panose="02020603050405020304" pitchFamily="18" charset="0"/>
              </a:rPr>
              <a:t>3.6%</a:t>
            </a:r>
            <a:r>
              <a:rPr lang="zh-CN" altLang="en-US" sz="1600" dirty="0">
                <a:solidFill>
                  <a:srgbClr val="0066FF"/>
                </a:solidFill>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每年发文约</a:t>
            </a:r>
            <a:r>
              <a:rPr lang="en-US" altLang="zh-CN" sz="1600" dirty="0">
                <a:latin typeface="Times New Roman" panose="02020603050405020304" pitchFamily="18" charset="0"/>
                <a:cs typeface="Times New Roman" panose="02020603050405020304" pitchFamily="18" charset="0"/>
              </a:rPr>
              <a:t>20</a:t>
            </a:r>
            <a:r>
              <a:rPr lang="zh-CN" altLang="en-US" sz="1600" dirty="0">
                <a:latin typeface="Times New Roman" panose="02020603050405020304" pitchFamily="18" charset="0"/>
                <a:cs typeface="Times New Roman" panose="02020603050405020304" pitchFamily="18" charset="0"/>
              </a:rPr>
              <a:t>篇左右，每年发文总页数约</a:t>
            </a:r>
            <a:r>
              <a:rPr lang="en-US" altLang="zh-CN" sz="1600" dirty="0">
                <a:latin typeface="Times New Roman" panose="02020603050405020304" pitchFamily="18" charset="0"/>
                <a:cs typeface="Times New Roman" panose="02020603050405020304" pitchFamily="18" charset="0"/>
              </a:rPr>
              <a:t>700</a:t>
            </a:r>
            <a:r>
              <a:rPr lang="zh-CN" altLang="en-US" sz="1600" dirty="0">
                <a:latin typeface="Times New Roman" panose="02020603050405020304" pitchFamily="18" charset="0"/>
                <a:cs typeface="Times New Roman" panose="02020603050405020304" pitchFamily="18" charset="0"/>
              </a:rPr>
              <a:t>页，</a:t>
            </a:r>
            <a:endParaRPr lang="en-US" altLang="zh-CN" sz="1600" dirty="0">
              <a:latin typeface="Times New Roman" panose="02020603050405020304" pitchFamily="18" charset="0"/>
              <a:cs typeface="Times New Roman" panose="02020603050405020304" pitchFamily="18" charset="0"/>
            </a:endParaRPr>
          </a:p>
          <a:p>
            <a:r>
              <a:rPr lang="zh-CN" altLang="en-US" sz="1600" dirty="0">
                <a:solidFill>
                  <a:srgbClr val="0066FF"/>
                </a:solidFill>
                <a:latin typeface="Times New Roman" panose="02020603050405020304" pitchFamily="18" charset="0"/>
                <a:cs typeface="Times New Roman" panose="02020603050405020304" pitchFamily="18" charset="0"/>
              </a:rPr>
              <a:t>近十年的刊文，</a:t>
            </a:r>
            <a:r>
              <a:rPr lang="en-US" altLang="zh-CN" sz="1600" dirty="0">
                <a:solidFill>
                  <a:srgbClr val="0066FF"/>
                </a:solidFill>
                <a:latin typeface="Times New Roman" panose="02020603050405020304" pitchFamily="18" charset="0"/>
                <a:cs typeface="Times New Roman" panose="02020603050405020304" pitchFamily="18" charset="0"/>
              </a:rPr>
              <a:t>50%</a:t>
            </a:r>
            <a:r>
              <a:rPr lang="zh-CN" altLang="en-US" sz="1600" dirty="0">
                <a:solidFill>
                  <a:srgbClr val="0066FF"/>
                </a:solidFill>
                <a:latin typeface="Times New Roman" panose="02020603050405020304" pitchFamily="18" charset="0"/>
                <a:cs typeface="Times New Roman" panose="02020603050405020304" pitchFamily="18" charset="0"/>
              </a:rPr>
              <a:t>分布在群论、拓扑群、李群</a:t>
            </a:r>
            <a:r>
              <a:rPr lang="zh-CN" altLang="en-US" sz="1600" dirty="0" smtClean="0">
                <a:solidFill>
                  <a:srgbClr val="0066FF"/>
                </a:solidFill>
                <a:latin typeface="Times New Roman" panose="02020603050405020304" pitchFamily="18" charset="0"/>
                <a:cs typeface="Times New Roman" panose="02020603050405020304" pitchFamily="18" charset="0"/>
              </a:rPr>
              <a:t>。</a:t>
            </a:r>
            <a:endParaRPr lang="en-US" altLang="zh-CN" sz="1600" dirty="0" smtClean="0">
              <a:solidFill>
                <a:srgbClr val="0066FF"/>
              </a:solidFill>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13</a:t>
            </a:r>
            <a:r>
              <a:rPr lang="zh-CN" altLang="en-US" sz="1600" dirty="0" smtClean="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Conformal Geometry and Dynamics</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1997~</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共性几何与动力学</a:t>
            </a:r>
            <a:r>
              <a:rPr lang="en-US" altLang="zh-CN" sz="1600" dirty="0">
                <a:latin typeface="Times New Roman" panose="02020603050405020304" pitchFamily="18" charset="0"/>
                <a:cs typeface="Times New Roman" panose="02020603050405020304" pitchFamily="18" charset="0"/>
              </a:rPr>
              <a:t>》</a:t>
            </a:r>
          </a:p>
          <a:p>
            <a:r>
              <a:rPr lang="zh-CN" altLang="en-US" sz="1600" dirty="0">
                <a:solidFill>
                  <a:srgbClr val="0066FF"/>
                </a:solidFill>
                <a:latin typeface="Times New Roman" panose="02020603050405020304" pitchFamily="18" charset="0"/>
                <a:cs typeface="Times New Roman" panose="02020603050405020304" pitchFamily="18" charset="0"/>
              </a:rPr>
              <a:t>中国作者发文占</a:t>
            </a:r>
            <a:r>
              <a:rPr lang="en-US" altLang="zh-CN" sz="1600" dirty="0">
                <a:solidFill>
                  <a:srgbClr val="0066FF"/>
                </a:solidFill>
                <a:latin typeface="Times New Roman" panose="02020603050405020304" pitchFamily="18" charset="0"/>
                <a:cs typeface="Times New Roman" panose="02020603050405020304" pitchFamily="18" charset="0"/>
              </a:rPr>
              <a:t>1%</a:t>
            </a:r>
            <a:r>
              <a:rPr lang="zh-CN" altLang="en-US" sz="1600" dirty="0">
                <a:solidFill>
                  <a:srgbClr val="0066FF"/>
                </a:solidFill>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每年发文</a:t>
            </a:r>
            <a:r>
              <a:rPr lang="en-US" altLang="zh-CN" sz="1600" dirty="0">
                <a:latin typeface="Times New Roman" panose="02020603050405020304" pitchFamily="18" charset="0"/>
                <a:cs typeface="Times New Roman" panose="02020603050405020304" pitchFamily="18" charset="0"/>
              </a:rPr>
              <a:t>15</a:t>
            </a:r>
            <a:r>
              <a:rPr lang="zh-CN" altLang="en-US" sz="1600" dirty="0">
                <a:latin typeface="Times New Roman" panose="02020603050405020304" pitchFamily="18" charset="0"/>
                <a:cs typeface="Times New Roman" panose="02020603050405020304" pitchFamily="18" charset="0"/>
              </a:rPr>
              <a:t>不超过</a:t>
            </a:r>
            <a:r>
              <a:rPr lang="en-US" altLang="zh-CN" sz="1600" dirty="0">
                <a:latin typeface="Times New Roman" panose="02020603050405020304" pitchFamily="18" charset="0"/>
                <a:cs typeface="Times New Roman" panose="02020603050405020304" pitchFamily="18" charset="0"/>
              </a:rPr>
              <a:t>15</a:t>
            </a:r>
            <a:r>
              <a:rPr lang="zh-CN" altLang="en-US" sz="1600" dirty="0">
                <a:latin typeface="Times New Roman" panose="02020603050405020304" pitchFamily="18" charset="0"/>
                <a:cs typeface="Times New Roman" panose="02020603050405020304" pitchFamily="18" charset="0"/>
              </a:rPr>
              <a:t>篇，</a:t>
            </a:r>
            <a:endParaRPr lang="en-US" altLang="zh-CN" sz="1600" dirty="0">
              <a:latin typeface="Times New Roman" panose="02020603050405020304" pitchFamily="18" charset="0"/>
              <a:cs typeface="Times New Roman" panose="02020603050405020304" pitchFamily="18" charset="0"/>
            </a:endParaRPr>
          </a:p>
          <a:p>
            <a:r>
              <a:rPr lang="zh-CN" altLang="en-US" sz="1600" dirty="0">
                <a:solidFill>
                  <a:srgbClr val="0066FF"/>
                </a:solidFill>
                <a:latin typeface="Times New Roman" panose="02020603050405020304" pitchFamily="18" charset="0"/>
                <a:cs typeface="Times New Roman" panose="02020603050405020304" pitchFamily="18" charset="0"/>
              </a:rPr>
              <a:t>近十年的刊文，</a:t>
            </a:r>
            <a:r>
              <a:rPr lang="en-US" altLang="zh-CN" sz="1600" dirty="0">
                <a:solidFill>
                  <a:srgbClr val="0066FF"/>
                </a:solidFill>
                <a:latin typeface="Times New Roman" panose="02020603050405020304" pitchFamily="18" charset="0"/>
                <a:cs typeface="Times New Roman" panose="02020603050405020304" pitchFamily="18" charset="0"/>
              </a:rPr>
              <a:t>60%</a:t>
            </a:r>
            <a:r>
              <a:rPr lang="zh-CN" altLang="en-US" sz="1600" dirty="0">
                <a:solidFill>
                  <a:srgbClr val="0066FF"/>
                </a:solidFill>
                <a:latin typeface="Times New Roman" panose="02020603050405020304" pitchFamily="18" charset="0"/>
                <a:cs typeface="Times New Roman" panose="02020603050405020304" pitchFamily="18" charset="0"/>
              </a:rPr>
              <a:t>分布在单复变函数、动力系统与遍历理论。</a:t>
            </a:r>
            <a:endParaRPr lang="en-US" altLang="zh-CN" sz="1600" dirty="0">
              <a:solidFill>
                <a:srgbClr val="0066FF"/>
              </a:solidFill>
              <a:latin typeface="Times New Roman" panose="02020603050405020304" pitchFamily="18" charset="0"/>
              <a:cs typeface="Times New Roman" panose="02020603050405020304" pitchFamily="18" charset="0"/>
            </a:endParaRPr>
          </a:p>
          <a:p>
            <a:endParaRPr lang="en-US" altLang="zh-CN" sz="1600" dirty="0" smtClean="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14</a:t>
            </a:r>
            <a:r>
              <a:rPr lang="zh-CN" altLang="en-US" sz="1600" dirty="0" smtClean="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Proceedings of the American Mathematical Society, Series B</a:t>
            </a:r>
            <a:r>
              <a:rPr lang="zh-CN" altLang="en-US" sz="1600" dirty="0">
                <a:latin typeface="Times New Roman" panose="02020603050405020304" pitchFamily="18" charset="0"/>
                <a:cs typeface="Times New Roman" panose="02020603050405020304" pitchFamily="18" charset="0"/>
              </a:rPr>
              <a:t>，接受不超过</a:t>
            </a:r>
            <a:r>
              <a:rPr lang="en-US" altLang="zh-CN" sz="1600" dirty="0">
                <a:latin typeface="Times New Roman" panose="02020603050405020304" pitchFamily="18" charset="0"/>
                <a:cs typeface="Times New Roman" panose="02020603050405020304" pitchFamily="18" charset="0"/>
              </a:rPr>
              <a:t>14</a:t>
            </a:r>
            <a:r>
              <a:rPr lang="zh-CN" altLang="en-US" sz="1600" dirty="0">
                <a:latin typeface="Times New Roman" panose="02020603050405020304" pitchFamily="18" charset="0"/>
                <a:cs typeface="Times New Roman" panose="02020603050405020304" pitchFamily="18" charset="0"/>
              </a:rPr>
              <a:t>页的文献。</a:t>
            </a:r>
            <a:endParaRPr lang="en-US" altLang="zh-CN" sz="1600" dirty="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15</a:t>
            </a:r>
            <a:r>
              <a:rPr lang="zh-CN" altLang="en-US" sz="1600" dirty="0" smtClean="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Transactions of the American Mathematical Society, Series B</a:t>
            </a:r>
            <a:r>
              <a:rPr lang="zh-CN" altLang="en-US" sz="1600" dirty="0">
                <a:latin typeface="Times New Roman" panose="02020603050405020304" pitchFamily="18" charset="0"/>
                <a:cs typeface="Times New Roman" panose="02020603050405020304" pitchFamily="18" charset="0"/>
              </a:rPr>
              <a:t>，接受不低于</a:t>
            </a:r>
            <a:r>
              <a:rPr lang="en-US" altLang="zh-CN" sz="1600" dirty="0">
                <a:latin typeface="Times New Roman" panose="02020603050405020304" pitchFamily="18" charset="0"/>
                <a:cs typeface="Times New Roman" panose="02020603050405020304" pitchFamily="18" charset="0"/>
              </a:rPr>
              <a:t>15</a:t>
            </a:r>
            <a:r>
              <a:rPr lang="zh-CN" altLang="en-US" sz="1600" dirty="0">
                <a:latin typeface="Times New Roman" panose="02020603050405020304" pitchFamily="18" charset="0"/>
                <a:cs typeface="Times New Roman" panose="02020603050405020304" pitchFamily="18" charset="0"/>
              </a:rPr>
              <a:t>页的文献。</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上述两份期刊每年发表约</a:t>
            </a:r>
            <a:r>
              <a:rPr lang="en-US" altLang="zh-CN" sz="1600" dirty="0">
                <a:latin typeface="Times New Roman" panose="02020603050405020304" pitchFamily="18" charset="0"/>
                <a:cs typeface="Times New Roman" panose="02020603050405020304" pitchFamily="18" charset="0"/>
              </a:rPr>
              <a:t>10</a:t>
            </a:r>
            <a:r>
              <a:rPr lang="zh-CN" altLang="en-US" sz="1600" dirty="0">
                <a:latin typeface="Times New Roman" panose="02020603050405020304" pitchFamily="18" charset="0"/>
                <a:cs typeface="Times New Roman" panose="02020603050405020304" pitchFamily="18" charset="0"/>
              </a:rPr>
              <a:t>篇文献，这两份期刊非</a:t>
            </a:r>
            <a:r>
              <a:rPr lang="en-US" altLang="zh-CN" sz="1600" dirty="0">
                <a:latin typeface="Times New Roman" panose="02020603050405020304" pitchFamily="18" charset="0"/>
                <a:cs typeface="Times New Roman" panose="02020603050405020304" pitchFamily="18" charset="0"/>
              </a:rPr>
              <a:t>SCI</a:t>
            </a:r>
            <a:r>
              <a:rPr lang="zh-CN" altLang="en-US" sz="1600" dirty="0">
                <a:latin typeface="Times New Roman" panose="02020603050405020304" pitchFamily="18" charset="0"/>
                <a:cs typeface="Times New Roman" panose="02020603050405020304" pitchFamily="18" charset="0"/>
              </a:rPr>
              <a:t>期刊，但口碑仍不</a:t>
            </a:r>
            <a:r>
              <a:rPr lang="zh-CN" altLang="en-US" sz="1600" dirty="0" smtClean="0">
                <a:latin typeface="Times New Roman" panose="02020603050405020304" pitchFamily="18" charset="0"/>
                <a:cs typeface="Times New Roman" panose="02020603050405020304" pitchFamily="18" charset="0"/>
              </a:rPr>
              <a:t>错</a:t>
            </a:r>
            <a:endParaRPr lang="en-US" altLang="zh-CN" sz="1600"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80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wipe(left)">
                                      <p:cBhvr>
                                        <p:cTn id="40" dur="500"/>
                                        <p:tgtEl>
                                          <p:spTgt spid="8">
                                            <p:txEl>
                                              <p:pRg st="3" end="3"/>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left)">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wipe(left)">
                                      <p:cBhvr>
                                        <p:cTn id="48" dur="500"/>
                                        <p:tgtEl>
                                          <p:spTgt spid="8">
                                            <p:txEl>
                                              <p:pRg st="6" end="6"/>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animEffect transition="in" filter="wipe(left)">
                                      <p:cBhvr>
                                        <p:cTn id="51" dur="500"/>
                                        <p:tgtEl>
                                          <p:spTgt spid="8">
                                            <p:txEl>
                                              <p:pRg st="7" end="7"/>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wipe(left)">
                                      <p:cBhvr>
                                        <p:cTn id="54" dur="500"/>
                                        <p:tgtEl>
                                          <p:spTgt spid="8">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animEffect transition="in" filter="wipe(left)">
                                      <p:cBhvr>
                                        <p:cTn id="59" dur="500"/>
                                        <p:tgtEl>
                                          <p:spTgt spid="8">
                                            <p:txEl>
                                              <p:pRg st="10" end="10"/>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wipe(left)">
                                      <p:cBhvr>
                                        <p:cTn id="62" dur="500"/>
                                        <p:tgtEl>
                                          <p:spTgt spid="8">
                                            <p:txEl>
                                              <p:pRg st="11" end="11"/>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8">
                                            <p:txEl>
                                              <p:pRg st="12" end="12"/>
                                            </p:txEl>
                                          </p:spTgt>
                                        </p:tgtEl>
                                        <p:attrNameLst>
                                          <p:attrName>style.visibility</p:attrName>
                                        </p:attrNameLst>
                                      </p:cBhvr>
                                      <p:to>
                                        <p:strVal val="visible"/>
                                      </p:to>
                                    </p:set>
                                    <p:animEffect transition="in" filter="wipe(left)">
                                      <p:cBhvr>
                                        <p:cTn id="65"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06590" cy="6858000"/>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969" y="0"/>
            <a:ext cx="4788131" cy="6858000"/>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7703" y="0"/>
            <a:ext cx="5014138" cy="6858000"/>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708" y="7167"/>
            <a:ext cx="4788722" cy="6858000"/>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0" y="2353552"/>
            <a:ext cx="5779698" cy="4339650"/>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zh-CN" altLang="en-US" sz="2000" dirty="0">
                <a:solidFill>
                  <a:srgbClr val="0066FF"/>
                </a:solidFill>
                <a:latin typeface="Times New Roman" panose="02020603050405020304" pitchFamily="18" charset="0"/>
                <a:cs typeface="Times New Roman" panose="02020603050405020304" pitchFamily="18" charset="0"/>
              </a:rPr>
              <a:t>由</a:t>
            </a:r>
            <a:r>
              <a:rPr lang="en-US" altLang="zh-CN" sz="2000" dirty="0">
                <a:solidFill>
                  <a:srgbClr val="0066FF"/>
                </a:solidFill>
                <a:latin typeface="Times New Roman" panose="02020603050405020304" pitchFamily="18" charset="0"/>
                <a:cs typeface="Times New Roman" panose="02020603050405020304" pitchFamily="18" charset="0"/>
              </a:rPr>
              <a:t>AMS</a:t>
            </a:r>
            <a:r>
              <a:rPr lang="zh-CN" altLang="en-US" sz="2000" dirty="0" smtClean="0">
                <a:solidFill>
                  <a:srgbClr val="0066FF"/>
                </a:solidFill>
                <a:latin typeface="Times New Roman" panose="02020603050405020304" pitchFamily="18" charset="0"/>
                <a:cs typeface="Times New Roman" panose="02020603050405020304" pitchFamily="18" charset="0"/>
              </a:rPr>
              <a:t>翻译出版的三份俄文刊和一份日文刊</a:t>
            </a:r>
            <a:endParaRPr lang="en-US" altLang="zh-CN" sz="2000" dirty="0">
              <a:solidFill>
                <a:srgbClr val="0066FF"/>
              </a:solidFill>
              <a:latin typeface="Times New Roman" panose="02020603050405020304" pitchFamily="18" charset="0"/>
              <a:cs typeface="Times New Roman" panose="02020603050405020304" pitchFamily="18" charset="0"/>
            </a:endParaRPr>
          </a:p>
          <a:p>
            <a:endParaRPr lang="en-US" altLang="zh-CN" sz="1600" dirty="0" smtClean="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16</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Transactions </a:t>
            </a:r>
            <a:r>
              <a:rPr lang="en-US" altLang="zh-CN" sz="1600" dirty="0">
                <a:latin typeface="Times New Roman" panose="02020603050405020304" pitchFamily="18" charset="0"/>
                <a:cs typeface="Times New Roman" panose="02020603050405020304" pitchFamily="18" charset="0"/>
              </a:rPr>
              <a:t>of the Moscow Mathematical Society </a:t>
            </a:r>
            <a:r>
              <a:rPr lang="zh-CN" altLang="en-US" sz="1600" dirty="0" smtClean="0">
                <a:latin typeface="Times New Roman" panose="02020603050405020304" pitchFamily="18" charset="0"/>
                <a:ea typeface="+mn-ea"/>
                <a:cs typeface="Times New Roman" panose="02020603050405020304" pitchFamily="18" charset="0"/>
              </a:rPr>
              <a:t>（</a:t>
            </a:r>
            <a:r>
              <a:rPr lang="en-US" altLang="zh-CN" sz="1600" dirty="0" smtClean="0">
                <a:latin typeface="Times New Roman" panose="02020603050405020304" pitchFamily="18" charset="0"/>
                <a:ea typeface="+mn-ea"/>
                <a:cs typeface="Times New Roman" panose="02020603050405020304" pitchFamily="18" charset="0"/>
              </a:rPr>
              <a:t>2004~</a:t>
            </a:r>
            <a:r>
              <a:rPr lang="zh-CN" altLang="en-US" sz="1600" dirty="0" smtClean="0">
                <a:latin typeface="Times New Roman" panose="02020603050405020304" pitchFamily="18" charset="0"/>
                <a:ea typeface="+mn-ea"/>
                <a:cs typeface="Times New Roman" panose="02020603050405020304" pitchFamily="18" charset="0"/>
              </a:rPr>
              <a:t>）</a:t>
            </a:r>
            <a:endParaRPr lang="en-US" altLang="zh-CN" sz="1600" dirty="0" smtClean="0">
              <a:latin typeface="Times New Roman" panose="02020603050405020304" pitchFamily="18" charset="0"/>
              <a:ea typeface="+mn-ea"/>
              <a:cs typeface="Times New Roman" panose="02020603050405020304" pitchFamily="18" charset="0"/>
            </a:endParaRPr>
          </a:p>
          <a:p>
            <a:r>
              <a:rPr lang="en-US" altLang="zh-CN" sz="1600" dirty="0" smtClean="0">
                <a:latin typeface="Times New Roman" panose="02020603050405020304" pitchFamily="18" charset="0"/>
                <a:ea typeface="+mn-ea"/>
                <a:cs typeface="Times New Roman" panose="02020603050405020304" pitchFamily="18" charset="0"/>
              </a:rPr>
              <a:t>《</a:t>
            </a:r>
            <a:r>
              <a:rPr lang="zh-CN" altLang="en-US" sz="1600" dirty="0">
                <a:latin typeface="Times New Roman" panose="02020603050405020304" pitchFamily="18" charset="0"/>
                <a:ea typeface="+mn-ea"/>
                <a:cs typeface="Times New Roman" panose="02020603050405020304" pitchFamily="18" charset="0"/>
              </a:rPr>
              <a:t>莫斯科数学会汇刊</a:t>
            </a:r>
            <a:r>
              <a:rPr lang="en-US" altLang="zh-CN" sz="1600" dirty="0" smtClean="0">
                <a:latin typeface="Times New Roman" panose="02020603050405020304" pitchFamily="18" charset="0"/>
                <a:ea typeface="+mn-ea"/>
                <a:cs typeface="Times New Roman" panose="02020603050405020304" pitchFamily="18" charset="0"/>
              </a:rPr>
              <a:t>》</a:t>
            </a:r>
            <a:r>
              <a:rPr lang="zh-CN" altLang="en-US" sz="1600" dirty="0" smtClean="0">
                <a:latin typeface="Times New Roman" panose="02020603050405020304" pitchFamily="18" charset="0"/>
                <a:ea typeface="+mn-ea"/>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综合</a:t>
            </a:r>
            <a:r>
              <a:rPr lang="zh-CN" altLang="en-US" sz="1600" dirty="0" smtClean="0">
                <a:latin typeface="Times New Roman" panose="02020603050405020304" pitchFamily="18" charset="0"/>
                <a:cs typeface="Times New Roman" panose="02020603050405020304" pitchFamily="18" charset="0"/>
              </a:rPr>
              <a:t>性期刊</a:t>
            </a:r>
            <a:endParaRPr lang="en-US" altLang="zh-CN" sz="1600" dirty="0">
              <a:latin typeface="Times New Roman" panose="02020603050405020304" pitchFamily="18" charset="0"/>
              <a:cs typeface="Times New Roman" panose="02020603050405020304" pitchFamily="18" charset="0"/>
            </a:endParaRPr>
          </a:p>
          <a:p>
            <a:r>
              <a:rPr lang="zh-CN" altLang="en-US" sz="1600" dirty="0" smtClean="0">
                <a:latin typeface="Times New Roman" panose="02020603050405020304" pitchFamily="18" charset="0"/>
                <a:cs typeface="Times New Roman" panose="02020603050405020304" pitchFamily="18" charset="0"/>
              </a:rPr>
              <a:t>每年翻译</a:t>
            </a:r>
            <a:r>
              <a:rPr lang="en-US" altLang="zh-CN" sz="1600" dirty="0" smtClean="0">
                <a:latin typeface="Times New Roman" panose="02020603050405020304" pitchFamily="18" charset="0"/>
                <a:cs typeface="Times New Roman" panose="02020603050405020304" pitchFamily="18" charset="0"/>
              </a:rPr>
              <a:t>10~20</a:t>
            </a:r>
            <a:r>
              <a:rPr lang="zh-CN" altLang="en-US" sz="1600" dirty="0" smtClean="0">
                <a:latin typeface="Times New Roman" panose="02020603050405020304" pitchFamily="18" charset="0"/>
                <a:cs typeface="Times New Roman" panose="02020603050405020304" pitchFamily="18" charset="0"/>
              </a:rPr>
              <a:t>篇，每年翻译约</a:t>
            </a:r>
            <a:r>
              <a:rPr lang="en-US" altLang="zh-CN" sz="1600" dirty="0" smtClean="0">
                <a:latin typeface="Times New Roman" panose="02020603050405020304" pitchFamily="18" charset="0"/>
                <a:cs typeface="Times New Roman" panose="02020603050405020304" pitchFamily="18" charset="0"/>
              </a:rPr>
              <a:t>300</a:t>
            </a:r>
            <a:r>
              <a:rPr lang="zh-CN" altLang="en-US" sz="1600" dirty="0" smtClean="0">
                <a:latin typeface="Times New Roman" panose="02020603050405020304" pitchFamily="18" charset="0"/>
                <a:cs typeface="Times New Roman" panose="02020603050405020304" pitchFamily="18" charset="0"/>
              </a:rPr>
              <a:t>页</a:t>
            </a:r>
            <a:endParaRPr lang="en-US" altLang="zh-CN" sz="1600" dirty="0" smtClean="0">
              <a:latin typeface="Times New Roman" panose="02020603050405020304" pitchFamily="18" charset="0"/>
              <a:cs typeface="Times New Roman" panose="02020603050405020304" pitchFamily="18" charset="0"/>
            </a:endParaRPr>
          </a:p>
          <a:p>
            <a:endParaRPr lang="en-US" altLang="zh-CN" sz="1600" dirty="0" smtClean="0">
              <a:latin typeface="Times New Roman" panose="02020603050405020304" pitchFamily="18" charset="0"/>
              <a:ea typeface="+mn-ea"/>
              <a:cs typeface="Times New Roman" panose="02020603050405020304" pitchFamily="18" charset="0"/>
            </a:endParaRPr>
          </a:p>
          <a:p>
            <a:r>
              <a:rPr lang="en-US" altLang="zh-CN" sz="1600" dirty="0" smtClean="0">
                <a:latin typeface="Times New Roman" panose="02020603050405020304" pitchFamily="18" charset="0"/>
                <a:ea typeface="+mn-ea"/>
                <a:cs typeface="Times New Roman" panose="02020603050405020304" pitchFamily="18" charset="0"/>
              </a:rPr>
              <a:t>17</a:t>
            </a:r>
            <a:r>
              <a:rPr lang="zh-CN" altLang="en-US" sz="1600" dirty="0" smtClean="0">
                <a:latin typeface="Times New Roman" panose="02020603050405020304" pitchFamily="18" charset="0"/>
                <a:ea typeface="+mn-ea"/>
                <a:cs typeface="Times New Roman" panose="02020603050405020304" pitchFamily="18" charset="0"/>
              </a:rPr>
              <a:t>、</a:t>
            </a:r>
            <a:r>
              <a:rPr lang="en-US" altLang="zh-CN" sz="1600" dirty="0" err="1" smtClean="0">
                <a:latin typeface="Times New Roman" panose="02020603050405020304" pitchFamily="18" charset="0"/>
                <a:ea typeface="+mn-ea"/>
                <a:cs typeface="Times New Roman" panose="02020603050405020304" pitchFamily="18" charset="0"/>
              </a:rPr>
              <a:t>ST.Petersburg</a:t>
            </a:r>
            <a:r>
              <a:rPr lang="en-US" altLang="zh-CN" sz="1600" dirty="0" smtClean="0">
                <a:latin typeface="Times New Roman" panose="02020603050405020304" pitchFamily="18" charset="0"/>
                <a:ea typeface="+mn-ea"/>
                <a:cs typeface="Times New Roman" panose="02020603050405020304" pitchFamily="18" charset="0"/>
              </a:rPr>
              <a:t> </a:t>
            </a:r>
            <a:r>
              <a:rPr lang="en-US" altLang="zh-CN" sz="1600" dirty="0">
                <a:latin typeface="Times New Roman" panose="02020603050405020304" pitchFamily="18" charset="0"/>
                <a:ea typeface="+mn-ea"/>
                <a:cs typeface="Times New Roman" panose="02020603050405020304" pitchFamily="18" charset="0"/>
              </a:rPr>
              <a:t>Mathematical Journal </a:t>
            </a:r>
            <a:r>
              <a:rPr lang="zh-CN" altLang="en-US" sz="1600" dirty="0" smtClean="0">
                <a:latin typeface="Times New Roman" panose="02020603050405020304" pitchFamily="18" charset="0"/>
                <a:ea typeface="+mn-ea"/>
                <a:cs typeface="Times New Roman" panose="02020603050405020304" pitchFamily="18" charset="0"/>
              </a:rPr>
              <a:t>（</a:t>
            </a:r>
            <a:r>
              <a:rPr lang="en-US" altLang="zh-CN" sz="1600" dirty="0" smtClean="0">
                <a:latin typeface="Times New Roman" panose="02020603050405020304" pitchFamily="18" charset="0"/>
                <a:ea typeface="+mn-ea"/>
                <a:cs typeface="Times New Roman" panose="02020603050405020304" pitchFamily="18" charset="0"/>
              </a:rPr>
              <a:t>2004~</a:t>
            </a:r>
            <a:r>
              <a:rPr lang="zh-CN" altLang="en-US" sz="1600" dirty="0" smtClean="0">
                <a:latin typeface="Times New Roman" panose="02020603050405020304" pitchFamily="18" charset="0"/>
                <a:ea typeface="+mn-ea"/>
                <a:cs typeface="Times New Roman" panose="02020603050405020304" pitchFamily="18" charset="0"/>
              </a:rPr>
              <a:t>）</a:t>
            </a:r>
            <a:endParaRPr lang="en-US" altLang="zh-CN" sz="1600" dirty="0" smtClean="0">
              <a:latin typeface="Times New Roman" panose="02020603050405020304" pitchFamily="18" charset="0"/>
              <a:ea typeface="+mn-ea"/>
              <a:cs typeface="Times New Roman" panose="02020603050405020304" pitchFamily="18" charset="0"/>
            </a:endParaRPr>
          </a:p>
          <a:p>
            <a:r>
              <a:rPr lang="zh-CN" altLang="zh-CN" sz="1600" dirty="0"/>
              <a:t>《圣彼得堡数学期刊》 </a:t>
            </a:r>
            <a:r>
              <a:rPr lang="zh-CN" altLang="en-US" sz="1600" dirty="0" smtClean="0"/>
              <a:t>，综合性期刊，</a:t>
            </a:r>
            <a:r>
              <a:rPr lang="en-US" altLang="zh-CN" sz="1600" dirty="0" smtClean="0"/>
              <a:t>PDE</a:t>
            </a:r>
            <a:r>
              <a:rPr lang="zh-CN" altLang="en-US" sz="1600" dirty="0" smtClean="0"/>
              <a:t>类占比稍多</a:t>
            </a:r>
            <a:endParaRPr lang="en-US" altLang="zh-CN" sz="1600" dirty="0" smtClean="0">
              <a:latin typeface="Times New Roman" panose="02020603050405020304" pitchFamily="18" charset="0"/>
              <a:ea typeface="+mn-ea"/>
              <a:cs typeface="Times New Roman" panose="02020603050405020304" pitchFamily="18" charset="0"/>
            </a:endParaRPr>
          </a:p>
          <a:p>
            <a:r>
              <a:rPr lang="zh-CN" altLang="en-US" sz="1600" dirty="0" smtClean="0">
                <a:latin typeface="Times New Roman" panose="02020603050405020304" pitchFamily="18" charset="0"/>
                <a:cs typeface="Times New Roman" panose="02020603050405020304" pitchFamily="18" charset="0"/>
              </a:rPr>
              <a:t>每年翻译</a:t>
            </a:r>
            <a:r>
              <a:rPr lang="en-US" altLang="zh-CN" sz="1600" dirty="0" smtClean="0">
                <a:latin typeface="Times New Roman" panose="02020603050405020304" pitchFamily="18" charset="0"/>
                <a:cs typeface="Times New Roman" panose="02020603050405020304" pitchFamily="18" charset="0"/>
              </a:rPr>
              <a:t>30~50</a:t>
            </a:r>
            <a:r>
              <a:rPr lang="zh-CN" altLang="en-US" sz="1600" dirty="0" smtClean="0">
                <a:latin typeface="Times New Roman" panose="02020603050405020304" pitchFamily="18" charset="0"/>
                <a:cs typeface="Times New Roman" panose="02020603050405020304" pitchFamily="18" charset="0"/>
              </a:rPr>
              <a:t>篇，每年翻译约</a:t>
            </a:r>
            <a:r>
              <a:rPr lang="en-US" altLang="zh-CN" sz="1600" dirty="0" smtClean="0">
                <a:latin typeface="Times New Roman" panose="02020603050405020304" pitchFamily="18" charset="0"/>
                <a:cs typeface="Times New Roman" panose="02020603050405020304" pitchFamily="18" charset="0"/>
              </a:rPr>
              <a:t>900</a:t>
            </a:r>
            <a:r>
              <a:rPr lang="zh-CN" altLang="en-US" sz="1600" dirty="0" smtClean="0">
                <a:latin typeface="Times New Roman" panose="02020603050405020304" pitchFamily="18" charset="0"/>
                <a:cs typeface="Times New Roman" panose="02020603050405020304" pitchFamily="18" charset="0"/>
              </a:rPr>
              <a:t>页</a:t>
            </a:r>
            <a:endParaRPr lang="en-US" altLang="zh-CN" sz="1600" dirty="0" smtClean="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18</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Theory </a:t>
            </a:r>
            <a:r>
              <a:rPr lang="en-US" altLang="zh-CN" sz="1600" dirty="0">
                <a:latin typeface="Times New Roman" panose="02020603050405020304" pitchFamily="18" charset="0"/>
                <a:cs typeface="Times New Roman" panose="02020603050405020304" pitchFamily="18" charset="0"/>
              </a:rPr>
              <a:t>of Probability and Mathematical Statistics </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2004~</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r>
              <a:rPr lang="zh-CN" altLang="zh-CN" sz="1600" dirty="0"/>
              <a:t>《概率论与数理统计学</a:t>
            </a:r>
            <a:r>
              <a:rPr lang="zh-CN" altLang="zh-CN" sz="1600" dirty="0" smtClean="0"/>
              <a:t>》</a:t>
            </a:r>
            <a:r>
              <a:rPr lang="zh-CN" altLang="en-US" sz="1600" dirty="0" smtClean="0"/>
              <a:t>，</a:t>
            </a:r>
            <a:r>
              <a:rPr lang="zh-CN" altLang="en-US" sz="1600" dirty="0">
                <a:latin typeface="Times New Roman" panose="02020603050405020304" pitchFamily="18" charset="0"/>
                <a:cs typeface="Times New Roman" panose="02020603050405020304" pitchFamily="18" charset="0"/>
              </a:rPr>
              <a:t>概率论和随机过程、统</a:t>
            </a:r>
            <a:r>
              <a:rPr lang="zh-CN" altLang="en-US" sz="1600" dirty="0" smtClean="0">
                <a:latin typeface="Times New Roman" panose="02020603050405020304" pitchFamily="18" charset="0"/>
                <a:cs typeface="Times New Roman" panose="02020603050405020304" pitchFamily="18" charset="0"/>
              </a:rPr>
              <a:t>计居多</a:t>
            </a:r>
            <a:endParaRPr lang="en-US" altLang="zh-CN" sz="1600" dirty="0" smtClean="0"/>
          </a:p>
          <a:p>
            <a:r>
              <a:rPr lang="zh-CN" altLang="en-US" sz="1600" dirty="0" smtClean="0">
                <a:latin typeface="Times New Roman" panose="02020603050405020304" pitchFamily="18" charset="0"/>
                <a:cs typeface="Times New Roman" panose="02020603050405020304" pitchFamily="18" charset="0"/>
              </a:rPr>
              <a:t>每年翻</a:t>
            </a:r>
            <a:r>
              <a:rPr lang="zh-CN" altLang="en-US" sz="1600" dirty="0">
                <a:latin typeface="Times New Roman" panose="02020603050405020304" pitchFamily="18" charset="0"/>
                <a:cs typeface="Times New Roman" panose="02020603050405020304" pitchFamily="18" charset="0"/>
              </a:rPr>
              <a:t>译</a:t>
            </a:r>
            <a:r>
              <a:rPr lang="en-US" altLang="zh-CN" sz="1600" dirty="0">
                <a:latin typeface="Times New Roman" panose="02020603050405020304" pitchFamily="18" charset="0"/>
                <a:cs typeface="Times New Roman" panose="02020603050405020304" pitchFamily="18" charset="0"/>
              </a:rPr>
              <a:t>20~30</a:t>
            </a:r>
            <a:r>
              <a:rPr lang="zh-CN" altLang="en-US" sz="1600" dirty="0">
                <a:latin typeface="Times New Roman" panose="02020603050405020304" pitchFamily="18" charset="0"/>
                <a:cs typeface="Times New Roman" panose="02020603050405020304" pitchFamily="18" charset="0"/>
              </a:rPr>
              <a:t>篇，每年发</a:t>
            </a:r>
            <a:r>
              <a:rPr lang="zh-CN" altLang="en-US" sz="1600" dirty="0" smtClean="0">
                <a:latin typeface="Times New Roman" panose="02020603050405020304" pitchFamily="18" charset="0"/>
                <a:cs typeface="Times New Roman" panose="02020603050405020304" pitchFamily="18" charset="0"/>
              </a:rPr>
              <a:t>文约</a:t>
            </a:r>
            <a:r>
              <a:rPr lang="en-US" altLang="zh-CN" sz="1600" dirty="0" smtClean="0">
                <a:latin typeface="Times New Roman" panose="02020603050405020304" pitchFamily="18" charset="0"/>
                <a:cs typeface="Times New Roman" panose="02020603050405020304" pitchFamily="18" charset="0"/>
              </a:rPr>
              <a:t>300</a:t>
            </a:r>
            <a:r>
              <a:rPr lang="zh-CN" altLang="en-US" sz="1600" dirty="0" smtClean="0">
                <a:latin typeface="Times New Roman" panose="02020603050405020304" pitchFamily="18" charset="0"/>
                <a:cs typeface="Times New Roman" panose="02020603050405020304" pitchFamily="18" charset="0"/>
              </a:rPr>
              <a:t>页</a:t>
            </a:r>
            <a:endParaRPr lang="en-US" altLang="zh-CN" sz="1600" dirty="0" smtClean="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19</a:t>
            </a:r>
            <a:r>
              <a:rPr lang="zh-CN" altLang="en-US" sz="1600" dirty="0" smtClean="0">
                <a:latin typeface="Times New Roman" panose="02020603050405020304" pitchFamily="18" charset="0"/>
                <a:cs typeface="Times New Roman" panose="02020603050405020304" pitchFamily="18" charset="0"/>
              </a:rPr>
              <a:t>、</a:t>
            </a:r>
            <a:r>
              <a:rPr lang="en-US" altLang="zh-CN" sz="1600" dirty="0" err="1" smtClean="0">
                <a:latin typeface="Times New Roman" panose="02020603050405020304" pitchFamily="18" charset="0"/>
                <a:cs typeface="Times New Roman" panose="02020603050405020304" pitchFamily="18" charset="0"/>
              </a:rPr>
              <a:t>Sugaku</a:t>
            </a:r>
            <a:r>
              <a:rPr lang="en-US" altLang="zh-CN" sz="1600" dirty="0" smtClean="0">
                <a:latin typeface="Times New Roman" panose="02020603050405020304" pitchFamily="18" charset="0"/>
                <a:cs typeface="Times New Roman" panose="02020603050405020304" pitchFamily="18" charset="0"/>
              </a:rPr>
              <a:t> Expositions </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2017~</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r>
              <a:rPr lang="zh-CN" altLang="zh-CN" sz="1600" dirty="0"/>
              <a:t>《数学阐述</a:t>
            </a:r>
            <a:r>
              <a:rPr lang="zh-CN" altLang="zh-CN" sz="1600" dirty="0" smtClean="0"/>
              <a:t>》</a:t>
            </a:r>
            <a:r>
              <a:rPr lang="zh-CN" altLang="en-US" sz="1600" dirty="0"/>
              <a:t>，日本数学学会</a:t>
            </a:r>
            <a:r>
              <a:rPr lang="en-US" altLang="zh-CN" sz="1600" dirty="0"/>
              <a:t>《</a:t>
            </a:r>
            <a:r>
              <a:rPr lang="en-US" altLang="zh-CN" sz="1600" dirty="0" err="1"/>
              <a:t>Sugaku</a:t>
            </a:r>
            <a:r>
              <a:rPr lang="en-US" altLang="zh-CN" sz="1600" dirty="0" smtClean="0"/>
              <a:t>》</a:t>
            </a:r>
            <a:r>
              <a:rPr lang="zh-CN" altLang="en-US" sz="1600" dirty="0" smtClean="0"/>
              <a:t>，综合性期刊</a:t>
            </a:r>
            <a:endParaRPr lang="en-US" altLang="zh-CN" sz="1600" dirty="0" smtClean="0"/>
          </a:p>
          <a:p>
            <a:r>
              <a:rPr lang="zh-CN" altLang="en-US" sz="1600" dirty="0" smtClean="0"/>
              <a:t>每年翻译</a:t>
            </a:r>
            <a:r>
              <a:rPr lang="en-US" altLang="zh-CN" sz="1600" dirty="0" smtClean="0"/>
              <a:t>10</a:t>
            </a:r>
            <a:r>
              <a:rPr lang="zh-CN" altLang="en-US" sz="1600" dirty="0" smtClean="0"/>
              <a:t>篇左右，每年翻译约</a:t>
            </a:r>
            <a:r>
              <a:rPr lang="en-US" altLang="zh-CN" sz="1600" dirty="0" smtClean="0"/>
              <a:t>300</a:t>
            </a:r>
            <a:r>
              <a:rPr lang="zh-CN" altLang="en-US" sz="1600" dirty="0" smtClean="0"/>
              <a:t>页。</a:t>
            </a:r>
            <a:endParaRPr lang="en-US" altLang="zh-C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9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263" y="0"/>
            <a:ext cx="5259737" cy="6858000"/>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78377" y="1822329"/>
            <a:ext cx="3735977" cy="4031873"/>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pPr>
              <a:lnSpc>
                <a:spcPct val="200000"/>
              </a:lnSpc>
            </a:pPr>
            <a:r>
              <a:rPr lang="en-US" altLang="zh-CN" sz="1600" dirty="0" smtClean="0">
                <a:latin typeface="Times New Roman" panose="02020603050405020304" pitchFamily="18" charset="0"/>
                <a:cs typeface="Times New Roman" panose="02020603050405020304" pitchFamily="18" charset="0"/>
              </a:rPr>
              <a:t>20</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Notices of the AMS </a:t>
            </a:r>
            <a:r>
              <a:rPr lang="zh-CN" altLang="en-US" sz="1600" dirty="0" smtClean="0">
                <a:latin typeface="Times New Roman" panose="02020603050405020304" pitchFamily="18" charset="0"/>
                <a:cs typeface="Times New Roman" panose="02020603050405020304" pitchFamily="18" charset="0"/>
              </a:rPr>
              <a:t>（</a:t>
            </a:r>
            <a:r>
              <a:rPr lang="en-US" altLang="zh-CN" sz="1600" dirty="0" smtClean="0">
                <a:latin typeface="Times New Roman" panose="02020603050405020304" pitchFamily="18" charset="0"/>
                <a:cs typeface="Times New Roman" panose="02020603050405020304" pitchFamily="18" charset="0"/>
              </a:rPr>
              <a:t>1956~</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latin typeface="Times New Roman" panose="02020603050405020304" pitchFamily="18" charset="0"/>
              <a:cs typeface="Times New Roman" panose="02020603050405020304" pitchFamily="18" charset="0"/>
            </a:endParaRPr>
          </a:p>
          <a:p>
            <a:pPr>
              <a:lnSpc>
                <a:spcPct val="200000"/>
              </a:lnSpc>
            </a:pPr>
            <a:r>
              <a:rPr lang="zh-CN" altLang="zh-CN" sz="1600" dirty="0" smtClean="0">
                <a:latin typeface="Times New Roman" panose="02020603050405020304" pitchFamily="18" charset="0"/>
                <a:cs typeface="Times New Roman" panose="02020603050405020304" pitchFamily="18" charset="0"/>
              </a:rPr>
              <a:t>《</a:t>
            </a:r>
            <a:r>
              <a:rPr lang="zh-CN" altLang="en-US" sz="1600" dirty="0" smtClean="0">
                <a:latin typeface="Times New Roman" panose="02020603050405020304" pitchFamily="18" charset="0"/>
                <a:cs typeface="Times New Roman" panose="02020603050405020304" pitchFamily="18" charset="0"/>
              </a:rPr>
              <a:t>美国数学学会通告</a:t>
            </a:r>
            <a:r>
              <a:rPr lang="en-US" altLang="zh-CN" sz="1600" dirty="0" smtClean="0">
                <a:latin typeface="Times New Roman" panose="02020603050405020304" pitchFamily="18" charset="0"/>
                <a:cs typeface="Times New Roman" panose="02020603050405020304" pitchFamily="18" charset="0"/>
              </a:rPr>
              <a:t>》</a:t>
            </a:r>
            <a:r>
              <a:rPr lang="zh-CN" altLang="en-US" sz="1600" dirty="0" smtClean="0">
                <a:latin typeface="Times New Roman" panose="02020603050405020304" pitchFamily="18" charset="0"/>
                <a:cs typeface="Times New Roman" panose="02020603050405020304" pitchFamily="18" charset="0"/>
              </a:rPr>
              <a:t>，月刊。</a:t>
            </a:r>
            <a:endParaRPr lang="en-US" altLang="zh-CN" sz="1600" dirty="0" smtClean="0">
              <a:latin typeface="Times New Roman" panose="02020603050405020304" pitchFamily="18" charset="0"/>
              <a:cs typeface="Times New Roman" panose="02020603050405020304" pitchFamily="18" charset="0"/>
            </a:endParaRPr>
          </a:p>
          <a:p>
            <a:pPr>
              <a:lnSpc>
                <a:spcPct val="200000"/>
              </a:lnSpc>
            </a:pPr>
            <a:r>
              <a:rPr lang="en-US" altLang="zh-CN" sz="1600" dirty="0">
                <a:latin typeface="Times New Roman" panose="02020603050405020304" pitchFamily="18" charset="0"/>
                <a:cs typeface="Times New Roman" panose="02020603050405020304" pitchFamily="18" charset="0"/>
              </a:rPr>
              <a:t>Notices of the AMS</a:t>
            </a:r>
            <a:r>
              <a:rPr lang="zh-CN" altLang="en-US" sz="1600" dirty="0">
                <a:latin typeface="Times New Roman" panose="02020603050405020304" pitchFamily="18" charset="0"/>
                <a:cs typeface="Times New Roman" panose="02020603050405020304" pitchFamily="18" charset="0"/>
              </a:rPr>
              <a:t>是目前全球数学阅读量最高的期刊</a:t>
            </a:r>
            <a:r>
              <a:rPr lang="zh-CN" altLang="en-US" sz="1600" dirty="0" smtClean="0">
                <a:latin typeface="Times New Roman" panose="02020603050405020304" pitchFamily="18" charset="0"/>
                <a:cs typeface="Times New Roman" panose="02020603050405020304" pitchFamily="18" charset="0"/>
              </a:rPr>
              <a:t>之一。</a:t>
            </a:r>
            <a:endParaRPr lang="en-US" altLang="zh-CN" sz="1600" dirty="0">
              <a:latin typeface="Times New Roman" panose="02020603050405020304" pitchFamily="18" charset="0"/>
              <a:cs typeface="Times New Roman" panose="02020603050405020304" pitchFamily="18" charset="0"/>
            </a:endParaRPr>
          </a:p>
          <a:p>
            <a:pPr>
              <a:lnSpc>
                <a:spcPct val="200000"/>
              </a:lnSpc>
            </a:pPr>
            <a:r>
              <a:rPr lang="zh-CN" altLang="en-US" sz="1600" dirty="0" smtClean="0">
                <a:latin typeface="Times New Roman" panose="02020603050405020304" pitchFamily="18" charset="0"/>
                <a:cs typeface="Times New Roman" panose="02020603050405020304" pitchFamily="18" charset="0"/>
              </a:rPr>
              <a:t>主要</a:t>
            </a:r>
            <a:r>
              <a:rPr lang="zh-CN" altLang="zh-CN" sz="1600" dirty="0" smtClean="0">
                <a:latin typeface="Times New Roman" panose="02020603050405020304" pitchFamily="18" charset="0"/>
                <a:cs typeface="Times New Roman" panose="02020603050405020304" pitchFamily="18" charset="0"/>
              </a:rPr>
              <a:t>报</a:t>
            </a:r>
            <a:r>
              <a:rPr lang="zh-CN" altLang="zh-CN" sz="1600" dirty="0">
                <a:latin typeface="Times New Roman" panose="02020603050405020304" pitchFamily="18" charset="0"/>
                <a:cs typeface="Times New Roman" panose="02020603050405020304" pitchFamily="18" charset="0"/>
              </a:rPr>
              <a:t>道美国数学会</a:t>
            </a:r>
            <a:r>
              <a:rPr lang="zh-CN" altLang="zh-CN" sz="1600" dirty="0" smtClean="0">
                <a:latin typeface="Times New Roman" panose="02020603050405020304" pitchFamily="18" charset="0"/>
                <a:cs typeface="Times New Roman" panose="02020603050405020304" pitchFamily="18" charset="0"/>
              </a:rPr>
              <a:t>及</a:t>
            </a:r>
            <a:r>
              <a:rPr lang="zh-CN" altLang="en-US" sz="1600" dirty="0" smtClean="0">
                <a:latin typeface="Times New Roman" panose="02020603050405020304" pitchFamily="18" charset="0"/>
                <a:cs typeface="Times New Roman" panose="02020603050405020304" pitchFamily="18" charset="0"/>
              </a:rPr>
              <a:t>全球</a:t>
            </a:r>
            <a:r>
              <a:rPr lang="zh-CN" altLang="zh-CN" sz="1600" dirty="0" smtClean="0">
                <a:latin typeface="Times New Roman" panose="02020603050405020304" pitchFamily="18" charset="0"/>
                <a:cs typeface="Times New Roman" panose="02020603050405020304" pitchFamily="18" charset="0"/>
              </a:rPr>
              <a:t>数</a:t>
            </a:r>
            <a:r>
              <a:rPr lang="zh-CN" altLang="zh-CN" sz="1600" dirty="0">
                <a:latin typeface="Times New Roman" panose="02020603050405020304" pitchFamily="18" charset="0"/>
                <a:cs typeface="Times New Roman" panose="02020603050405020304" pitchFamily="18" charset="0"/>
              </a:rPr>
              <a:t>学界</a:t>
            </a:r>
            <a:r>
              <a:rPr lang="zh-CN" altLang="zh-CN" sz="1600" dirty="0" smtClean="0">
                <a:latin typeface="Times New Roman" panose="02020603050405020304" pitchFamily="18" charset="0"/>
                <a:cs typeface="Times New Roman" panose="02020603050405020304" pitchFamily="18" charset="0"/>
              </a:rPr>
              <a:t>的</a:t>
            </a:r>
            <a:r>
              <a:rPr lang="zh-CN" altLang="en-US" sz="1600" dirty="0" smtClean="0">
                <a:latin typeface="Times New Roman" panose="02020603050405020304" pitchFamily="18" charset="0"/>
                <a:cs typeface="Times New Roman" panose="02020603050405020304" pitchFamily="18" charset="0"/>
              </a:rPr>
              <a:t>数学人物、数学会议、数学领域招聘启事以及最新数学研究信息等。</a:t>
            </a:r>
            <a:endParaRPr lang="en-US" altLang="zh-CN" sz="1600" dirty="0" smtClean="0">
              <a:latin typeface="Times New Roman" panose="02020603050405020304" pitchFamily="18" charset="0"/>
              <a:cs typeface="Times New Roman" panose="02020603050405020304" pitchFamily="18" charset="0"/>
            </a:endParaRPr>
          </a:p>
          <a:p>
            <a:pPr>
              <a:lnSpc>
                <a:spcPct val="200000"/>
              </a:lnSpc>
            </a:pPr>
            <a:r>
              <a:rPr lang="zh-CN" altLang="en-US" sz="1600" dirty="0" smtClean="0">
                <a:latin typeface="Times New Roman" panose="02020603050405020304" pitchFamily="18" charset="0"/>
                <a:cs typeface="Times New Roman" panose="02020603050405020304" pitchFamily="18" charset="0"/>
              </a:rPr>
              <a:t>访问地址：</a:t>
            </a: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www.ams.org/notices</a:t>
            </a:r>
            <a:r>
              <a:rPr lang="en-US" altLang="zh-CN"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53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框 4"/>
          <p:cNvSpPr txBox="1">
            <a:spLocks noChangeArrowheads="1"/>
          </p:cNvSpPr>
          <p:nvPr/>
        </p:nvSpPr>
        <p:spPr bwMode="auto">
          <a:xfrm>
            <a:off x="1920875" y="949325"/>
            <a:ext cx="60564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电子期刊（</a:t>
            </a:r>
            <a:r>
              <a:rPr lang="en-US" altLang="zh-CN"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 </a:t>
            </a:r>
            <a:r>
              <a:rPr lang="en-US" altLang="zh-CN" sz="3200" dirty="0" err="1">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eJournal</a:t>
            </a:r>
            <a:r>
              <a:rPr lang="en-US" altLang="zh-CN"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 </a:t>
            </a:r>
            <a:r>
              <a:rPr lang="zh-CN" altLang="en-US" sz="3200" dirty="0" smtClean="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）清单</a:t>
            </a:r>
            <a:endParaRPr lang="zh-CN" altLang="en-US"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61645001"/>
              </p:ext>
            </p:extLst>
          </p:nvPr>
        </p:nvGraphicFramePr>
        <p:xfrm>
          <a:off x="122615" y="1631264"/>
          <a:ext cx="8830490" cy="4632847"/>
        </p:xfrm>
        <a:graphic>
          <a:graphicData uri="http://schemas.openxmlformats.org/drawingml/2006/table">
            <a:tbl>
              <a:tblPr>
                <a:effectLst>
                  <a:outerShdw blurRad="50800" dist="38100" algn="l" rotWithShape="0">
                    <a:prstClr val="black">
                      <a:alpha val="40000"/>
                    </a:prstClr>
                  </a:outerShdw>
                </a:effectLst>
                <a:tableStyleId>{8FD4443E-F989-4FC4-A0C8-D5A2AF1F390B}</a:tableStyleId>
              </a:tblPr>
              <a:tblGrid>
                <a:gridCol w="578244"/>
                <a:gridCol w="4710896"/>
                <a:gridCol w="3541350"/>
              </a:tblGrid>
              <a:tr h="222187">
                <a:tc>
                  <a:txBody>
                    <a:bodyPr/>
                    <a:lstStyle/>
                    <a:p>
                      <a:pPr algn="ctr" rtl="0" fontAlgn="ctr"/>
                      <a:r>
                        <a:rPr lang="en-US" altLang="zh-CN" sz="1450" u="none" strike="noStrike" dirty="0">
                          <a:solidFill>
                            <a:srgbClr val="FFFF00"/>
                          </a:solidFill>
                          <a:effectLst/>
                        </a:rPr>
                        <a:t>1</a:t>
                      </a:r>
                      <a:endParaRPr lang="en-US" altLang="zh-CN"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Journal of the American Mathematical Society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美国数学会志</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dirty="0">
                          <a:solidFill>
                            <a:srgbClr val="FFFF00"/>
                          </a:solidFill>
                          <a:effectLst/>
                        </a:rPr>
                        <a:t>2</a:t>
                      </a:r>
                      <a:endParaRPr lang="en-US" altLang="zh-CN"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Transactions of the American Mathematical Society</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a:solidFill>
                            <a:srgbClr val="FFFF00"/>
                          </a:solidFill>
                          <a:effectLst/>
                        </a:rPr>
                        <a:t>《</a:t>
                      </a:r>
                      <a:r>
                        <a:rPr lang="zh-CN" altLang="en-US" sz="1450" u="none" strike="noStrike">
                          <a:solidFill>
                            <a:srgbClr val="FFFF00"/>
                          </a:solidFill>
                          <a:effectLst/>
                        </a:rPr>
                        <a:t>美国数学会汇刊</a:t>
                      </a:r>
                      <a:r>
                        <a:rPr lang="en-US" altLang="zh-CN" sz="1450" u="none" strike="noStrike">
                          <a:solidFill>
                            <a:srgbClr val="FFFF00"/>
                          </a:solidFill>
                          <a:effectLst/>
                        </a:rPr>
                        <a:t>》</a:t>
                      </a:r>
                      <a:endParaRPr lang="zh-CN" alt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3</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Proceedings of the American Mathematical Society</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a:solidFill>
                            <a:srgbClr val="FFFF00"/>
                          </a:solidFill>
                          <a:effectLst/>
                        </a:rPr>
                        <a:t>《</a:t>
                      </a:r>
                      <a:r>
                        <a:rPr lang="zh-CN" altLang="en-US" sz="1450" u="none" strike="noStrike">
                          <a:solidFill>
                            <a:srgbClr val="FFFF00"/>
                          </a:solidFill>
                          <a:effectLst/>
                        </a:rPr>
                        <a:t>美国数学会会报</a:t>
                      </a:r>
                      <a:r>
                        <a:rPr lang="en-US" altLang="zh-CN" sz="1450" u="none" strike="noStrike">
                          <a:solidFill>
                            <a:srgbClr val="FFFF00"/>
                          </a:solidFill>
                          <a:effectLst/>
                        </a:rPr>
                        <a:t>》</a:t>
                      </a:r>
                      <a:endParaRPr lang="zh-CN" alt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4</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Transactions of the Moscow Mathematical Society</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a:solidFill>
                            <a:srgbClr val="FFFF00"/>
                          </a:solidFill>
                          <a:effectLst/>
                        </a:rPr>
                        <a:t>《</a:t>
                      </a:r>
                      <a:r>
                        <a:rPr lang="zh-CN" altLang="en-US" sz="1450" u="none" strike="noStrike">
                          <a:solidFill>
                            <a:srgbClr val="FFFF00"/>
                          </a:solidFill>
                          <a:effectLst/>
                        </a:rPr>
                        <a:t>莫斯科数学会汇刊</a:t>
                      </a:r>
                      <a:r>
                        <a:rPr lang="en-US" altLang="zh-CN" sz="1450" u="none" strike="noStrike">
                          <a:solidFill>
                            <a:srgbClr val="FFFF00"/>
                          </a:solidFill>
                          <a:effectLst/>
                        </a:rPr>
                        <a:t>》</a:t>
                      </a:r>
                      <a:r>
                        <a:rPr lang="zh-CN" altLang="en-US" sz="1450" u="none" strike="noStrike">
                          <a:solidFill>
                            <a:srgbClr val="FFFF00"/>
                          </a:solidFill>
                          <a:effectLst/>
                        </a:rPr>
                        <a:t> </a:t>
                      </a:r>
                      <a:endParaRPr lang="zh-CN" alt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5</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Theory of Probability and Mathematical Statistics.  </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概率论与数理统计学</a:t>
                      </a:r>
                      <a:r>
                        <a:rPr lang="en-US" altLang="zh-CN" sz="1450" u="none" strike="noStrike" dirty="0">
                          <a:solidFill>
                            <a:srgbClr val="FFFF00"/>
                          </a:solidFill>
                          <a:effectLst/>
                        </a:rPr>
                        <a:t>》</a:t>
                      </a:r>
                      <a:r>
                        <a:rPr lang="zh-CN" altLang="en-US" sz="1450" u="none" strike="noStrike" dirty="0">
                          <a:solidFill>
                            <a:srgbClr val="FFFF00"/>
                          </a:solidFill>
                          <a:effectLst/>
                        </a:rPr>
                        <a:t> </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6</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St. Petersburg Mathematical Journal.  </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圣彼得堡数学杂志</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7</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Memoirs of the American Mathematical Society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美国数学协会论文集</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8</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Mathematics of Computation</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计算数学</a:t>
                      </a:r>
                      <a:r>
                        <a:rPr lang="en-US" altLang="zh-CN" sz="1450" u="none" strike="noStrike" dirty="0">
                          <a:solidFill>
                            <a:srgbClr val="FFFF00"/>
                          </a:solidFill>
                          <a:effectLst/>
                        </a:rPr>
                        <a:t>》</a:t>
                      </a:r>
                      <a:r>
                        <a:rPr lang="zh-CN" altLang="en-US" sz="1450" u="none" strike="noStrike" dirty="0">
                          <a:solidFill>
                            <a:srgbClr val="FFFF00"/>
                          </a:solidFill>
                          <a:effectLst/>
                        </a:rPr>
                        <a:t> </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9</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Notices of the American Mathematical Society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美国数学会通告</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10</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Bulletin of the American Mathmatical Society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美国数学会通报（新辑）</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11</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Conformal Geometry and Dynamics</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投影几何与力学</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12</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Representation Theory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表示论</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68272">
                <a:tc>
                  <a:txBody>
                    <a:bodyPr/>
                    <a:lstStyle/>
                    <a:p>
                      <a:pPr algn="ctr" rtl="0" fontAlgn="ctr"/>
                      <a:r>
                        <a:rPr lang="en-US" altLang="zh-CN" sz="1450" u="none" strike="noStrike">
                          <a:solidFill>
                            <a:srgbClr val="FFFF00"/>
                          </a:solidFill>
                          <a:effectLst/>
                        </a:rPr>
                        <a:t>13</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Proceedings of the American Mathematical Society, Series B</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美国数学会会报</a:t>
                      </a:r>
                      <a:r>
                        <a:rPr lang="en-US" altLang="zh-CN" sz="1450" u="none" strike="noStrike" dirty="0">
                          <a:solidFill>
                            <a:srgbClr val="FFFF00"/>
                          </a:solidFill>
                          <a:effectLst/>
                        </a:rPr>
                        <a:t>》</a:t>
                      </a:r>
                      <a:r>
                        <a:rPr lang="zh-CN" altLang="en-US" sz="1450" u="none" strike="noStrike" dirty="0">
                          <a:solidFill>
                            <a:srgbClr val="FFFF00"/>
                          </a:solidFill>
                          <a:effectLst/>
                        </a:rPr>
                        <a:t>（</a:t>
                      </a:r>
                      <a:r>
                        <a:rPr lang="en-US" altLang="zh-CN" sz="1450" u="none" strike="noStrike" dirty="0">
                          <a:solidFill>
                            <a:srgbClr val="FFFF00"/>
                          </a:solidFill>
                          <a:effectLst/>
                        </a:rPr>
                        <a:t>B</a:t>
                      </a:r>
                      <a:r>
                        <a:rPr lang="zh-CN" altLang="en-US" sz="1450" u="none" strike="noStrike" dirty="0">
                          <a:solidFill>
                            <a:srgbClr val="FFFF00"/>
                          </a:solidFill>
                          <a:effectLst/>
                        </a:rPr>
                        <a:t>辑）</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58793">
                <a:tc>
                  <a:txBody>
                    <a:bodyPr/>
                    <a:lstStyle/>
                    <a:p>
                      <a:pPr algn="ctr" rtl="0" fontAlgn="ctr"/>
                      <a:r>
                        <a:rPr lang="en-US" altLang="zh-CN" sz="1450" u="none" strike="noStrike">
                          <a:solidFill>
                            <a:srgbClr val="FFFF00"/>
                          </a:solidFill>
                          <a:effectLst/>
                        </a:rPr>
                        <a:t>14</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Transactions of the American Mathematical Society, Series B</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美国数学会汇刊</a:t>
                      </a:r>
                      <a:r>
                        <a:rPr lang="en-US" altLang="zh-CN" sz="1450" u="none" strike="noStrike" dirty="0">
                          <a:solidFill>
                            <a:srgbClr val="FFFF00"/>
                          </a:solidFill>
                          <a:effectLst/>
                        </a:rPr>
                        <a:t>》</a:t>
                      </a:r>
                      <a:r>
                        <a:rPr lang="zh-CN" altLang="en-US" sz="1450" u="none" strike="noStrike" dirty="0">
                          <a:solidFill>
                            <a:srgbClr val="FFFF00"/>
                          </a:solidFill>
                          <a:effectLst/>
                        </a:rPr>
                        <a:t>（</a:t>
                      </a:r>
                      <a:r>
                        <a:rPr lang="en-US" altLang="zh-CN" sz="1450" u="none" strike="noStrike" dirty="0">
                          <a:solidFill>
                            <a:srgbClr val="FFFF00"/>
                          </a:solidFill>
                          <a:effectLst/>
                        </a:rPr>
                        <a:t>B</a:t>
                      </a:r>
                      <a:r>
                        <a:rPr lang="zh-CN" altLang="en-US" sz="1450" u="none" strike="noStrike" dirty="0">
                          <a:solidFill>
                            <a:srgbClr val="FFFF00"/>
                          </a:solidFill>
                          <a:effectLst/>
                        </a:rPr>
                        <a:t>辑）</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FFFF00"/>
                          </a:solidFill>
                          <a:effectLst/>
                        </a:rPr>
                        <a:t>15</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Sugaku Expositions</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数学阐述</a:t>
                      </a:r>
                      <a:r>
                        <a:rPr lang="en-US" altLang="zh-CN" sz="1450" u="none" strike="noStrike" dirty="0">
                          <a:solidFill>
                            <a:srgbClr val="FFFF00"/>
                          </a:solidFill>
                          <a:effectLst/>
                        </a:rPr>
                        <a:t>》</a:t>
                      </a:r>
                      <a:endParaRPr lang="en-US" altLang="zh-CN"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00B050"/>
                          </a:solidFill>
                          <a:effectLst/>
                        </a:rPr>
                        <a:t>16</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Journal of Algebraic Geometry</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00B050"/>
                          </a:solidFill>
                          <a:effectLst/>
                        </a:rPr>
                        <a:t>《</a:t>
                      </a:r>
                      <a:r>
                        <a:rPr lang="zh-CN" altLang="en-US" sz="1450" u="none" strike="noStrike" dirty="0">
                          <a:solidFill>
                            <a:srgbClr val="00B050"/>
                          </a:solidFill>
                          <a:effectLst/>
                        </a:rPr>
                        <a:t>代数几何期</a:t>
                      </a:r>
                      <a:r>
                        <a:rPr lang="zh-CN" altLang="en-US" sz="1450" u="none" strike="noStrike">
                          <a:solidFill>
                            <a:srgbClr val="00B050"/>
                          </a:solidFill>
                          <a:effectLst/>
                        </a:rPr>
                        <a:t>刊</a:t>
                      </a:r>
                      <a:r>
                        <a:rPr lang="en-US" altLang="zh-CN" sz="1450" u="none" strike="noStrike" smtClean="0">
                          <a:solidFill>
                            <a:srgbClr val="00B050"/>
                          </a:solidFill>
                          <a:effectLst/>
                        </a:rPr>
                        <a:t>》</a:t>
                      </a:r>
                      <a:r>
                        <a:rPr lang="zh-CN" altLang="en-US" sz="1450" u="none" strike="noStrike" smtClean="0">
                          <a:solidFill>
                            <a:srgbClr val="00B050"/>
                          </a:solidFill>
                          <a:effectLst/>
                        </a:rPr>
                        <a:t>：暂未订购</a:t>
                      </a:r>
                      <a:endParaRPr lang="en-US" altLang="zh-CN"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00B050"/>
                          </a:solidFill>
                          <a:effectLst/>
                        </a:rPr>
                        <a:t>17</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Quarterly of Applied Mathematics</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450" u="none" strike="noStrike" dirty="0">
                          <a:solidFill>
                            <a:srgbClr val="00B050"/>
                          </a:solidFill>
                          <a:effectLst/>
                        </a:rPr>
                        <a:t>《</a:t>
                      </a:r>
                      <a:r>
                        <a:rPr lang="zh-CN" altLang="en-US" sz="1450" u="none" strike="noStrike" dirty="0">
                          <a:solidFill>
                            <a:srgbClr val="00B050"/>
                          </a:solidFill>
                          <a:effectLst/>
                        </a:rPr>
                        <a:t>应用数学季</a:t>
                      </a:r>
                      <a:r>
                        <a:rPr lang="zh-CN" altLang="en-US" sz="1450" u="none" strike="noStrike">
                          <a:solidFill>
                            <a:srgbClr val="00B050"/>
                          </a:solidFill>
                          <a:effectLst/>
                        </a:rPr>
                        <a:t>刊</a:t>
                      </a:r>
                      <a:r>
                        <a:rPr lang="en-US" altLang="zh-CN" sz="1450" u="none" strike="noStrike" smtClean="0">
                          <a:solidFill>
                            <a:srgbClr val="00B050"/>
                          </a:solidFill>
                          <a:effectLst/>
                        </a:rPr>
                        <a:t>》</a:t>
                      </a:r>
                      <a:r>
                        <a:rPr lang="zh-CN" altLang="en-US" sz="1450" u="none" strike="noStrike" smtClean="0">
                          <a:solidFill>
                            <a:srgbClr val="00B050"/>
                          </a:solidFill>
                          <a:effectLst/>
                        </a:rPr>
                        <a:t>：暂未订购</a:t>
                      </a:r>
                      <a:endParaRPr lang="en-US" altLang="zh-CN"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00B050"/>
                          </a:solidFill>
                          <a:effectLst/>
                        </a:rPr>
                        <a:t>18</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Journal of Operator Theory</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00B050"/>
                          </a:solidFill>
                          <a:effectLst/>
                        </a:rPr>
                        <a:t>《</a:t>
                      </a:r>
                      <a:r>
                        <a:rPr lang="zh-CN" altLang="en-US" sz="1450" u="none" strike="noStrike" dirty="0">
                          <a:solidFill>
                            <a:srgbClr val="00B050"/>
                          </a:solidFill>
                          <a:effectLst/>
                        </a:rPr>
                        <a:t>算子理论期</a:t>
                      </a:r>
                      <a:r>
                        <a:rPr lang="zh-CN" altLang="en-US" sz="1450" u="none" strike="noStrike">
                          <a:solidFill>
                            <a:srgbClr val="00B050"/>
                          </a:solidFill>
                          <a:effectLst/>
                        </a:rPr>
                        <a:t>刊</a:t>
                      </a:r>
                      <a:r>
                        <a:rPr lang="en-US" altLang="zh-CN" sz="1450" u="none" strike="noStrike" smtClean="0">
                          <a:solidFill>
                            <a:srgbClr val="00B050"/>
                          </a:solidFill>
                          <a:effectLst/>
                        </a:rPr>
                        <a:t>》</a:t>
                      </a:r>
                      <a:r>
                        <a:rPr lang="zh-CN" altLang="en-US" sz="1450" u="none" strike="noStrike" smtClean="0">
                          <a:solidFill>
                            <a:srgbClr val="00B050"/>
                          </a:solidFill>
                          <a:effectLst/>
                        </a:rPr>
                        <a:t>：暂未订购</a:t>
                      </a:r>
                      <a:endParaRPr lang="en-US" altLang="zh-CN"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00B050"/>
                          </a:solidFill>
                          <a:effectLst/>
                        </a:rPr>
                        <a:t>19</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Journal of the Ramanujan Mathematical Society</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00B050"/>
                          </a:solidFill>
                          <a:effectLst/>
                        </a:rPr>
                        <a:t>《</a:t>
                      </a:r>
                      <a:r>
                        <a:rPr lang="en-US" altLang="zh-CN" sz="1450" u="none" strike="noStrike" dirty="0" err="1">
                          <a:solidFill>
                            <a:srgbClr val="00B050"/>
                          </a:solidFill>
                          <a:effectLst/>
                        </a:rPr>
                        <a:t>Ramanujan</a:t>
                      </a:r>
                      <a:r>
                        <a:rPr lang="zh-CN" altLang="en-US" sz="1450" u="none" strike="noStrike" dirty="0">
                          <a:solidFill>
                            <a:srgbClr val="00B050"/>
                          </a:solidFill>
                          <a:effectLst/>
                        </a:rPr>
                        <a:t>数学学会期</a:t>
                      </a:r>
                      <a:r>
                        <a:rPr lang="zh-CN" altLang="en-US" sz="1450" u="none" strike="noStrike">
                          <a:solidFill>
                            <a:srgbClr val="00B050"/>
                          </a:solidFill>
                          <a:effectLst/>
                        </a:rPr>
                        <a:t>刊</a:t>
                      </a:r>
                      <a:r>
                        <a:rPr lang="en-US" altLang="zh-CN" sz="1450" u="none" strike="noStrike" smtClean="0">
                          <a:solidFill>
                            <a:srgbClr val="00B050"/>
                          </a:solidFill>
                          <a:effectLst/>
                        </a:rPr>
                        <a:t>》</a:t>
                      </a:r>
                      <a:r>
                        <a:rPr lang="zh-CN" altLang="en-US" sz="1450" u="none" strike="noStrike" smtClean="0">
                          <a:solidFill>
                            <a:srgbClr val="00B050"/>
                          </a:solidFill>
                          <a:effectLst/>
                        </a:rPr>
                        <a:t>：暂未订购</a:t>
                      </a:r>
                      <a:endParaRPr lang="zh-CN" altLang="en-US"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r h="205694">
                <a:tc>
                  <a:txBody>
                    <a:bodyPr/>
                    <a:lstStyle/>
                    <a:p>
                      <a:pPr algn="ctr" rtl="0" fontAlgn="ctr"/>
                      <a:r>
                        <a:rPr lang="en-US" altLang="zh-CN" sz="1450" u="none" strike="noStrike">
                          <a:solidFill>
                            <a:srgbClr val="00B050"/>
                          </a:solidFill>
                          <a:effectLst/>
                        </a:rPr>
                        <a:t>20</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Moscow Mathematical Journal</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00B050"/>
                          </a:solidFill>
                          <a:effectLst/>
                        </a:rPr>
                        <a:t>《</a:t>
                      </a:r>
                      <a:r>
                        <a:rPr lang="zh-CN" altLang="en-US" sz="1450" u="none" strike="noStrike" dirty="0">
                          <a:solidFill>
                            <a:srgbClr val="00B050"/>
                          </a:solidFill>
                          <a:effectLst/>
                        </a:rPr>
                        <a:t>莫斯科数学期</a:t>
                      </a:r>
                      <a:r>
                        <a:rPr lang="zh-CN" altLang="en-US" sz="1450" u="none" strike="noStrike">
                          <a:solidFill>
                            <a:srgbClr val="00B050"/>
                          </a:solidFill>
                          <a:effectLst/>
                        </a:rPr>
                        <a:t>刊</a:t>
                      </a:r>
                      <a:r>
                        <a:rPr lang="en-US" altLang="zh-CN" sz="1450" u="none" strike="noStrike" smtClean="0">
                          <a:solidFill>
                            <a:srgbClr val="00B050"/>
                          </a:solidFill>
                          <a:effectLst/>
                        </a:rPr>
                        <a:t>》</a:t>
                      </a:r>
                      <a:r>
                        <a:rPr lang="zh-CN" altLang="en-US" sz="1450" u="none" strike="noStrike" smtClean="0">
                          <a:solidFill>
                            <a:srgbClr val="00B050"/>
                          </a:solidFill>
                          <a:effectLst/>
                        </a:rPr>
                        <a:t>：暂未订购</a:t>
                      </a:r>
                      <a:endParaRPr lang="en-US" altLang="zh-CN"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r>
            </a:tbl>
          </a:graphicData>
        </a:graphic>
      </p:graphicFrame>
    </p:spTree>
    <p:extLst>
      <p:ext uri="{BB962C8B-B14F-4D97-AF65-F5344CB8AC3E}">
        <p14:creationId xmlns:p14="http://schemas.microsoft.com/office/powerpoint/2010/main" val="1091192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8"/>
          <p:cNvSpPr txBox="1">
            <a:spLocks/>
          </p:cNvSpPr>
          <p:nvPr/>
        </p:nvSpPr>
        <p:spPr bwMode="auto">
          <a:xfrm>
            <a:off x="939800" y="2000250"/>
            <a:ext cx="51911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a:t>
            </a:r>
            <a:r>
              <a:rPr lang="zh-CN" altLang="en-US" sz="2400" dirty="0">
                <a:latin typeface="+mn-lt"/>
                <a:ea typeface="Adobe 黑体 Std R" panose="020B0400000000000000" pitchFamily="34" charset="-122"/>
                <a:cs typeface="Times New Roman" panose="02020603050405020304" pitchFamily="18" charset="0"/>
              </a:rPr>
              <a:t>及</a:t>
            </a:r>
            <a:r>
              <a:rPr lang="en-US" altLang="zh-CN" sz="2400" dirty="0">
                <a:latin typeface="+mn-lt"/>
                <a:ea typeface="Adobe 黑体 Std R" panose="020B0400000000000000" pitchFamily="34" charset="-122"/>
                <a:cs typeface="Times New Roman" panose="02020603050405020304" pitchFamily="18" charset="0"/>
              </a:rPr>
              <a:t>AMS</a:t>
            </a:r>
            <a:r>
              <a:rPr lang="zh-CN" altLang="en-US" sz="2400" dirty="0">
                <a:latin typeface="+mn-lt"/>
                <a:ea typeface="Adobe 黑体 Std R" panose="020B0400000000000000" pitchFamily="34" charset="-122"/>
                <a:cs typeface="Times New Roman" panose="02020603050405020304" pitchFamily="18" charset="0"/>
              </a:rPr>
              <a:t>出版物简介</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solidFill>
                  <a:srgbClr val="C41981"/>
                </a:solidFill>
                <a:latin typeface="+mn-lt"/>
                <a:ea typeface="Adobe 黑体 Std R" panose="020B0400000000000000" pitchFamily="34" charset="-122"/>
                <a:cs typeface="Times New Roman" panose="02020603050405020304" pitchFamily="18" charset="0"/>
              </a:rPr>
              <a:t>MathSciNet</a:t>
            </a:r>
            <a:r>
              <a:rPr lang="zh-CN" altLang="en-US" sz="2400" dirty="0">
                <a:solidFill>
                  <a:srgbClr val="C41981"/>
                </a:solidFill>
                <a:latin typeface="+mn-lt"/>
                <a:ea typeface="Adobe 黑体 Std R" panose="020B0400000000000000" pitchFamily="34" charset="-122"/>
                <a:cs typeface="Times New Roman" panose="02020603050405020304" pitchFamily="18" charset="0"/>
              </a:rPr>
              <a:t>功能演示</a:t>
            </a:r>
            <a:endParaRPr lang="en-US" altLang="zh-CN" sz="2400" dirty="0">
              <a:solidFill>
                <a:srgbClr val="C41981"/>
              </a:solidFill>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 </a:t>
            </a:r>
            <a:r>
              <a:rPr lang="zh-CN" altLang="en-US" sz="2400" dirty="0">
                <a:latin typeface="+mn-lt"/>
                <a:ea typeface="Adobe 黑体 Std R" panose="020B0400000000000000" pitchFamily="34" charset="-122"/>
                <a:cs typeface="Times New Roman" panose="02020603050405020304" pitchFamily="18" charset="0"/>
              </a:rPr>
              <a:t>电子刊浏览及检索功能演示</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MathSciNet</a:t>
            </a:r>
            <a:r>
              <a:rPr lang="zh-CN" altLang="en-US" sz="2400" dirty="0">
                <a:latin typeface="+mn-lt"/>
                <a:ea typeface="Adobe 黑体 Std R" panose="020B0400000000000000" pitchFamily="34" charset="-122"/>
                <a:cs typeface="Times New Roman" panose="02020603050405020304" pitchFamily="18" charset="0"/>
              </a:rPr>
              <a:t>校外访问</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a:t>
            </a:r>
            <a:r>
              <a:rPr lang="zh-CN" altLang="en-US" sz="2400" dirty="0">
                <a:latin typeface="+mn-lt"/>
                <a:ea typeface="Adobe 黑体 Std R" panose="020B0400000000000000" pitchFamily="34" charset="-122"/>
                <a:cs typeface="Times New Roman" panose="02020603050405020304" pitchFamily="18" charset="0"/>
              </a:rPr>
              <a:t>主站及其他资源介绍</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FAQ</a:t>
            </a:r>
          </a:p>
        </p:txBody>
      </p:sp>
      <p:sp>
        <p:nvSpPr>
          <p:cNvPr id="24579"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5663"/>
            <a:ext cx="9144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30350"/>
            <a:ext cx="61150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25" y="854075"/>
            <a:ext cx="66563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组合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3395663"/>
            <a:ext cx="5700712"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3400425" y="87313"/>
            <a:ext cx="2749550"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出版物检索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29000" y="85725"/>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作者检索</a:t>
            </a:r>
          </a:p>
        </p:txBody>
      </p:sp>
      <p:grpSp>
        <p:nvGrpSpPr>
          <p:cNvPr id="3" name="组合 2">
            <a:extLst>
              <a:ext uri="{FF2B5EF4-FFF2-40B4-BE49-F238E27FC236}">
                <a16:creationId xmlns:a16="http://schemas.microsoft.com/office/drawing/2014/main" xmlns="" id="{E637BD40-60B5-4FF9-9D50-ED5AB1969F49}"/>
              </a:ext>
            </a:extLst>
          </p:cNvPr>
          <p:cNvGrpSpPr/>
          <p:nvPr/>
        </p:nvGrpSpPr>
        <p:grpSpPr>
          <a:xfrm>
            <a:off x="718344" y="1067237"/>
            <a:ext cx="7658100" cy="4381500"/>
            <a:chOff x="717550" y="1457325"/>
            <a:chExt cx="7658100" cy="4381500"/>
          </a:xfrm>
        </p:grpSpPr>
        <p:pic>
          <p:nvPicPr>
            <p:cNvPr id="5529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 y="1457325"/>
              <a:ext cx="76581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xmlns="" id="{E90D5862-0D99-4E41-B26D-1641CD624E66}"/>
                </a:ext>
              </a:extLst>
            </p:cNvPr>
            <p:cNvPicPr>
              <a:picLocks noChangeAspect="1"/>
            </p:cNvPicPr>
            <p:nvPr/>
          </p:nvPicPr>
          <p:blipFill rotWithShape="1">
            <a:blip r:embed="rId4"/>
            <a:srcRect b="33564"/>
            <a:stretch/>
          </p:blipFill>
          <p:spPr>
            <a:xfrm>
              <a:off x="1042157" y="3219013"/>
              <a:ext cx="2992948" cy="2619812"/>
            </a:xfrm>
            <a:prstGeom prst="rect">
              <a:avLst/>
            </a:prstGeom>
          </p:spPr>
        </p:pic>
      </p:grpSp>
      <p:grpSp>
        <p:nvGrpSpPr>
          <p:cNvPr id="6" name="组合 5">
            <a:extLst>
              <a:ext uri="{FF2B5EF4-FFF2-40B4-BE49-F238E27FC236}">
                <a16:creationId xmlns:a16="http://schemas.microsoft.com/office/drawing/2014/main" xmlns="" id="{5DEF2691-8DDB-4A42-9646-18DA0D6D0341}"/>
              </a:ext>
            </a:extLst>
          </p:cNvPr>
          <p:cNvGrpSpPr/>
          <p:nvPr/>
        </p:nvGrpSpPr>
        <p:grpSpPr>
          <a:xfrm>
            <a:off x="4276616" y="2892297"/>
            <a:ext cx="3902650" cy="1266371"/>
            <a:chOff x="4432778" y="4089400"/>
            <a:chExt cx="3539369" cy="1192814"/>
          </a:xfrm>
        </p:grpSpPr>
        <p:sp>
          <p:nvSpPr>
            <p:cNvPr id="7" name="圆角矩形 11">
              <a:extLst>
                <a:ext uri="{FF2B5EF4-FFF2-40B4-BE49-F238E27FC236}">
                  <a16:creationId xmlns:a16="http://schemas.microsoft.com/office/drawing/2014/main" xmlns="" id="{41920311-FE10-4F1A-90C2-5DAE76A1A0CF}"/>
                </a:ext>
              </a:extLst>
            </p:cNvPr>
            <p:cNvSpPr/>
            <p:nvPr/>
          </p:nvSpPr>
          <p:spPr>
            <a:xfrm>
              <a:off x="4432778" y="4089400"/>
              <a:ext cx="353936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13">
              <a:extLst>
                <a:ext uri="{FF2B5EF4-FFF2-40B4-BE49-F238E27FC236}">
                  <a16:creationId xmlns:a16="http://schemas.microsoft.com/office/drawing/2014/main" xmlns="" id="{E2393FA3-23BD-41F3-916F-2034E1ABE2F1}"/>
                </a:ext>
              </a:extLst>
            </p:cNvPr>
            <p:cNvSpPr/>
            <p:nvPr/>
          </p:nvSpPr>
          <p:spPr>
            <a:xfrm>
              <a:off x="4519266" y="4207012"/>
              <a:ext cx="3366393"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dirty="0">
                  <a:solidFill>
                    <a:srgbClr val="0066FF"/>
                  </a:solidFill>
                  <a:latin typeface="Adobe 黑体 Std R" panose="020B0400000000000000" pitchFamily="34" charset="-122"/>
                  <a:ea typeface="Adobe 黑体 Std R" panose="020B0400000000000000" pitchFamily="34" charset="-122"/>
                </a:rPr>
                <a:t>MathSciNet</a:t>
              </a:r>
              <a:r>
                <a:rPr lang="zh-CN" altLang="en-US" dirty="0">
                  <a:solidFill>
                    <a:srgbClr val="0066FF"/>
                  </a:solidFill>
                  <a:latin typeface="Adobe 黑体 Std R" panose="020B0400000000000000" pitchFamily="34" charset="-122"/>
                  <a:ea typeface="Adobe 黑体 Std R" panose="020B0400000000000000" pitchFamily="34" charset="-122"/>
                </a:rPr>
                <a:t>支持自动补充功能，提示最相关的作者，移动箭头或鼠标选择作者点击即可计入个人主页</a:t>
              </a:r>
              <a:endParaRPr lang="zh-CN" altLang="en-US" dirty="0"/>
            </a:p>
          </p:txBody>
        </p:sp>
      </p:grpSp>
    </p:spTree>
    <p:extLst>
      <p:ext uri="{BB962C8B-B14F-4D97-AF65-F5344CB8AC3E}">
        <p14:creationId xmlns:p14="http://schemas.microsoft.com/office/powerpoint/2010/main" val="5379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C:\Documents and Settings\Administrator\Application Data\Tencent\Users\476588387\QQ\WinTemp\RichOle\O[ZRI7@HCBQ$UB@MRLXN~D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404813"/>
            <a:ext cx="89439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357563" y="1785938"/>
            <a:ext cx="2357437" cy="5000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8133" name="Picture 5" descr="C:\Documents and Settings\Administrator\Application Data\Tencent\Users\476588387\QQ\WinTemp\RichOle\O%FIMXOLG@`BKBH7Y[L{(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857250"/>
            <a:ext cx="1819275" cy="3429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矩形 5"/>
          <p:cNvSpPr/>
          <p:nvPr/>
        </p:nvSpPr>
        <p:spPr>
          <a:xfrm>
            <a:off x="3571875" y="4000500"/>
            <a:ext cx="214313" cy="21431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1143000" y="5429250"/>
            <a:ext cx="2928938" cy="2857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1143000" y="5715000"/>
            <a:ext cx="2928938" cy="2857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8134" name="Picture 6" descr="C:\Documents and Settings\Administrator\Application Data\Tencent\Users\476588387\QQ\WinTemp\RichOle\GUP~J@]~JDXI)3AB}C[A@C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3676650"/>
            <a:ext cx="5372100" cy="310991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54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3FBC1A9-4AC5-4EEC-BDC4-0E1A2DCAF620}"/>
              </a:ext>
            </a:extLst>
          </p:cNvPr>
          <p:cNvSpPr txBox="1"/>
          <p:nvPr/>
        </p:nvSpPr>
        <p:spPr>
          <a:xfrm>
            <a:off x="3548799" y="68848"/>
            <a:ext cx="2236510" cy="707886"/>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期刊检索</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p:cNvPicPr>
            <a:picLocks noChangeAspect="1"/>
          </p:cNvPicPr>
          <p:nvPr/>
        </p:nvPicPr>
        <p:blipFill rotWithShape="1">
          <a:blip r:embed="rId2"/>
          <a:srcRect l="4283" t="20638" r="38789"/>
          <a:stretch/>
        </p:blipFill>
        <p:spPr>
          <a:xfrm>
            <a:off x="688156" y="1131217"/>
            <a:ext cx="7607431" cy="5344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2283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b="11236"/>
          <a:stretch/>
        </p:blipFill>
        <p:spPr>
          <a:xfrm>
            <a:off x="179109" y="716434"/>
            <a:ext cx="8779044" cy="6089716"/>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xmlns="" id="{B3FBC1A9-4AC5-4EEC-BDC4-0E1A2DCAF620}"/>
              </a:ext>
            </a:extLst>
          </p:cNvPr>
          <p:cNvSpPr txBox="1"/>
          <p:nvPr/>
        </p:nvSpPr>
        <p:spPr>
          <a:xfrm>
            <a:off x="3548799" y="68848"/>
            <a:ext cx="2236510" cy="707886"/>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期刊概况</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665279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3515589" y="174663"/>
            <a:ext cx="24432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3600" dirty="0" smtClean="0">
                <a:solidFill>
                  <a:srgbClr val="FFFF00"/>
                </a:solidFill>
                <a:latin typeface="+mn-lt"/>
                <a:ea typeface="Adobe 黑体 Std R" panose="020B0400000000000000" pitchFamily="34" charset="-122"/>
              </a:rPr>
              <a:t>AMS</a:t>
            </a:r>
            <a:r>
              <a:rPr lang="zh-CN" altLang="en-US" sz="3600" dirty="0" smtClean="0">
                <a:solidFill>
                  <a:srgbClr val="FFFF00"/>
                </a:solidFill>
                <a:latin typeface="+mn-lt"/>
                <a:ea typeface="Adobe 黑体 Std R" panose="020B0400000000000000" pitchFamily="34" charset="-122"/>
              </a:rPr>
              <a:t>出版物</a:t>
            </a:r>
            <a:endParaRPr lang="zh-CN" altLang="en-US" sz="3600" dirty="0">
              <a:solidFill>
                <a:srgbClr val="FFFF00"/>
              </a:solidFill>
              <a:latin typeface="+mn-lt"/>
              <a:ea typeface="Adobe 黑体 Std R" panose="020B0400000000000000" pitchFamily="34" charset="-122"/>
            </a:endParaRPr>
          </a:p>
        </p:txBody>
      </p:sp>
      <p:sp>
        <p:nvSpPr>
          <p:cNvPr id="3" name="Content Placeholder 8"/>
          <p:cNvSpPr txBox="1">
            <a:spLocks/>
          </p:cNvSpPr>
          <p:nvPr/>
        </p:nvSpPr>
        <p:spPr bwMode="auto">
          <a:xfrm>
            <a:off x="283180" y="1190951"/>
            <a:ext cx="8785405" cy="5539787"/>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ＭＳ Ｐゴシック" pitchFamily="-110"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ＭＳ Ｐゴシック" pitchFamily="-110"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defRPr/>
            </a:pPr>
            <a:r>
              <a:rPr lang="en-US" altLang="zh-CN" sz="2400" smtClean="0">
                <a:ea typeface="MingLiU" panose="02020509000000000000" pitchFamily="49" charset="-120"/>
                <a:cs typeface="Times New Roman" panose="02020603050405020304" pitchFamily="18" charset="0"/>
              </a:rPr>
              <a:t>MathSciNet</a:t>
            </a:r>
          </a:p>
          <a:p>
            <a:pPr lvl="1">
              <a:lnSpc>
                <a:spcPct val="150000"/>
              </a:lnSpc>
              <a:defRPr/>
            </a:pPr>
            <a:r>
              <a:rPr lang="en-US" altLang="zh-CN" sz="1800" b="1" smtClean="0">
                <a:solidFill>
                  <a:srgbClr val="FF0000"/>
                </a:solidFill>
                <a:ea typeface="MingLiU" panose="02020509000000000000" pitchFamily="49" charset="-120"/>
                <a:cs typeface="Times New Roman" panose="02020603050405020304" pitchFamily="18" charset="0"/>
              </a:rPr>
              <a:t>1800+</a:t>
            </a:r>
            <a:r>
              <a:rPr lang="zh-CN" altLang="en-US" sz="1800" b="1" smtClean="0">
                <a:solidFill>
                  <a:srgbClr val="FF0000"/>
                </a:solidFill>
                <a:ea typeface="MingLiU" panose="02020509000000000000" pitchFamily="49" charset="-120"/>
                <a:cs typeface="Times New Roman" panose="02020603050405020304" pitchFamily="18" charset="0"/>
              </a:rPr>
              <a:t>种期刊（约</a:t>
            </a:r>
            <a:r>
              <a:rPr lang="en-US" altLang="zh-CN" sz="1800" b="1" smtClean="0">
                <a:solidFill>
                  <a:srgbClr val="FF0000"/>
                </a:solidFill>
                <a:ea typeface="MingLiU" panose="02020509000000000000" pitchFamily="49" charset="-120"/>
                <a:cs typeface="Times New Roman" panose="02020603050405020304" pitchFamily="18" charset="0"/>
              </a:rPr>
              <a:t>380</a:t>
            </a:r>
            <a:r>
              <a:rPr lang="zh-CN" altLang="en-US" sz="1800" b="1" smtClean="0">
                <a:solidFill>
                  <a:srgbClr val="FF0000"/>
                </a:solidFill>
                <a:ea typeface="MingLiU" panose="02020509000000000000" pitchFamily="49" charset="-120"/>
                <a:cs typeface="Times New Roman" panose="02020603050405020304" pitchFamily="18" charset="0"/>
              </a:rPr>
              <a:t>万条记录）、</a:t>
            </a:r>
            <a:r>
              <a:rPr lang="en-US" altLang="zh-CN" sz="1800" b="1" smtClean="0">
                <a:solidFill>
                  <a:srgbClr val="FF0000"/>
                </a:solidFill>
                <a:ea typeface="MingLiU" panose="02020509000000000000" pitchFamily="49" charset="-120"/>
                <a:cs typeface="Times New Roman" panose="02020603050405020304" pitchFamily="18" charset="0"/>
              </a:rPr>
              <a:t>10</a:t>
            </a:r>
            <a:r>
              <a:rPr lang="zh-CN" altLang="en-US" sz="1800" b="1" smtClean="0">
                <a:solidFill>
                  <a:srgbClr val="FF0000"/>
                </a:solidFill>
                <a:ea typeface="MingLiU" panose="02020509000000000000" pitchFamily="49" charset="-120"/>
                <a:cs typeface="Times New Roman" panose="02020603050405020304" pitchFamily="18" charset="0"/>
              </a:rPr>
              <a:t>万</a:t>
            </a:r>
            <a:r>
              <a:rPr lang="en-US" altLang="zh-CN" sz="1800" b="1" smtClean="0">
                <a:solidFill>
                  <a:srgbClr val="FF0000"/>
                </a:solidFill>
                <a:ea typeface="MingLiU" panose="02020509000000000000" pitchFamily="49" charset="-120"/>
                <a:cs typeface="Times New Roman" panose="02020603050405020304" pitchFamily="18" charset="0"/>
              </a:rPr>
              <a:t>+</a:t>
            </a:r>
            <a:r>
              <a:rPr lang="zh-CN" altLang="en-US" sz="1800" b="1" smtClean="0">
                <a:solidFill>
                  <a:srgbClr val="FF0000"/>
                </a:solidFill>
                <a:ea typeface="MingLiU" panose="02020509000000000000" pitchFamily="49" charset="-120"/>
                <a:cs typeface="Times New Roman" panose="02020603050405020304" pitchFamily="18" charset="0"/>
              </a:rPr>
              <a:t>种图书、约</a:t>
            </a:r>
            <a:r>
              <a:rPr lang="en-US" altLang="zh-CN" sz="1800" b="1" smtClean="0">
                <a:solidFill>
                  <a:srgbClr val="FF0000"/>
                </a:solidFill>
                <a:ea typeface="MingLiU" panose="02020509000000000000" pitchFamily="49" charset="-120"/>
                <a:cs typeface="Times New Roman" panose="02020603050405020304" pitchFamily="18" charset="0"/>
              </a:rPr>
              <a:t>40</a:t>
            </a:r>
            <a:r>
              <a:rPr lang="zh-CN" altLang="en-US" sz="1800" b="1" smtClean="0">
                <a:solidFill>
                  <a:srgbClr val="FF0000"/>
                </a:solidFill>
                <a:ea typeface="MingLiU" panose="02020509000000000000" pitchFamily="49" charset="-120"/>
                <a:cs typeface="Times New Roman" panose="02020603050405020304" pitchFamily="18" charset="0"/>
              </a:rPr>
              <a:t>万篇会议录</a:t>
            </a:r>
            <a:endParaRPr lang="en-US" altLang="zh-CN" sz="1800" b="1" smtClean="0">
              <a:solidFill>
                <a:srgbClr val="FF0000"/>
              </a:solidFill>
              <a:ea typeface="MingLiU" panose="02020509000000000000" pitchFamily="49" charset="-120"/>
              <a:cs typeface="Times New Roman" panose="02020603050405020304" pitchFamily="18" charset="0"/>
            </a:endParaRPr>
          </a:p>
          <a:p>
            <a:pPr lvl="1">
              <a:lnSpc>
                <a:spcPct val="150000"/>
              </a:lnSpc>
              <a:defRPr/>
            </a:pPr>
            <a:r>
              <a:rPr lang="en-US" altLang="zh-CN" sz="1800" smtClean="0">
                <a:ea typeface="MingLiU" panose="02020509000000000000" pitchFamily="49" charset="-120"/>
                <a:cs typeface="Times New Roman" panose="02020603050405020304" pitchFamily="18" charset="0"/>
              </a:rPr>
              <a:t>3,726,586</a:t>
            </a:r>
            <a:r>
              <a:rPr lang="zh-CN" altLang="en-US" sz="1800" dirty="0">
                <a:ea typeface="MingLiU" panose="02020509000000000000" pitchFamily="49" charset="-120"/>
                <a:cs typeface="Times New Roman" panose="02020603050405020304" pitchFamily="18" charset="0"/>
              </a:rPr>
              <a:t>份出版物索引及近百万篇点评全文，超过 </a:t>
            </a:r>
            <a:r>
              <a:rPr lang="en-US" altLang="zh-CN" sz="1800" dirty="0">
                <a:ea typeface="MingLiU" panose="02020509000000000000" pitchFamily="49" charset="-120"/>
                <a:cs typeface="Times New Roman" panose="02020603050405020304" pitchFamily="18" charset="0"/>
              </a:rPr>
              <a:t>1,800 </a:t>
            </a:r>
            <a:r>
              <a:rPr lang="zh-CN" altLang="en-US" sz="1800" dirty="0">
                <a:ea typeface="MingLiU" panose="02020509000000000000" pitchFamily="49" charset="-120"/>
                <a:cs typeface="Times New Roman" panose="02020603050405020304" pitchFamily="18" charset="0"/>
              </a:rPr>
              <a:t>多份最新的杂志</a:t>
            </a:r>
            <a:endParaRPr lang="en-US" altLang="zh-CN" sz="1800" dirty="0">
              <a:ea typeface="MingLiU" panose="02020509000000000000" pitchFamily="49" charset="-120"/>
              <a:cs typeface="Times New Roman" panose="02020603050405020304" pitchFamily="18" charset="0"/>
            </a:endParaRPr>
          </a:p>
          <a:p>
            <a:pPr lvl="1">
              <a:lnSpc>
                <a:spcPct val="150000"/>
              </a:lnSpc>
              <a:defRPr/>
            </a:pPr>
            <a:r>
              <a:rPr lang="zh-CN" altLang="en-US" sz="1800" dirty="0">
                <a:ea typeface="MingLiU" panose="02020509000000000000" pitchFamily="49" charset="-120"/>
                <a:cs typeface="Times New Roman" panose="02020603050405020304" pitchFamily="18" charset="0"/>
              </a:rPr>
              <a:t>能直接链接到 </a:t>
            </a:r>
            <a:r>
              <a:rPr lang="en-US" altLang="zh-CN" sz="1800" dirty="0">
                <a:ea typeface="MingLiU" panose="02020509000000000000" pitchFamily="49" charset="-120"/>
                <a:cs typeface="Times New Roman" panose="02020603050405020304" pitchFamily="18" charset="0"/>
              </a:rPr>
              <a:t>2,395,569 </a:t>
            </a:r>
            <a:r>
              <a:rPr lang="zh-CN" altLang="en-US" sz="1800" dirty="0">
                <a:ea typeface="MingLiU" panose="02020509000000000000" pitchFamily="49" charset="-120"/>
                <a:cs typeface="Times New Roman" panose="02020603050405020304" pitchFamily="18" charset="0"/>
              </a:rPr>
              <a:t>篇原文，</a:t>
            </a:r>
            <a:r>
              <a:rPr lang="en-US" altLang="zh-CN" sz="1800" dirty="0">
                <a:ea typeface="MingLiU" panose="02020509000000000000" pitchFamily="49" charset="-120"/>
                <a:cs typeface="Times New Roman" panose="02020603050405020304" pitchFamily="18" charset="0"/>
              </a:rPr>
              <a:t> </a:t>
            </a:r>
            <a:r>
              <a:rPr lang="en-US" altLang="zh-CN" sz="1800" b="1" dirty="0">
                <a:solidFill>
                  <a:srgbClr val="FF0000"/>
                </a:solidFill>
                <a:ea typeface="MingLiU" panose="02020509000000000000" pitchFamily="49" charset="-120"/>
                <a:cs typeface="Times New Roman" panose="02020603050405020304" pitchFamily="18" charset="0"/>
              </a:rPr>
              <a:t>973,091</a:t>
            </a:r>
            <a:r>
              <a:rPr lang="en-US" altLang="zh-CN" sz="1800" dirty="0">
                <a:ea typeface="MingLiU" panose="02020509000000000000" pitchFamily="49" charset="-120"/>
                <a:cs typeface="Times New Roman" panose="02020603050405020304" pitchFamily="18" charset="0"/>
              </a:rPr>
              <a:t> </a:t>
            </a:r>
            <a:r>
              <a:rPr lang="zh-CN" altLang="en-US" sz="1800" dirty="0">
                <a:ea typeface="MingLiU" panose="02020509000000000000" pitchFamily="49" charset="-120"/>
                <a:cs typeface="Times New Roman" panose="02020603050405020304" pitchFamily="18" charset="0"/>
              </a:rPr>
              <a:t>位作者被编入</a:t>
            </a:r>
            <a:r>
              <a:rPr lang="zh-CN" altLang="en-US" sz="1800" dirty="0" smtClean="0">
                <a:ea typeface="MingLiU" panose="02020509000000000000" pitchFamily="49" charset="-120"/>
                <a:cs typeface="Times New Roman" panose="02020603050405020304" pitchFamily="18" charset="0"/>
              </a:rPr>
              <a:t>索引</a:t>
            </a:r>
            <a:endParaRPr lang="en-US" altLang="zh-CN" sz="2400" dirty="0" smtClean="0">
              <a:ea typeface="MingLiU" panose="02020509000000000000" pitchFamily="49" charset="-120"/>
              <a:cs typeface="Times New Roman" panose="02020603050405020304" pitchFamily="18" charset="0"/>
            </a:endParaRPr>
          </a:p>
          <a:p>
            <a:pPr>
              <a:lnSpc>
                <a:spcPct val="150000"/>
              </a:lnSpc>
              <a:defRPr/>
            </a:pPr>
            <a:r>
              <a:rPr lang="zh-CN" altLang="en-US" sz="2400" dirty="0" smtClean="0">
                <a:ea typeface="MingLiU" panose="02020509000000000000" pitchFamily="49" charset="-120"/>
                <a:cs typeface="Times New Roman" panose="02020603050405020304" pitchFamily="18" charset="0"/>
              </a:rPr>
              <a:t>电</a:t>
            </a:r>
            <a:r>
              <a:rPr lang="zh-CN" altLang="en-US" sz="2400" smtClean="0">
                <a:ea typeface="MingLiU" panose="02020509000000000000" pitchFamily="49" charset="-120"/>
                <a:cs typeface="Times New Roman" panose="02020603050405020304" pitchFamily="18" charset="0"/>
              </a:rPr>
              <a:t>子刊</a:t>
            </a:r>
            <a:endParaRPr lang="en-US" altLang="zh-CN" sz="2400" dirty="0" smtClean="0">
              <a:ea typeface="MingLiU" panose="02020509000000000000" pitchFamily="49" charset="-120"/>
              <a:cs typeface="Times New Roman" panose="02020603050405020304" pitchFamily="18" charset="0"/>
            </a:endParaRPr>
          </a:p>
          <a:p>
            <a:pPr lvl="1">
              <a:lnSpc>
                <a:spcPct val="150000"/>
              </a:lnSpc>
              <a:defRPr/>
            </a:pPr>
            <a:r>
              <a:rPr lang="en-US" altLang="zh-CN" sz="1800" smtClean="0">
                <a:ea typeface="MingLiU" panose="02020509000000000000" pitchFamily="49" charset="-120"/>
                <a:cs typeface="Times New Roman" panose="02020603050405020304" pitchFamily="18" charset="0"/>
              </a:rPr>
              <a:t>JAMS</a:t>
            </a:r>
            <a:r>
              <a:rPr lang="zh-CN" altLang="en-US" sz="1800" smtClean="0">
                <a:ea typeface="MingLiU" panose="02020509000000000000" pitchFamily="49" charset="-120"/>
                <a:cs typeface="Times New Roman" panose="02020603050405020304" pitchFamily="18" charset="0"/>
              </a:rPr>
              <a:t>等</a:t>
            </a:r>
            <a:r>
              <a:rPr lang="en-US" altLang="zh-CN" sz="1800" smtClean="0">
                <a:ea typeface="MingLiU" panose="02020509000000000000" pitchFamily="49" charset="-120"/>
                <a:cs typeface="Times New Roman" panose="02020603050405020304" pitchFamily="18" charset="0"/>
              </a:rPr>
              <a:t>15</a:t>
            </a:r>
            <a:r>
              <a:rPr lang="zh-CN" altLang="en-US" sz="1800" smtClean="0">
                <a:ea typeface="MingLiU" panose="02020509000000000000" pitchFamily="49" charset="-120"/>
                <a:cs typeface="Times New Roman" panose="02020603050405020304" pitchFamily="18" charset="0"/>
              </a:rPr>
              <a:t>份</a:t>
            </a:r>
            <a:r>
              <a:rPr lang="zh-CN" altLang="en-US" sz="1800" dirty="0" smtClean="0">
                <a:ea typeface="MingLiU" panose="02020509000000000000" pitchFamily="49" charset="-120"/>
                <a:cs typeface="Times New Roman" panose="02020603050405020304" pitchFamily="18" charset="0"/>
              </a:rPr>
              <a:t>高品质全文期刊</a:t>
            </a:r>
            <a:endParaRPr lang="en-US" altLang="zh-CN" sz="1800" dirty="0" smtClean="0">
              <a:ea typeface="MingLiU" panose="02020509000000000000" pitchFamily="49" charset="-120"/>
              <a:cs typeface="Times New Roman" panose="02020603050405020304" pitchFamily="18" charset="0"/>
            </a:endParaRPr>
          </a:p>
          <a:p>
            <a:pPr>
              <a:lnSpc>
                <a:spcPct val="150000"/>
              </a:lnSpc>
              <a:defRPr/>
            </a:pPr>
            <a:r>
              <a:rPr lang="zh-CN" altLang="en-US" sz="2400" dirty="0" smtClean="0">
                <a:ea typeface="MingLiU" panose="02020509000000000000" pitchFamily="49" charset="-120"/>
                <a:cs typeface="Times New Roman" panose="02020603050405020304" pitchFamily="18" charset="0"/>
              </a:rPr>
              <a:t>电子</a:t>
            </a:r>
            <a:r>
              <a:rPr lang="zh-CN" altLang="en-US" sz="2400" smtClean="0">
                <a:ea typeface="MingLiU" panose="02020509000000000000" pitchFamily="49" charset="-120"/>
                <a:cs typeface="Times New Roman" panose="02020603050405020304" pitchFamily="18" charset="0"/>
              </a:rPr>
              <a:t>书（如未订购，可</a:t>
            </a:r>
            <a:r>
              <a:rPr lang="zh-CN" altLang="en-US" sz="2400" dirty="0" smtClean="0">
                <a:ea typeface="MingLiU" panose="02020509000000000000" pitchFamily="49" charset="-120"/>
                <a:cs typeface="Times New Roman" panose="02020603050405020304" pitchFamily="18" charset="0"/>
              </a:rPr>
              <a:t>查看书目）</a:t>
            </a:r>
            <a:endParaRPr lang="en-US" altLang="zh-CN" sz="2400" dirty="0" smtClean="0">
              <a:ea typeface="MingLiU" panose="02020509000000000000" pitchFamily="49" charset="-120"/>
              <a:cs typeface="Times New Roman" panose="02020603050405020304" pitchFamily="18" charset="0"/>
            </a:endParaRPr>
          </a:p>
          <a:p>
            <a:pPr lvl="1">
              <a:lnSpc>
                <a:spcPct val="150000"/>
              </a:lnSpc>
              <a:defRPr/>
            </a:pPr>
            <a:r>
              <a:rPr lang="en-US" altLang="zh-CN" sz="1800" dirty="0" smtClean="0">
                <a:ea typeface="MingLiU" panose="02020509000000000000" pitchFamily="49" charset="-120"/>
                <a:cs typeface="Times New Roman" panose="02020603050405020304" pitchFamily="18" charset="0"/>
              </a:rPr>
              <a:t>《</a:t>
            </a:r>
            <a:r>
              <a:rPr lang="zh-CN" altLang="en-US" sz="1800" dirty="0" smtClean="0">
                <a:ea typeface="MingLiU" panose="02020509000000000000" pitchFamily="49" charset="-120"/>
                <a:cs typeface="Times New Roman" panose="02020603050405020304" pitchFamily="18" charset="0"/>
              </a:rPr>
              <a:t>当代数学</a:t>
            </a:r>
            <a:r>
              <a:rPr lang="en-US" altLang="zh-CN" sz="1800" dirty="0" smtClean="0">
                <a:ea typeface="MingLiU" panose="02020509000000000000" pitchFamily="49" charset="-120"/>
                <a:cs typeface="Times New Roman" panose="02020603050405020304" pitchFamily="18" charset="0"/>
              </a:rPr>
              <a:t>》</a:t>
            </a:r>
            <a:r>
              <a:rPr lang="zh-CN" altLang="en-US" sz="1800" dirty="0" smtClean="0">
                <a:ea typeface="MingLiU" panose="02020509000000000000" pitchFamily="49" charset="-120"/>
                <a:cs typeface="Times New Roman" panose="02020603050405020304" pitchFamily="18" charset="0"/>
              </a:rPr>
              <a:t>、</a:t>
            </a:r>
            <a:r>
              <a:rPr lang="en-US" altLang="zh-CN" sz="1800" dirty="0" smtClean="0">
                <a:ea typeface="MingLiU" panose="02020509000000000000" pitchFamily="49" charset="-120"/>
                <a:cs typeface="Times New Roman" panose="02020603050405020304" pitchFamily="18" charset="0"/>
              </a:rPr>
              <a:t>《</a:t>
            </a:r>
            <a:r>
              <a:rPr lang="zh-CN" altLang="en-US" sz="1800" dirty="0" smtClean="0">
                <a:ea typeface="MingLiU" panose="02020509000000000000" pitchFamily="49" charset="-120"/>
                <a:cs typeface="Times New Roman" panose="02020603050405020304" pitchFamily="18" charset="0"/>
              </a:rPr>
              <a:t>研究生数学</a:t>
            </a:r>
            <a:r>
              <a:rPr lang="en-US" altLang="zh-CN" sz="1800" dirty="0" smtClean="0">
                <a:ea typeface="MingLiU" panose="02020509000000000000" pitchFamily="49" charset="-120"/>
                <a:cs typeface="Times New Roman" panose="02020603050405020304" pitchFamily="18" charset="0"/>
              </a:rPr>
              <a:t>》</a:t>
            </a:r>
            <a:r>
              <a:rPr lang="zh-CN" altLang="en-US" sz="1800" dirty="0" smtClean="0">
                <a:ea typeface="MingLiU" panose="02020509000000000000" pitchFamily="49" charset="-120"/>
                <a:cs typeface="Times New Roman" panose="02020603050405020304" pitchFamily="18" charset="0"/>
              </a:rPr>
              <a:t>、</a:t>
            </a:r>
            <a:r>
              <a:rPr lang="en-US" altLang="zh-CN" sz="1800" dirty="0" smtClean="0">
                <a:ea typeface="MingLiU" panose="02020509000000000000" pitchFamily="49" charset="-120"/>
                <a:cs typeface="Times New Roman" panose="02020603050405020304" pitchFamily="18" charset="0"/>
              </a:rPr>
              <a:t>PSPM</a:t>
            </a:r>
            <a:r>
              <a:rPr lang="zh-CN" altLang="en-US" sz="1800" dirty="0" smtClean="0">
                <a:ea typeface="MingLiU" panose="02020509000000000000" pitchFamily="49" charset="-120"/>
                <a:cs typeface="Times New Roman" panose="02020603050405020304" pitchFamily="18" charset="0"/>
              </a:rPr>
              <a:t>、</a:t>
            </a:r>
            <a:r>
              <a:rPr lang="en-US" altLang="zh-CN" sz="1800" dirty="0" smtClean="0">
                <a:ea typeface="MingLiU" panose="02020509000000000000" pitchFamily="49" charset="-120"/>
                <a:cs typeface="Times New Roman" panose="02020603050405020304" pitchFamily="18" charset="0"/>
              </a:rPr>
              <a:t>PSAM</a:t>
            </a:r>
            <a:r>
              <a:rPr lang="zh-CN" altLang="en-US" sz="1800" dirty="0" smtClean="0">
                <a:ea typeface="MingLiU" panose="02020509000000000000" pitchFamily="49" charset="-120"/>
                <a:cs typeface="Times New Roman" panose="02020603050405020304" pitchFamily="18" charset="0"/>
              </a:rPr>
              <a:t>等多个系列近万本经典图书。</a:t>
            </a:r>
            <a:endParaRPr lang="zh-CN" altLang="en-US" sz="1800" dirty="0">
              <a:ea typeface="MingLiU" panose="02020509000000000000" pitchFamily="49" charset="-120"/>
              <a:cs typeface="Times New Roman" panose="02020603050405020304" pitchFamily="18" charset="0"/>
            </a:endParaRPr>
          </a:p>
        </p:txBody>
      </p:sp>
    </p:spTree>
    <p:extLst>
      <p:ext uri="{BB962C8B-B14F-4D97-AF65-F5344CB8AC3E}">
        <p14:creationId xmlns:p14="http://schemas.microsoft.com/office/powerpoint/2010/main" val="2023424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0340" y="1334236"/>
            <a:ext cx="8871729" cy="4444395"/>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xmlns="" id="{B3FBC1A9-4AC5-4EEC-BDC4-0E1A2DCAF620}"/>
              </a:ext>
            </a:extLst>
          </p:cNvPr>
          <p:cNvSpPr txBox="1"/>
          <p:nvPr/>
        </p:nvSpPr>
        <p:spPr>
          <a:xfrm>
            <a:off x="3548799" y="68848"/>
            <a:ext cx="2379177" cy="707886"/>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近年</a:t>
            </a:r>
            <a:r>
              <a:rPr lang="en-US" altLang="zh-CN"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MCQ</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14324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22549" y="766366"/>
            <a:ext cx="8578637" cy="5675969"/>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stretch>
            <a:fillRect/>
          </a:stretch>
        </p:blipFill>
        <p:spPr>
          <a:xfrm>
            <a:off x="763571" y="1144178"/>
            <a:ext cx="8220024" cy="5448791"/>
          </a:xfrm>
          <a:prstGeom prst="rect">
            <a:avLst/>
          </a:prstGeom>
          <a:ln>
            <a:noFill/>
          </a:ln>
          <a:effectLst>
            <a:outerShdw blurRad="292100" dist="139700" dir="2700000" algn="tl" rotWithShape="0">
              <a:srgbClr val="333333">
                <a:alpha val="65000"/>
              </a:srgbClr>
            </a:outerShdw>
          </a:effectLst>
        </p:spPr>
      </p:pic>
      <p:sp>
        <p:nvSpPr>
          <p:cNvPr id="4" name="文本框 3">
            <a:extLst>
              <a:ext uri="{FF2B5EF4-FFF2-40B4-BE49-F238E27FC236}">
                <a16:creationId xmlns:a16="http://schemas.microsoft.com/office/drawing/2014/main" xmlns="" id="{B3FBC1A9-4AC5-4EEC-BDC4-0E1A2DCAF620}"/>
              </a:ext>
            </a:extLst>
          </p:cNvPr>
          <p:cNvSpPr txBox="1"/>
          <p:nvPr/>
        </p:nvSpPr>
        <p:spPr>
          <a:xfrm>
            <a:off x="3179301" y="58480"/>
            <a:ext cx="3775393" cy="707886"/>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近年逐年被引量</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7738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6562" y="1385741"/>
            <a:ext cx="9046780" cy="4676725"/>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xmlns="" id="{B3FBC1A9-4AC5-4EEC-BDC4-0E1A2DCAF620}"/>
              </a:ext>
            </a:extLst>
          </p:cNvPr>
          <p:cNvSpPr txBox="1"/>
          <p:nvPr/>
        </p:nvSpPr>
        <p:spPr>
          <a:xfrm>
            <a:off x="3548799" y="68848"/>
            <a:ext cx="3262432" cy="707886"/>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近年年发文量</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3517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r="52977"/>
          <a:stretch/>
        </p:blipFill>
        <p:spPr>
          <a:xfrm>
            <a:off x="0" y="935953"/>
            <a:ext cx="4401309" cy="5005387"/>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3"/>
          <a:stretch>
            <a:fillRect/>
          </a:stretch>
        </p:blipFill>
        <p:spPr>
          <a:xfrm>
            <a:off x="4570527" y="1644974"/>
            <a:ext cx="4412243" cy="4296366"/>
          </a:xfrm>
          <a:prstGeom prst="rect">
            <a:avLst/>
          </a:prstGeom>
          <a:ln>
            <a:noFill/>
          </a:ln>
          <a:effectLst>
            <a:outerShdw blurRad="292100" dist="139700" dir="2700000" algn="tl" rotWithShape="0">
              <a:srgbClr val="333333">
                <a:alpha val="65000"/>
              </a:srgbClr>
            </a:outerShdw>
          </a:effectLst>
        </p:spPr>
      </p:pic>
      <p:sp>
        <p:nvSpPr>
          <p:cNvPr id="5" name="文本框 4">
            <a:extLst>
              <a:ext uri="{FF2B5EF4-FFF2-40B4-BE49-F238E27FC236}">
                <a16:creationId xmlns:a16="http://schemas.microsoft.com/office/drawing/2014/main" xmlns="" id="{B3FBC1A9-4AC5-4EEC-BDC4-0E1A2DCAF620}"/>
              </a:ext>
            </a:extLst>
          </p:cNvPr>
          <p:cNvSpPr txBox="1"/>
          <p:nvPr/>
        </p:nvSpPr>
        <p:spPr>
          <a:xfrm>
            <a:off x="3020898" y="247957"/>
            <a:ext cx="4233851" cy="523220"/>
          </a:xfrm>
          <a:prstGeom prst="rect">
            <a:avLst/>
          </a:prstGeom>
          <a:noFill/>
        </p:spPr>
        <p:txBody>
          <a:bodyPr wrap="none">
            <a:spAutoFit/>
          </a:bodyPr>
          <a:lstStyle/>
          <a:p>
            <a:pPr>
              <a:defRPr/>
            </a:pPr>
            <a:r>
              <a:rPr lang="zh-CN" altLang="en-US" sz="28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近三年</a:t>
            </a:r>
            <a:r>
              <a:rPr lang="en-US" altLang="zh-CN" sz="28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所有年份发文分类</a:t>
            </a:r>
            <a:endParaRPr lang="zh-CN" altLang="en-US" sz="28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89388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l="52573" r="6033" b="5699"/>
          <a:stretch/>
        </p:blipFill>
        <p:spPr>
          <a:xfrm>
            <a:off x="179109" y="1077356"/>
            <a:ext cx="3874416" cy="4720130"/>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stretch>
            <a:fillRect/>
          </a:stretch>
        </p:blipFill>
        <p:spPr>
          <a:xfrm>
            <a:off x="4272159" y="1436408"/>
            <a:ext cx="4219575" cy="4343400"/>
          </a:xfrm>
          <a:prstGeom prst="rect">
            <a:avLst/>
          </a:prstGeom>
          <a:ln>
            <a:noFill/>
          </a:ln>
          <a:effectLst>
            <a:outerShdw blurRad="292100" dist="139700" dir="2700000" algn="tl" rotWithShape="0">
              <a:srgbClr val="333333">
                <a:alpha val="65000"/>
              </a:srgbClr>
            </a:outerShdw>
          </a:effectLst>
        </p:spPr>
      </p:pic>
      <p:sp>
        <p:nvSpPr>
          <p:cNvPr id="5" name="文本框 4">
            <a:extLst>
              <a:ext uri="{FF2B5EF4-FFF2-40B4-BE49-F238E27FC236}">
                <a16:creationId xmlns:a16="http://schemas.microsoft.com/office/drawing/2014/main" xmlns="" id="{B3FBC1A9-4AC5-4EEC-BDC4-0E1A2DCAF620}"/>
              </a:ext>
            </a:extLst>
          </p:cNvPr>
          <p:cNvSpPr txBox="1"/>
          <p:nvPr/>
        </p:nvSpPr>
        <p:spPr>
          <a:xfrm>
            <a:off x="3020898" y="247957"/>
            <a:ext cx="3962944" cy="461665"/>
          </a:xfrm>
          <a:prstGeom prst="rect">
            <a:avLst/>
          </a:prstGeom>
          <a:noFill/>
        </p:spPr>
        <p:txBody>
          <a:bodyPr wrap="none">
            <a:spAutoFit/>
          </a:bodyPr>
          <a:lstStyle/>
          <a:p>
            <a:pPr>
              <a:defRPr/>
            </a:pPr>
            <a:r>
              <a:rPr lang="zh-CN" altLang="en-US" sz="24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近三年</a:t>
            </a:r>
            <a:r>
              <a:rPr lang="en-US" altLang="zh-CN" sz="24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所有年份高发文作者</a:t>
            </a:r>
            <a:endParaRPr lang="zh-CN" altLang="en-US" sz="24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965864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80388"/>
            <a:ext cx="9014959" cy="5500539"/>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xmlns="" id="{B3FBC1A9-4AC5-4EEC-BDC4-0E1A2DCAF620}"/>
              </a:ext>
            </a:extLst>
          </p:cNvPr>
          <p:cNvSpPr txBox="1"/>
          <p:nvPr/>
        </p:nvSpPr>
        <p:spPr>
          <a:xfrm>
            <a:off x="3189126" y="153689"/>
            <a:ext cx="3617977" cy="707886"/>
          </a:xfrm>
          <a:prstGeom prst="rect">
            <a:avLst/>
          </a:prstGeom>
          <a:noFill/>
        </p:spPr>
        <p:txBody>
          <a:bodyPr wrap="none">
            <a:spAutoFit/>
          </a:bodyPr>
          <a:lstStyle/>
          <a:p>
            <a:pPr algn="ctr">
              <a:defRPr/>
            </a:pP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Random Structures &amp; </a:t>
            </a:r>
            <a:r>
              <a:rPr lang="en-US" altLang="zh-CN" sz="2000" dirty="0" smtClean="0">
                <a:solidFill>
                  <a:schemeClr val="accent4">
                    <a:lumMod val="40000"/>
                    <a:lumOff val="60000"/>
                  </a:schemeClr>
                </a:solidFill>
                <a:latin typeface="+mn-lt"/>
                <a:ea typeface="黑体" panose="02010609060101010101" pitchFamily="49" charset="-122"/>
                <a:cs typeface="Times New Roman" panose="02020603050405020304" pitchFamily="18" charset="0"/>
              </a:rPr>
              <a:t>Algorithms</a:t>
            </a:r>
          </a:p>
          <a:p>
            <a:pPr algn="ctr">
              <a:defRPr/>
            </a:pPr>
            <a:r>
              <a:rPr lang="zh-CN" altLang="en-US"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高</a:t>
            </a:r>
            <a:r>
              <a:rPr lang="zh-CN" altLang="en-US" sz="2000" dirty="0" smtClean="0">
                <a:solidFill>
                  <a:schemeClr val="accent4">
                    <a:lumMod val="40000"/>
                    <a:lumOff val="60000"/>
                  </a:schemeClr>
                </a:solidFill>
                <a:latin typeface="+mn-lt"/>
                <a:ea typeface="黑体" panose="02010609060101010101" pitchFamily="49" charset="-122"/>
                <a:cs typeface="Times New Roman" panose="02020603050405020304" pitchFamily="18" charset="0"/>
              </a:rPr>
              <a:t>发文作者</a:t>
            </a:r>
            <a:r>
              <a:rPr lang="en-US" altLang="zh-CN" sz="2000" dirty="0" smtClean="0">
                <a:solidFill>
                  <a:schemeClr val="accent4">
                    <a:lumMod val="40000"/>
                    <a:lumOff val="60000"/>
                  </a:schemeClr>
                </a:solidFill>
                <a:latin typeface="+mn-lt"/>
                <a:ea typeface="黑体" panose="02010609060101010101" pitchFamily="49" charset="-122"/>
                <a:cs typeface="Times New Roman" panose="02020603050405020304" pitchFamily="18" charset="0"/>
              </a:rPr>
              <a:t>——Frieze</a:t>
            </a: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 Alan M.</a:t>
            </a:r>
          </a:p>
        </p:txBody>
      </p:sp>
      <p:grpSp>
        <p:nvGrpSpPr>
          <p:cNvPr id="5" name="组合 4">
            <a:extLst>
              <a:ext uri="{FF2B5EF4-FFF2-40B4-BE49-F238E27FC236}">
                <a16:creationId xmlns:a16="http://schemas.microsoft.com/office/drawing/2014/main" xmlns="" id="{5DEF2691-8DDB-4A42-9646-18DA0D6D0341}"/>
              </a:ext>
            </a:extLst>
          </p:cNvPr>
          <p:cNvGrpSpPr/>
          <p:nvPr/>
        </p:nvGrpSpPr>
        <p:grpSpPr>
          <a:xfrm>
            <a:off x="1" y="3553905"/>
            <a:ext cx="8757500" cy="508664"/>
            <a:chOff x="4432778" y="4089400"/>
            <a:chExt cx="3539369" cy="1192814"/>
          </a:xfrm>
        </p:grpSpPr>
        <p:sp>
          <p:nvSpPr>
            <p:cNvPr id="6" name="圆角矩形 11">
              <a:extLst>
                <a:ext uri="{FF2B5EF4-FFF2-40B4-BE49-F238E27FC236}">
                  <a16:creationId xmlns:a16="http://schemas.microsoft.com/office/drawing/2014/main" xmlns="" id="{41920311-FE10-4F1A-90C2-5DAE76A1A0CF}"/>
                </a:ext>
              </a:extLst>
            </p:cNvPr>
            <p:cNvSpPr/>
            <p:nvPr/>
          </p:nvSpPr>
          <p:spPr>
            <a:xfrm>
              <a:off x="4432778" y="4089400"/>
              <a:ext cx="353936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13">
              <a:extLst>
                <a:ext uri="{FF2B5EF4-FFF2-40B4-BE49-F238E27FC236}">
                  <a16:creationId xmlns:a16="http://schemas.microsoft.com/office/drawing/2014/main" xmlns="" id="{E2393FA3-23BD-41F3-916F-2034E1ABE2F1}"/>
                </a:ext>
              </a:extLst>
            </p:cNvPr>
            <p:cNvSpPr/>
            <p:nvPr/>
          </p:nvSpPr>
          <p:spPr>
            <a:xfrm>
              <a:off x="4519266" y="4207012"/>
              <a:ext cx="3366393"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dirty="0" smtClean="0">
                <a:solidFill>
                  <a:srgbClr val="0066FF"/>
                </a:solidFill>
              </a:endParaRPr>
            </a:p>
            <a:p>
              <a:pPr>
                <a:defRPr/>
              </a:pPr>
              <a:r>
                <a:rPr lang="en-US" altLang="zh-CN" dirty="0" smtClean="0">
                  <a:solidFill>
                    <a:srgbClr val="0066FF"/>
                  </a:solidFill>
                </a:rPr>
                <a:t>Random </a:t>
              </a:r>
              <a:r>
                <a:rPr lang="en-US" altLang="zh-CN" dirty="0">
                  <a:solidFill>
                    <a:srgbClr val="0066FF"/>
                  </a:solidFill>
                </a:rPr>
                <a:t>Structures &amp; </a:t>
              </a:r>
              <a:r>
                <a:rPr lang="en-US" altLang="zh-CN" dirty="0" smtClean="0">
                  <a:solidFill>
                    <a:srgbClr val="0066FF"/>
                  </a:solidFill>
                </a:rPr>
                <a:t>Algorithms</a:t>
              </a:r>
              <a:r>
                <a:rPr lang="zh-CN" altLang="en-US" dirty="0" smtClean="0">
                  <a:solidFill>
                    <a:srgbClr val="0066FF"/>
                  </a:solidFill>
                </a:rPr>
                <a:t>高</a:t>
              </a:r>
              <a:r>
                <a:rPr lang="zh-CN" altLang="en-US" dirty="0">
                  <a:solidFill>
                    <a:srgbClr val="0066FF"/>
                  </a:solidFill>
                </a:rPr>
                <a:t>发文作者</a:t>
              </a:r>
              <a:r>
                <a:rPr lang="en-US" altLang="zh-CN" dirty="0" smtClean="0">
                  <a:solidFill>
                    <a:srgbClr val="0066FF"/>
                  </a:solidFill>
                </a:rPr>
                <a:t>——</a:t>
              </a:r>
              <a:r>
                <a:rPr lang="zh-CN" altLang="en-US" dirty="0" smtClean="0">
                  <a:solidFill>
                    <a:srgbClr val="0066FF"/>
                  </a:solidFill>
                </a:rPr>
                <a:t>卡内基梅隆大学教授</a:t>
              </a:r>
              <a:r>
                <a:rPr lang="en-US" altLang="zh-CN" dirty="0" smtClean="0">
                  <a:solidFill>
                    <a:srgbClr val="0066FF"/>
                  </a:solidFill>
                </a:rPr>
                <a:t>Frieze</a:t>
              </a:r>
              <a:r>
                <a:rPr lang="en-US" altLang="zh-CN" dirty="0">
                  <a:solidFill>
                    <a:srgbClr val="0066FF"/>
                  </a:solidFill>
                </a:rPr>
                <a:t>, Alan M.</a:t>
              </a:r>
            </a:p>
            <a:p>
              <a:pPr>
                <a:defRPr/>
              </a:pPr>
              <a:endParaRPr lang="zh-CN" altLang="en-US" dirty="0">
                <a:solidFill>
                  <a:srgbClr val="0066FF"/>
                </a:solidFill>
              </a:endParaRPr>
            </a:p>
          </p:txBody>
        </p:sp>
      </p:grpSp>
    </p:spTree>
    <p:extLst>
      <p:ext uri="{BB962C8B-B14F-4D97-AF65-F5344CB8AC3E}">
        <p14:creationId xmlns:p14="http://schemas.microsoft.com/office/powerpoint/2010/main" val="1448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3FBC1A9-4AC5-4EEC-BDC4-0E1A2DCAF620}"/>
              </a:ext>
            </a:extLst>
          </p:cNvPr>
          <p:cNvSpPr txBox="1"/>
          <p:nvPr/>
        </p:nvSpPr>
        <p:spPr>
          <a:xfrm>
            <a:off x="3189126" y="153689"/>
            <a:ext cx="3617977" cy="707886"/>
          </a:xfrm>
          <a:prstGeom prst="rect">
            <a:avLst/>
          </a:prstGeom>
          <a:noFill/>
        </p:spPr>
        <p:txBody>
          <a:bodyPr wrap="none">
            <a:spAutoFit/>
          </a:bodyPr>
          <a:lstStyle/>
          <a:p>
            <a:pPr algn="ctr">
              <a:defRPr/>
            </a:pP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Random Structures &amp; </a:t>
            </a:r>
            <a:r>
              <a:rPr lang="en-US" altLang="zh-CN" sz="2000" dirty="0" smtClean="0">
                <a:solidFill>
                  <a:schemeClr val="accent4">
                    <a:lumMod val="40000"/>
                    <a:lumOff val="60000"/>
                  </a:schemeClr>
                </a:solidFill>
                <a:latin typeface="+mn-lt"/>
                <a:ea typeface="黑体" panose="02010609060101010101" pitchFamily="49" charset="-122"/>
                <a:cs typeface="Times New Roman" panose="02020603050405020304" pitchFamily="18" charset="0"/>
              </a:rPr>
              <a:t>Algorithms</a:t>
            </a:r>
          </a:p>
          <a:p>
            <a:pPr algn="ctr">
              <a:defRPr/>
            </a:pPr>
            <a:r>
              <a:rPr lang="zh-CN" altLang="en-US"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高</a:t>
            </a:r>
            <a:r>
              <a:rPr lang="zh-CN" altLang="en-US" sz="2000" dirty="0" smtClean="0">
                <a:solidFill>
                  <a:schemeClr val="accent4">
                    <a:lumMod val="40000"/>
                    <a:lumOff val="60000"/>
                  </a:schemeClr>
                </a:solidFill>
                <a:latin typeface="+mn-lt"/>
                <a:ea typeface="黑体" panose="02010609060101010101" pitchFamily="49" charset="-122"/>
                <a:cs typeface="Times New Roman" panose="02020603050405020304" pitchFamily="18" charset="0"/>
              </a:rPr>
              <a:t>发文作者</a:t>
            </a: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a:t>
            </a:r>
            <a:r>
              <a:rPr lang="en-US" altLang="zh-CN" sz="2000" dirty="0" err="1">
                <a:solidFill>
                  <a:schemeClr val="accent4">
                    <a:lumMod val="40000"/>
                    <a:lumOff val="60000"/>
                  </a:schemeClr>
                </a:solidFill>
                <a:latin typeface="+mn-lt"/>
                <a:ea typeface="黑体" panose="02010609060101010101" pitchFamily="49" charset="-122"/>
                <a:cs typeface="Times New Roman" panose="02020603050405020304" pitchFamily="18" charset="0"/>
              </a:rPr>
              <a:t>Janson</a:t>
            </a: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 </a:t>
            </a:r>
            <a:r>
              <a:rPr lang="en-US" altLang="zh-CN" sz="2000" dirty="0" err="1">
                <a:solidFill>
                  <a:schemeClr val="accent4">
                    <a:lumMod val="40000"/>
                    <a:lumOff val="60000"/>
                  </a:schemeClr>
                </a:solidFill>
                <a:latin typeface="+mn-lt"/>
                <a:ea typeface="黑体" panose="02010609060101010101" pitchFamily="49" charset="-122"/>
                <a:cs typeface="Times New Roman" panose="02020603050405020304" pitchFamily="18" charset="0"/>
              </a:rPr>
              <a:t>Svante</a:t>
            </a:r>
            <a:endPar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3067" y="955876"/>
            <a:ext cx="9130933" cy="5902124"/>
          </a:xfrm>
          <a:prstGeom prst="rect">
            <a:avLst/>
          </a:prstGeom>
        </p:spPr>
      </p:pic>
      <p:grpSp>
        <p:nvGrpSpPr>
          <p:cNvPr id="5" name="组合 4">
            <a:extLst>
              <a:ext uri="{FF2B5EF4-FFF2-40B4-BE49-F238E27FC236}">
                <a16:creationId xmlns:a16="http://schemas.microsoft.com/office/drawing/2014/main" xmlns="" id="{5DEF2691-8DDB-4A42-9646-18DA0D6D0341}"/>
              </a:ext>
            </a:extLst>
          </p:cNvPr>
          <p:cNvGrpSpPr/>
          <p:nvPr/>
        </p:nvGrpSpPr>
        <p:grpSpPr>
          <a:xfrm>
            <a:off x="0" y="3742441"/>
            <a:ext cx="8757500" cy="508664"/>
            <a:chOff x="4432778" y="4089400"/>
            <a:chExt cx="3539369" cy="1192814"/>
          </a:xfrm>
        </p:grpSpPr>
        <p:sp>
          <p:nvSpPr>
            <p:cNvPr id="6" name="圆角矩形 11">
              <a:extLst>
                <a:ext uri="{FF2B5EF4-FFF2-40B4-BE49-F238E27FC236}">
                  <a16:creationId xmlns:a16="http://schemas.microsoft.com/office/drawing/2014/main" xmlns="" id="{41920311-FE10-4F1A-90C2-5DAE76A1A0CF}"/>
                </a:ext>
              </a:extLst>
            </p:cNvPr>
            <p:cNvSpPr/>
            <p:nvPr/>
          </p:nvSpPr>
          <p:spPr>
            <a:xfrm>
              <a:off x="4432778" y="4089400"/>
              <a:ext cx="353936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13">
              <a:extLst>
                <a:ext uri="{FF2B5EF4-FFF2-40B4-BE49-F238E27FC236}">
                  <a16:creationId xmlns:a16="http://schemas.microsoft.com/office/drawing/2014/main" xmlns="" id="{E2393FA3-23BD-41F3-916F-2034E1ABE2F1}"/>
                </a:ext>
              </a:extLst>
            </p:cNvPr>
            <p:cNvSpPr/>
            <p:nvPr/>
          </p:nvSpPr>
          <p:spPr>
            <a:xfrm>
              <a:off x="4519266" y="4207012"/>
              <a:ext cx="3366393"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sz="1700" dirty="0">
                <a:solidFill>
                  <a:srgbClr val="0066FF"/>
                </a:solidFill>
              </a:endParaRPr>
            </a:p>
            <a:p>
              <a:pPr>
                <a:defRPr/>
              </a:pPr>
              <a:r>
                <a:rPr lang="en-US" altLang="zh-CN" sz="1700" dirty="0" smtClean="0">
                  <a:solidFill>
                    <a:srgbClr val="0066FF"/>
                  </a:solidFill>
                </a:rPr>
                <a:t>Random </a:t>
              </a:r>
              <a:r>
                <a:rPr lang="en-US" altLang="zh-CN" sz="1700" dirty="0">
                  <a:solidFill>
                    <a:srgbClr val="0066FF"/>
                  </a:solidFill>
                </a:rPr>
                <a:t>Structures &amp; </a:t>
              </a:r>
              <a:r>
                <a:rPr lang="en-US" altLang="zh-CN" sz="1700" dirty="0" smtClean="0">
                  <a:solidFill>
                    <a:srgbClr val="0066FF"/>
                  </a:solidFill>
                </a:rPr>
                <a:t>Algorithms</a:t>
              </a:r>
              <a:r>
                <a:rPr lang="zh-CN" altLang="en-US" sz="1700" dirty="0" smtClean="0">
                  <a:solidFill>
                    <a:srgbClr val="0066FF"/>
                  </a:solidFill>
                </a:rPr>
                <a:t>高</a:t>
              </a:r>
              <a:r>
                <a:rPr lang="zh-CN" altLang="en-US" sz="1700" dirty="0">
                  <a:solidFill>
                    <a:srgbClr val="0066FF"/>
                  </a:solidFill>
                </a:rPr>
                <a:t>发文作者</a:t>
              </a:r>
              <a:r>
                <a:rPr lang="en-US" altLang="zh-CN" sz="1700" dirty="0" smtClean="0">
                  <a:solidFill>
                    <a:srgbClr val="0066FF"/>
                  </a:solidFill>
                </a:rPr>
                <a:t>——</a:t>
              </a:r>
              <a:r>
                <a:rPr lang="zh-CN" altLang="en-US" sz="1700" dirty="0">
                  <a:solidFill>
                    <a:srgbClr val="0066FF"/>
                  </a:solidFill>
                </a:rPr>
                <a:t>瑞典乌普萨拉大学</a:t>
              </a:r>
              <a:r>
                <a:rPr lang="zh-CN" altLang="en-US" sz="1700" dirty="0" smtClean="0">
                  <a:solidFill>
                    <a:srgbClr val="0066FF"/>
                  </a:solidFill>
                </a:rPr>
                <a:t>教授</a:t>
              </a:r>
              <a:r>
                <a:rPr lang="en-US" altLang="zh-CN" sz="1700" dirty="0" err="1">
                  <a:solidFill>
                    <a:srgbClr val="0066FF"/>
                  </a:solidFill>
                </a:rPr>
                <a:t>Janson</a:t>
              </a:r>
              <a:r>
                <a:rPr lang="en-US" altLang="zh-CN" sz="1700" dirty="0">
                  <a:solidFill>
                    <a:srgbClr val="0066FF"/>
                  </a:solidFill>
                </a:rPr>
                <a:t>, </a:t>
              </a:r>
              <a:r>
                <a:rPr lang="en-US" altLang="zh-CN" sz="1700" dirty="0" err="1">
                  <a:solidFill>
                    <a:srgbClr val="0066FF"/>
                  </a:solidFill>
                </a:rPr>
                <a:t>Svante</a:t>
              </a:r>
              <a:endParaRPr lang="en-US" altLang="zh-CN" sz="1700" dirty="0">
                <a:solidFill>
                  <a:srgbClr val="0066FF"/>
                </a:solidFill>
              </a:endParaRPr>
            </a:p>
            <a:p>
              <a:pPr>
                <a:defRPr/>
              </a:pPr>
              <a:endParaRPr lang="zh-CN" altLang="en-US" sz="1700" dirty="0">
                <a:solidFill>
                  <a:srgbClr val="0066FF"/>
                </a:solidFill>
              </a:endParaRPr>
            </a:p>
          </p:txBody>
        </p:sp>
      </p:grpSp>
    </p:spTree>
    <p:extLst>
      <p:ext uri="{BB962C8B-B14F-4D97-AF65-F5344CB8AC3E}">
        <p14:creationId xmlns:p14="http://schemas.microsoft.com/office/powerpoint/2010/main" val="20956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73063" y="1963738"/>
            <a:ext cx="8667750" cy="4371975"/>
          </a:xfrm>
        </p:spPr>
        <p:txBody>
          <a:bodyPr/>
          <a:lstStyle/>
          <a:p>
            <a:pPr marL="228600" lvl="1" eaLnBrk="1" hangingPunct="1">
              <a:lnSpc>
                <a:spcPct val="150000"/>
              </a:lnSpc>
              <a:spcBef>
                <a:spcPts val="1000"/>
              </a:spcBef>
            </a:pPr>
            <a:r>
              <a:rPr lang="zh-CN" altLang="en-US" sz="1800" b="1" dirty="0">
                <a:ea typeface="MingLiU" panose="02020509000000000000" pitchFamily="49" charset="-120"/>
                <a:cs typeface="Times New Roman" panose="02020603050405020304" pitchFamily="18" charset="0"/>
              </a:rPr>
              <a:t>使用渠道：进入</a:t>
            </a:r>
            <a:r>
              <a:rPr lang="en-US" altLang="zh-CN" sz="1800" b="1" dirty="0">
                <a:ea typeface="MingLiU" panose="02020509000000000000" pitchFamily="49" charset="-120"/>
                <a:cs typeface="Times New Roman" panose="02020603050405020304" pitchFamily="18" charset="0"/>
              </a:rPr>
              <a:t>MathSciNet</a:t>
            </a:r>
            <a:r>
              <a:rPr lang="zh-CN" altLang="en-US" sz="1800" b="1" dirty="0">
                <a:ea typeface="MingLiU" panose="02020509000000000000" pitchFamily="49" charset="-120"/>
                <a:cs typeface="Times New Roman" panose="02020603050405020304" pitchFamily="18" charset="0"/>
              </a:rPr>
              <a:t>主页，点击右上角“</a:t>
            </a:r>
            <a:r>
              <a:rPr lang="zh-CN" altLang="en-US" sz="1800" b="1" dirty="0">
                <a:solidFill>
                  <a:srgbClr val="C41981"/>
                </a:solidFill>
                <a:ea typeface="MingLiU" panose="02020509000000000000" pitchFamily="49" charset="-120"/>
                <a:cs typeface="Times New Roman" panose="02020603050405020304" pitchFamily="18" charset="0"/>
              </a:rPr>
              <a:t>免费工具箱</a:t>
            </a:r>
            <a:r>
              <a:rPr lang="en-US" altLang="zh-CN" sz="1800" b="1" dirty="0">
                <a:solidFill>
                  <a:srgbClr val="C41981"/>
                </a:solidFill>
                <a:ea typeface="MingLiU" panose="02020509000000000000" pitchFamily="49" charset="-120"/>
                <a:cs typeface="Times New Roman" panose="02020603050405020304" pitchFamily="18" charset="0"/>
              </a:rPr>
              <a:t>/Free Tools</a:t>
            </a:r>
            <a:r>
              <a:rPr lang="zh-CN" altLang="en-US" sz="1800" b="1" dirty="0">
                <a:ea typeface="MingLiU" panose="02020509000000000000" pitchFamily="49" charset="-120"/>
                <a:cs typeface="Times New Roman" panose="02020603050405020304" pitchFamily="18" charset="0"/>
              </a:rPr>
              <a:t>”</a:t>
            </a:r>
            <a:endParaRPr lang="en-US" altLang="zh-CN" sz="1800" b="1" dirty="0">
              <a:ea typeface="MingLiU" panose="02020509000000000000" pitchFamily="49" charset="-120"/>
              <a:cs typeface="Times New Roman" panose="02020603050405020304" pitchFamily="18" charset="0"/>
            </a:endParaRPr>
          </a:p>
          <a:p>
            <a:pPr marL="1371600" lvl="4" indent="0" eaLnBrk="1" hangingPunct="1">
              <a:lnSpc>
                <a:spcPct val="150000"/>
              </a:lnSpc>
              <a:spcBef>
                <a:spcPts val="1000"/>
              </a:spcBef>
              <a:buFont typeface="Arial" panose="020B0604020202020204" pitchFamily="34" charset="0"/>
              <a:buNone/>
            </a:pPr>
            <a:r>
              <a:rPr lang="zh-CN" altLang="en-US" b="1" dirty="0">
                <a:ea typeface="MingLiU" panose="02020509000000000000" pitchFamily="49" charset="-120"/>
                <a:cs typeface="Times New Roman" panose="02020603050405020304" pitchFamily="18" charset="0"/>
              </a:rPr>
              <a:t>检索入口选择分类号，输入相应分类号</a:t>
            </a:r>
            <a:endParaRPr lang="en-US" altLang="zh-CN" b="1" dirty="0">
              <a:ea typeface="MingLiU" panose="02020509000000000000" pitchFamily="49" charset="-120"/>
              <a:cs typeface="Times New Roman" panose="02020603050405020304" pitchFamily="18" charset="0"/>
            </a:endParaRPr>
          </a:p>
          <a:p>
            <a:pPr>
              <a:lnSpc>
                <a:spcPct val="120000"/>
              </a:lnSpc>
              <a:spcBef>
                <a:spcPct val="20000"/>
              </a:spcBef>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MSC</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分类规范</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20000"/>
              </a:lnSpc>
              <a:spcBef>
                <a:spcPct val="20000"/>
              </a:spcBef>
              <a:buFont typeface="Arial" panose="020B0604020202020204" pitchFamily="34" charset="0"/>
              <a:buChar cha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MSC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由</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编制，分类号格式为：</a:t>
            </a:r>
            <a:r>
              <a:rPr lang="zh-CN" altLang="en-US"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两个数字</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t>
            </a:r>
            <a:r>
              <a:rPr lang="zh-CN" altLang="en-US"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一位字母（或符号）</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t>
            </a:r>
            <a:r>
              <a:rPr lang="zh-CN" altLang="en-US"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两个数字</a:t>
            </a:r>
            <a:endParaRPr lang="en-US" altLang="zh-CN"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lvl="1">
              <a:lnSpc>
                <a:spcPct val="120000"/>
              </a:lnSpc>
              <a:spcBef>
                <a:spcPct val="20000"/>
              </a:spcBef>
              <a:buFont typeface="Arial" panose="020B0604020202020204" pitchFamily="34" charset="0"/>
              <a:buChar cha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合理利用好分类</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MSC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分类体系对使用</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有巨大的帮助。</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a:p>
            <a:pPr eaLnBrk="1" hangingPunct="1">
              <a:lnSpc>
                <a:spcPct val="150000"/>
              </a:lnSpc>
            </a:pPr>
            <a:endParaRPr lang="en-US" altLang="zh-CN" sz="1800" smtClean="0">
              <a:ea typeface="MingLiU" panose="02020509000000000000" pitchFamily="49" charset="-120"/>
              <a:cs typeface="Times New Roman" panose="02020603050405020304" pitchFamily="18" charset="0"/>
            </a:endParaRPr>
          </a:p>
          <a:p>
            <a:pPr eaLnBrk="1" hangingPunct="1">
              <a:lnSpc>
                <a:spcPct val="150000"/>
              </a:lnSpc>
            </a:pPr>
            <a:r>
              <a:rPr lang="en-US" altLang="zh-CN" sz="1800" dirty="0" smtClean="0">
                <a:ea typeface="MingLiU" panose="02020509000000000000" pitchFamily="49" charset="-120"/>
                <a:cs typeface="Times New Roman" panose="02020603050405020304" pitchFamily="18" charset="0"/>
              </a:rPr>
              <a:t>MSC</a:t>
            </a:r>
            <a:r>
              <a:rPr lang="zh-CN" altLang="en-US" sz="1800" dirty="0">
                <a:ea typeface="MingLiU" panose="02020509000000000000" pitchFamily="49" charset="-120"/>
                <a:cs typeface="Times New Roman" panose="02020603050405020304" pitchFamily="18" charset="0"/>
              </a:rPr>
              <a:t>最新版本为</a:t>
            </a:r>
            <a:r>
              <a:rPr lang="en-US" altLang="zh-CN" sz="1800" dirty="0">
                <a:ea typeface="MingLiU" panose="02020509000000000000" pitchFamily="49" charset="-120"/>
                <a:cs typeface="Times New Roman" panose="02020603050405020304" pitchFamily="18" charset="0"/>
              </a:rPr>
              <a:t>MSC2010</a:t>
            </a:r>
            <a:r>
              <a:rPr lang="zh-CN" altLang="en-US" sz="1800" dirty="0">
                <a:ea typeface="MingLiU" panose="02020509000000000000" pitchFamily="49" charset="-120"/>
                <a:cs typeface="Times New Roman" panose="02020603050405020304" pitchFamily="18" charset="0"/>
              </a:rPr>
              <a:t>，正在进行</a:t>
            </a:r>
            <a:r>
              <a:rPr lang="en-US" altLang="zh-CN" sz="1800" dirty="0">
                <a:ea typeface="MingLiU" panose="02020509000000000000" pitchFamily="49" charset="-120"/>
                <a:cs typeface="Times New Roman" panose="02020603050405020304" pitchFamily="18" charset="0"/>
              </a:rPr>
              <a:t>MSC2020</a:t>
            </a:r>
            <a:r>
              <a:rPr lang="zh-CN" altLang="en-US" sz="1800" dirty="0">
                <a:ea typeface="MingLiU" panose="02020509000000000000" pitchFamily="49" charset="-120"/>
                <a:cs typeface="Times New Roman" panose="02020603050405020304" pitchFamily="18" charset="0"/>
              </a:rPr>
              <a:t>版意见征集，可访问</a:t>
            </a:r>
            <a:r>
              <a:rPr lang="en-US" altLang="zh-CN" sz="1800" dirty="0">
                <a:ea typeface="MingLiU" panose="02020509000000000000" pitchFamily="49" charset="-120"/>
                <a:cs typeface="Times New Roman" panose="02020603050405020304" pitchFamily="18" charset="0"/>
              </a:rPr>
              <a:t>MSC2020.org</a:t>
            </a:r>
            <a:r>
              <a:rPr lang="zh-CN" altLang="en-US" sz="1800" dirty="0">
                <a:ea typeface="MingLiU" panose="02020509000000000000" pitchFamily="49" charset="-120"/>
                <a:cs typeface="Times New Roman" panose="02020603050405020304" pitchFamily="18" charset="0"/>
              </a:rPr>
              <a:t>进行意见提交，</a:t>
            </a:r>
            <a:r>
              <a:rPr lang="en-US" altLang="zh-CN" sz="1800" dirty="0">
                <a:ea typeface="MingLiU" panose="02020509000000000000" pitchFamily="49" charset="-120"/>
                <a:cs typeface="Times New Roman" panose="02020603050405020304" pitchFamily="18" charset="0"/>
              </a:rPr>
              <a:t>MSC2010 PDF</a:t>
            </a:r>
            <a:r>
              <a:rPr lang="zh-CN" altLang="en-US" sz="1800" dirty="0">
                <a:ea typeface="MingLiU" panose="02020509000000000000" pitchFamily="49" charset="-120"/>
                <a:cs typeface="Times New Roman" panose="02020603050405020304" pitchFamily="18" charset="0"/>
              </a:rPr>
              <a:t>版 下载地址如下：</a:t>
            </a:r>
            <a:r>
              <a:rPr lang="en-US" altLang="zh-CN" sz="1800" dirty="0">
                <a:ea typeface="MingLiU" panose="02020509000000000000" pitchFamily="49" charset="-120"/>
                <a:cs typeface="Times New Roman" panose="02020603050405020304" pitchFamily="18" charset="0"/>
              </a:rPr>
              <a:t>http://www.ams.org/mathscinet/msc/msc2010.html</a:t>
            </a:r>
          </a:p>
        </p:txBody>
      </p:sp>
      <p:sp>
        <p:nvSpPr>
          <p:cNvPr id="51203" name="文本框 2"/>
          <p:cNvSpPr txBox="1">
            <a:spLocks noChangeArrowheads="1"/>
          </p:cNvSpPr>
          <p:nvPr/>
        </p:nvSpPr>
        <p:spPr bwMode="auto">
          <a:xfrm>
            <a:off x="2400300" y="1016000"/>
            <a:ext cx="4727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zh-CN" altLang="en-US" sz="32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通过</a:t>
            </a:r>
            <a:r>
              <a:rPr lang="en-US" altLang="zh-CN" sz="32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MSC</a:t>
            </a:r>
            <a:r>
              <a:rPr lang="zh-CN" altLang="en-US" sz="32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分类检索文献</a:t>
            </a:r>
            <a:endParaRPr lang="en-US" altLang="zh-CN" sz="32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5" name="文本框 4"/>
          <p:cNvSpPr txBox="1"/>
          <p:nvPr/>
        </p:nvSpPr>
        <p:spPr>
          <a:xfrm>
            <a:off x="3429000" y="85725"/>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分类检索</a:t>
            </a:r>
          </a:p>
        </p:txBody>
      </p:sp>
    </p:spTree>
    <p:extLst>
      <p:ext uri="{BB962C8B-B14F-4D97-AF65-F5344CB8AC3E}">
        <p14:creationId xmlns:p14="http://schemas.microsoft.com/office/powerpoint/2010/main" val="1827224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3219" y="1543639"/>
            <a:ext cx="8807946" cy="3844860"/>
          </a:xfrm>
          <a:prstGeom prst="rect">
            <a:avLst/>
          </a:prstGeom>
          <a:ln>
            <a:noFill/>
          </a:ln>
          <a:effectLst>
            <a:outerShdw blurRad="292100" dist="139700" dir="2700000" algn="tl" rotWithShape="0">
              <a:srgbClr val="333333">
                <a:alpha val="65000"/>
              </a:srgbClr>
            </a:outerShdw>
          </a:effectLst>
        </p:spPr>
      </p:pic>
      <p:sp>
        <p:nvSpPr>
          <p:cNvPr id="3" name="矩形: 圆角 8">
            <a:extLst>
              <a:ext uri="{FF2B5EF4-FFF2-40B4-BE49-F238E27FC236}">
                <a16:creationId xmlns:lc="http://schemas.openxmlformats.org/drawingml/2006/lockedCanvas" xmlns:a16="http://schemas.microsoft.com/office/drawing/2014/main" xmlns="" id="{02A674B9-FF8B-4D15-A65E-C97F32A9B0CA}"/>
              </a:ext>
            </a:extLst>
          </p:cNvPr>
          <p:cNvSpPr/>
          <p:nvPr/>
        </p:nvSpPr>
        <p:spPr>
          <a:xfrm>
            <a:off x="6868555" y="1788476"/>
            <a:ext cx="710595" cy="245617"/>
          </a:xfrm>
          <a:prstGeom prst="roundRect">
            <a:avLst/>
          </a:prstGeom>
          <a:noFill/>
          <a:ln w="2540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p>
        </p:txBody>
      </p:sp>
      <p:sp>
        <p:nvSpPr>
          <p:cNvPr id="6" name="右箭头 5"/>
          <p:cNvSpPr/>
          <p:nvPr/>
        </p:nvSpPr>
        <p:spPr>
          <a:xfrm rot="18143501">
            <a:off x="5914324" y="2548933"/>
            <a:ext cx="1671373" cy="414780"/>
          </a:xfrm>
          <a:prstGeom prst="rightArrow">
            <a:avLst/>
          </a:prstGeom>
          <a:solidFill>
            <a:srgbClr val="C41981">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429000" y="85725"/>
            <a:ext cx="2236788" cy="708025"/>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分类检索</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978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t="31729" b="9867"/>
          <a:stretch/>
        </p:blipFill>
        <p:spPr>
          <a:xfrm>
            <a:off x="111039" y="3252247"/>
            <a:ext cx="8893649" cy="3487918"/>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3"/>
          <a:stretch>
            <a:fillRect/>
          </a:stretch>
        </p:blipFill>
        <p:spPr>
          <a:xfrm>
            <a:off x="1734040" y="981122"/>
            <a:ext cx="4958990" cy="2132535"/>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3429000" y="85725"/>
            <a:ext cx="2236788" cy="708025"/>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分类检索</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727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363985" y="2228850"/>
            <a:ext cx="8310116" cy="270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Tx/>
              <a:buNone/>
            </a:pPr>
            <a:r>
              <a:rPr lang="zh-CN" altLang="en-US" sz="1800" u="sng"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清华大学图书馆曾晓牧</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在</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2013</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年对</a:t>
            </a: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清华大学数学系优秀科研人员</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调研访谈如下：</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调研方式：访谈。</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7</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位当面访谈，</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3</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位电话访谈，</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2</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位电邮访谈</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调研对象：</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5</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位教授、</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7</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位副教授；均为科研工作优秀（长江学者、</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国家杰出青年基金获得者或发表</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SCI</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论文排名居前）；  </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且均有海外学习或工作经验；</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 typeface="Arial" panose="020B0604020202020204" pitchFamily="34" charset="0"/>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调研问题：</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p>
        </p:txBody>
      </p:sp>
      <p:sp>
        <p:nvSpPr>
          <p:cNvPr id="15363" name="矩形 2"/>
          <p:cNvSpPr>
            <a:spLocks noChangeArrowheads="1"/>
          </p:cNvSpPr>
          <p:nvPr/>
        </p:nvSpPr>
        <p:spPr bwMode="auto">
          <a:xfrm>
            <a:off x="531813" y="1431925"/>
            <a:ext cx="8220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a:solidFill>
                  <a:srgbClr val="864B10"/>
                </a:solidFill>
                <a:latin typeface="Adobe 黑体 Std R" panose="020B0400000000000000" pitchFamily="34" charset="-122"/>
                <a:ea typeface="Adobe 黑体 Std R" panose="020B0400000000000000" pitchFamily="34" charset="-122"/>
              </a:rPr>
              <a:t>清华大学数学系科研人员使用文献行为调研</a:t>
            </a:r>
          </a:p>
        </p:txBody>
      </p:sp>
      <p:sp>
        <p:nvSpPr>
          <p:cNvPr id="15364" name="矩形 1"/>
          <p:cNvSpPr>
            <a:spLocks noChangeArrowheads="1"/>
          </p:cNvSpPr>
          <p:nvPr/>
        </p:nvSpPr>
        <p:spPr bwMode="auto">
          <a:xfrm>
            <a:off x="2230438" y="4870450"/>
            <a:ext cx="55181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Calibri Light" panose="020F0302020204030204" pitchFamily="34" charset="0"/>
              <a:buAutoNum type="arabicPeriod"/>
            </a:pP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使用哪些类型的文献？</a:t>
            </a:r>
            <a:endPar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 typeface="Calibri Light" panose="020F0302020204030204" pitchFamily="34" charset="0"/>
              <a:buAutoNum type="arabicPeriod"/>
            </a:pP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使用哪些数据库？</a:t>
            </a:r>
            <a:endPar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 typeface="Calibri Light" panose="020F0302020204030204" pitchFamily="34" charset="0"/>
              <a:buAutoNum type="arabicPeriod"/>
            </a:pP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除了图书馆的资源，还使用哪些检索工具？</a:t>
            </a:r>
            <a:endPar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5" name="文本框 3"/>
          <p:cNvSpPr txBox="1">
            <a:spLocks noChangeArrowheads="1"/>
          </p:cNvSpPr>
          <p:nvPr/>
        </p:nvSpPr>
        <p:spPr bwMode="auto">
          <a:xfrm>
            <a:off x="3279919" y="165236"/>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600" dirty="0" smtClean="0">
                <a:solidFill>
                  <a:srgbClr val="FFFF00"/>
                </a:solidFill>
                <a:latin typeface="+mn-lt"/>
                <a:ea typeface="Adobe 黑体 Std R" panose="020B0400000000000000" pitchFamily="34" charset="-122"/>
              </a:rPr>
              <a:t>清华大学调研报告</a:t>
            </a:r>
            <a:endParaRPr lang="zh-CN" altLang="en-US" sz="3600" dirty="0">
              <a:solidFill>
                <a:srgbClr val="FFFF00"/>
              </a:solidFill>
              <a:latin typeface="+mn-lt"/>
              <a:ea typeface="Adobe 黑体 Std R"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barn(inVertical)">
                                      <p:cBhvr>
                                        <p:cTn id="7" dur="500"/>
                                        <p:tgtEl>
                                          <p:spTgt spid="194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barn(inVertical)">
                                      <p:cBhvr>
                                        <p:cTn id="12" dur="500"/>
                                        <p:tgtEl>
                                          <p:spTgt spid="194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barn(inVertical)">
                                      <p:cBhvr>
                                        <p:cTn id="17" dur="500"/>
                                        <p:tgtEl>
                                          <p:spTgt spid="194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wipe(up)">
                                      <p:cBhvr>
                                        <p:cTn id="22" dur="25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3748"/>
          <a:stretch/>
        </p:blipFill>
        <p:spPr>
          <a:xfrm>
            <a:off x="56562" y="2874637"/>
            <a:ext cx="9012025" cy="3488458"/>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stretch>
            <a:fillRect/>
          </a:stretch>
        </p:blipFill>
        <p:spPr>
          <a:xfrm>
            <a:off x="1702865" y="942437"/>
            <a:ext cx="5229225" cy="18002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3429000" y="85725"/>
            <a:ext cx="2236788" cy="708025"/>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分类检索</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7" name="组合 6"/>
          <p:cNvGrpSpPr/>
          <p:nvPr/>
        </p:nvGrpSpPr>
        <p:grpSpPr>
          <a:xfrm>
            <a:off x="1576725" y="3702034"/>
            <a:ext cx="3074493" cy="1202439"/>
            <a:chOff x="1576725" y="3702034"/>
            <a:chExt cx="3074493" cy="1202439"/>
          </a:xfrm>
        </p:grpSpPr>
        <p:sp>
          <p:nvSpPr>
            <p:cNvPr id="5" name="右箭头 4"/>
            <p:cNvSpPr/>
            <p:nvPr/>
          </p:nvSpPr>
          <p:spPr>
            <a:xfrm rot="8866862">
              <a:off x="1576725" y="3702034"/>
              <a:ext cx="3074493" cy="414780"/>
            </a:xfrm>
            <a:prstGeom prst="rightArrow">
              <a:avLst/>
            </a:prstGeom>
            <a:solidFill>
              <a:srgbClr val="C41981">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593130" y="4703975"/>
              <a:ext cx="207390" cy="200498"/>
            </a:xfrm>
            <a:prstGeom prst="roundRect">
              <a:avLst/>
            </a:prstGeom>
            <a:solidFill>
              <a:srgbClr val="C41981">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13406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8691F15C-55EB-4A84-8D93-0CAA9109BE2F}"/>
              </a:ext>
            </a:extLst>
          </p:cNvPr>
          <p:cNvSpPr txBox="1"/>
          <p:nvPr/>
        </p:nvSpPr>
        <p:spPr>
          <a:xfrm>
            <a:off x="3155622" y="161140"/>
            <a:ext cx="3288080" cy="646331"/>
          </a:xfrm>
          <a:prstGeom prst="rect">
            <a:avLst/>
          </a:prstGeom>
          <a:noFill/>
        </p:spPr>
        <p:txBody>
          <a:bodyPr wrap="none">
            <a:spAutoFit/>
          </a:bodyPr>
          <a:lstStyle/>
          <a:p>
            <a:pPr>
              <a:defRPr/>
            </a:pPr>
            <a:r>
              <a:rPr lang="en-US" altLang="zh-CN" sz="36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65D18</a:t>
            </a:r>
            <a:r>
              <a:rPr lang="zh-CN" altLang="en-US" sz="36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最新文献</a:t>
            </a:r>
            <a:endParaRPr lang="zh-CN" altLang="en-US"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p:cNvPicPr>
            <a:picLocks noChangeAspect="1"/>
          </p:cNvPicPr>
          <p:nvPr/>
        </p:nvPicPr>
        <p:blipFill rotWithShape="1">
          <a:blip r:embed="rId2"/>
          <a:srcRect b="25564"/>
          <a:stretch/>
        </p:blipFill>
        <p:spPr>
          <a:xfrm>
            <a:off x="114329" y="1156262"/>
            <a:ext cx="8846491" cy="4622368"/>
          </a:xfrm>
          <a:prstGeom prst="rect">
            <a:avLst/>
          </a:prstGeom>
          <a:ln>
            <a:noFill/>
          </a:ln>
          <a:effectLst>
            <a:outerShdw blurRad="292100" dist="139700" dir="2700000" algn="tl" rotWithShape="0">
              <a:srgbClr val="333333">
                <a:alpha val="65000"/>
              </a:srgbClr>
            </a:outerShdw>
          </a:effectLst>
        </p:spPr>
      </p:pic>
      <p:sp>
        <p:nvSpPr>
          <p:cNvPr id="4" name="线形标注 2 3"/>
          <p:cNvSpPr/>
          <p:nvPr/>
        </p:nvSpPr>
        <p:spPr>
          <a:xfrm>
            <a:off x="2620647" y="5951656"/>
            <a:ext cx="1772240" cy="763571"/>
          </a:xfrm>
          <a:prstGeom prst="borderCallout2">
            <a:avLst>
              <a:gd name="adj1" fmla="val 50849"/>
              <a:gd name="adj2" fmla="val -1754"/>
              <a:gd name="adj3" fmla="val -24460"/>
              <a:gd name="adj4" fmla="val -83061"/>
              <a:gd name="adj5" fmla="val -247995"/>
              <a:gd name="adj6" fmla="val -83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00"/>
                </a:solidFill>
                <a:latin typeface="Adobe 黑体 Std R" panose="020B0400000000000000" pitchFamily="34" charset="-122"/>
                <a:ea typeface="Adobe 黑体 Std R" panose="020B0400000000000000" pitchFamily="34" charset="-122"/>
              </a:rPr>
              <a:t>高发文机构</a:t>
            </a:r>
            <a:endParaRPr lang="zh-CN" altLang="en-US" dirty="0">
              <a:solidFill>
                <a:srgbClr val="FFFF00"/>
              </a:solidFill>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11660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501" y="1028650"/>
            <a:ext cx="9167501" cy="4622205"/>
          </a:xfrm>
          <a:prstGeom prst="rect">
            <a:avLst/>
          </a:prstGeom>
          <a:ln>
            <a:noFill/>
          </a:ln>
          <a:effectLst>
            <a:outerShdw blurRad="292100" dist="139700" dir="2700000" algn="tl" rotWithShape="0">
              <a:srgbClr val="333333">
                <a:alpha val="65000"/>
              </a:srgbClr>
            </a:outerShdw>
          </a:effectLst>
        </p:spPr>
      </p:pic>
      <p:sp>
        <p:nvSpPr>
          <p:cNvPr id="3" name="线形标注 2 2"/>
          <p:cNvSpPr/>
          <p:nvPr/>
        </p:nvSpPr>
        <p:spPr>
          <a:xfrm>
            <a:off x="2441538" y="5791400"/>
            <a:ext cx="1772240" cy="763571"/>
          </a:xfrm>
          <a:prstGeom prst="borderCallout2">
            <a:avLst>
              <a:gd name="adj1" fmla="val 50849"/>
              <a:gd name="adj2" fmla="val -1754"/>
              <a:gd name="adj3" fmla="val -24460"/>
              <a:gd name="adj4" fmla="val -83061"/>
              <a:gd name="adj5" fmla="val -247995"/>
              <a:gd name="adj6" fmla="val -83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00"/>
                </a:solidFill>
                <a:latin typeface="Adobe 黑体 Std R" panose="020B0400000000000000" pitchFamily="34" charset="-122"/>
                <a:ea typeface="Adobe 黑体 Std R" panose="020B0400000000000000" pitchFamily="34" charset="-122"/>
              </a:rPr>
              <a:t>发文所在分类</a:t>
            </a:r>
            <a:endParaRPr lang="zh-CN" altLang="en-US" dirty="0">
              <a:solidFill>
                <a:srgbClr val="FFFF00"/>
              </a:solidFill>
              <a:latin typeface="Adobe 黑体 Std R" panose="020B0400000000000000" pitchFamily="34" charset="-122"/>
              <a:ea typeface="Adobe 黑体 Std R" panose="020B0400000000000000" pitchFamily="34" charset="-122"/>
            </a:endParaRPr>
          </a:p>
        </p:txBody>
      </p:sp>
      <p:sp>
        <p:nvSpPr>
          <p:cNvPr id="4" name="线形标注 2 3"/>
          <p:cNvSpPr/>
          <p:nvPr/>
        </p:nvSpPr>
        <p:spPr>
          <a:xfrm>
            <a:off x="4922359" y="5409614"/>
            <a:ext cx="1772240" cy="763571"/>
          </a:xfrm>
          <a:prstGeom prst="borderCallout2">
            <a:avLst>
              <a:gd name="adj1" fmla="val 50849"/>
              <a:gd name="adj2" fmla="val -1754"/>
              <a:gd name="adj3" fmla="val -254090"/>
              <a:gd name="adj4" fmla="val -220827"/>
              <a:gd name="adj5" fmla="val -464044"/>
              <a:gd name="adj6" fmla="val -221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00"/>
                </a:solidFill>
                <a:latin typeface="Adobe 黑体 Std R" panose="020B0400000000000000" pitchFamily="34" charset="-122"/>
                <a:ea typeface="Adobe 黑体 Std R" panose="020B0400000000000000" pitchFamily="34" charset="-122"/>
              </a:rPr>
              <a:t>高发文作者</a:t>
            </a:r>
            <a:endParaRPr lang="zh-CN" altLang="en-US" dirty="0">
              <a:solidFill>
                <a:srgbClr val="FFFF00"/>
              </a:solidFill>
              <a:latin typeface="Adobe 黑体 Std R" panose="020B0400000000000000" pitchFamily="34" charset="-122"/>
              <a:ea typeface="Adobe 黑体 Std R" panose="020B0400000000000000" pitchFamily="34" charset="-122"/>
            </a:endParaRPr>
          </a:p>
        </p:txBody>
      </p:sp>
      <p:sp>
        <p:nvSpPr>
          <p:cNvPr id="5" name="文本框 4">
            <a:extLst>
              <a:ext uri="{FF2B5EF4-FFF2-40B4-BE49-F238E27FC236}">
                <a16:creationId xmlns:a16="http://schemas.microsoft.com/office/drawing/2014/main" xmlns="" id="{8691F15C-55EB-4A84-8D93-0CAA9109BE2F}"/>
              </a:ext>
            </a:extLst>
          </p:cNvPr>
          <p:cNvSpPr txBox="1"/>
          <p:nvPr/>
        </p:nvSpPr>
        <p:spPr>
          <a:xfrm>
            <a:off x="3155622" y="161140"/>
            <a:ext cx="3288080" cy="646331"/>
          </a:xfrm>
          <a:prstGeom prst="rect">
            <a:avLst/>
          </a:prstGeom>
          <a:noFill/>
        </p:spPr>
        <p:txBody>
          <a:bodyPr wrap="none">
            <a:spAutoFit/>
          </a:bodyPr>
          <a:lstStyle/>
          <a:p>
            <a:pPr>
              <a:defRPr/>
            </a:pPr>
            <a:r>
              <a:rPr lang="en-US" altLang="zh-CN" sz="36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65D18</a:t>
            </a:r>
            <a:r>
              <a:rPr lang="zh-CN" altLang="en-US" sz="36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最新文献</a:t>
            </a:r>
            <a:endParaRPr lang="zh-CN" altLang="en-US"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546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108680"/>
            <a:ext cx="9093959" cy="3944086"/>
          </a:xfrm>
          <a:prstGeom prst="rect">
            <a:avLst/>
          </a:prstGeom>
          <a:ln>
            <a:noFill/>
          </a:ln>
          <a:effectLst>
            <a:outerShdw blurRad="292100" dist="139700" dir="2700000" algn="tl" rotWithShape="0">
              <a:srgbClr val="333333">
                <a:alpha val="65000"/>
              </a:srgbClr>
            </a:outerShdw>
          </a:effectLst>
        </p:spPr>
      </p:pic>
      <p:sp>
        <p:nvSpPr>
          <p:cNvPr id="3" name="线形标注 2 2"/>
          <p:cNvSpPr/>
          <p:nvPr/>
        </p:nvSpPr>
        <p:spPr>
          <a:xfrm>
            <a:off x="2187014" y="5414330"/>
            <a:ext cx="1772240" cy="763571"/>
          </a:xfrm>
          <a:prstGeom prst="borderCallout2">
            <a:avLst>
              <a:gd name="adj1" fmla="val 100232"/>
              <a:gd name="adj2" fmla="val -690"/>
              <a:gd name="adj3" fmla="val -24460"/>
              <a:gd name="adj4" fmla="val -83061"/>
              <a:gd name="adj5" fmla="val -247995"/>
              <a:gd name="adj6" fmla="val -83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00"/>
                </a:solidFill>
                <a:latin typeface="Adobe 黑体 Std R" panose="020B0400000000000000" pitchFamily="34" charset="-122"/>
                <a:ea typeface="Adobe 黑体 Std R" panose="020B0400000000000000" pitchFamily="34" charset="-122"/>
              </a:rPr>
              <a:t>发文所在分类</a:t>
            </a:r>
            <a:endParaRPr lang="zh-CN" altLang="en-US" dirty="0">
              <a:solidFill>
                <a:srgbClr val="FFFF00"/>
              </a:solidFill>
              <a:latin typeface="Adobe 黑体 Std R" panose="020B0400000000000000" pitchFamily="34" charset="-122"/>
              <a:ea typeface="Adobe 黑体 Std R" panose="020B0400000000000000" pitchFamily="34" charset="-122"/>
            </a:endParaRPr>
          </a:p>
        </p:txBody>
      </p:sp>
      <p:sp>
        <p:nvSpPr>
          <p:cNvPr id="4" name="线形标注 2 3"/>
          <p:cNvSpPr/>
          <p:nvPr/>
        </p:nvSpPr>
        <p:spPr>
          <a:xfrm>
            <a:off x="5318285" y="5386048"/>
            <a:ext cx="1772240" cy="763571"/>
          </a:xfrm>
          <a:prstGeom prst="borderCallout2">
            <a:avLst>
              <a:gd name="adj1" fmla="val 50849"/>
              <a:gd name="adj2" fmla="val -1754"/>
              <a:gd name="adj3" fmla="val -287423"/>
              <a:gd name="adj4" fmla="val -246891"/>
              <a:gd name="adj5" fmla="val -523303"/>
              <a:gd name="adj6" fmla="val -246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00"/>
                </a:solidFill>
                <a:latin typeface="Adobe 黑体 Std R" panose="020B0400000000000000" pitchFamily="34" charset="-122"/>
                <a:ea typeface="Adobe 黑体 Std R" panose="020B0400000000000000" pitchFamily="34" charset="-122"/>
              </a:rPr>
              <a:t>主要发文期刊</a:t>
            </a:r>
            <a:endParaRPr lang="zh-CN" altLang="en-US" dirty="0">
              <a:solidFill>
                <a:srgbClr val="FFFF00"/>
              </a:solidFill>
              <a:latin typeface="Adobe 黑体 Std R" panose="020B0400000000000000" pitchFamily="34" charset="-122"/>
              <a:ea typeface="Adobe 黑体 Std R" panose="020B0400000000000000" pitchFamily="34" charset="-122"/>
            </a:endParaRPr>
          </a:p>
        </p:txBody>
      </p:sp>
      <p:sp>
        <p:nvSpPr>
          <p:cNvPr id="5" name="文本框 4">
            <a:extLst>
              <a:ext uri="{FF2B5EF4-FFF2-40B4-BE49-F238E27FC236}">
                <a16:creationId xmlns:a16="http://schemas.microsoft.com/office/drawing/2014/main" xmlns="" id="{8691F15C-55EB-4A84-8D93-0CAA9109BE2F}"/>
              </a:ext>
            </a:extLst>
          </p:cNvPr>
          <p:cNvSpPr txBox="1"/>
          <p:nvPr/>
        </p:nvSpPr>
        <p:spPr>
          <a:xfrm>
            <a:off x="3155622" y="161140"/>
            <a:ext cx="3288080" cy="646331"/>
          </a:xfrm>
          <a:prstGeom prst="rect">
            <a:avLst/>
          </a:prstGeom>
          <a:noFill/>
        </p:spPr>
        <p:txBody>
          <a:bodyPr wrap="none">
            <a:spAutoFit/>
          </a:bodyPr>
          <a:lstStyle/>
          <a:p>
            <a:pPr>
              <a:defRPr/>
            </a:pPr>
            <a:r>
              <a:rPr lang="en-US" altLang="zh-CN" sz="36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65D18</a:t>
            </a:r>
            <a:r>
              <a:rPr lang="zh-CN" altLang="en-US" sz="36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最新文献</a:t>
            </a:r>
            <a:endParaRPr lang="zh-CN" altLang="en-US"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649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1170"/>
          <a:stretch/>
        </p:blipFill>
        <p:spPr>
          <a:xfrm>
            <a:off x="47135" y="999241"/>
            <a:ext cx="9028898" cy="5401559"/>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xmlns="" id="{8691F15C-55EB-4A84-8D93-0CAA9109BE2F}"/>
              </a:ext>
            </a:extLst>
          </p:cNvPr>
          <p:cNvSpPr txBox="1"/>
          <p:nvPr/>
        </p:nvSpPr>
        <p:spPr>
          <a:xfrm>
            <a:off x="3117915" y="236554"/>
            <a:ext cx="4035079" cy="523220"/>
          </a:xfrm>
          <a:prstGeom prst="rect">
            <a:avLst/>
          </a:prstGeom>
          <a:noFill/>
        </p:spPr>
        <p:txBody>
          <a:bodyPr wrap="none">
            <a:spAutoFit/>
          </a:bodyPr>
          <a:lstStyle/>
          <a:p>
            <a:pPr>
              <a:defRPr/>
            </a:pPr>
            <a:r>
              <a:rPr lang="zh-CN" altLang="en-US" sz="28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国内学者发表</a:t>
            </a:r>
            <a:r>
              <a:rPr lang="en-US" altLang="zh-CN" sz="28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65D18</a:t>
            </a:r>
            <a:r>
              <a:rPr lang="zh-CN" altLang="en-US" sz="28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文献</a:t>
            </a:r>
            <a:endParaRPr lang="zh-CN" altLang="en-US" sz="28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线形标注 2 3"/>
          <p:cNvSpPr/>
          <p:nvPr/>
        </p:nvSpPr>
        <p:spPr>
          <a:xfrm>
            <a:off x="4713397" y="999241"/>
            <a:ext cx="2045621" cy="763571"/>
          </a:xfrm>
          <a:prstGeom prst="borderCallout2">
            <a:avLst>
              <a:gd name="adj1" fmla="val 50849"/>
              <a:gd name="adj2" fmla="val -1754"/>
              <a:gd name="adj3" fmla="val 205170"/>
              <a:gd name="adj4" fmla="val -183061"/>
              <a:gd name="adj5" fmla="val 203856"/>
              <a:gd name="adj6" fmla="val -225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00"/>
                </a:solidFill>
                <a:latin typeface="Adobe 黑体 Std R" panose="020B0400000000000000" pitchFamily="34" charset="-122"/>
                <a:ea typeface="Adobe 黑体 Std R" panose="020B0400000000000000" pitchFamily="34" charset="-122"/>
              </a:rPr>
              <a:t>二次检索：</a:t>
            </a:r>
            <a:endParaRPr lang="en-US" altLang="zh-CN" dirty="0" smtClean="0">
              <a:solidFill>
                <a:srgbClr val="FFFF00"/>
              </a:solidFill>
              <a:latin typeface="Adobe 黑体 Std R" panose="020B0400000000000000" pitchFamily="34" charset="-122"/>
              <a:ea typeface="Adobe 黑体 Std R" panose="020B0400000000000000" pitchFamily="34" charset="-122"/>
            </a:endParaRPr>
          </a:p>
          <a:p>
            <a:pPr algn="ctr"/>
            <a:r>
              <a:rPr lang="zh-CN" altLang="en-US" dirty="0" smtClean="0">
                <a:solidFill>
                  <a:srgbClr val="FFFF00"/>
                </a:solidFill>
                <a:latin typeface="Adobe 黑体 Std R" panose="020B0400000000000000" pitchFamily="34" charset="-122"/>
                <a:ea typeface="Adobe 黑体 Std R" panose="020B0400000000000000" pitchFamily="34" charset="-122"/>
              </a:rPr>
              <a:t>包含</a:t>
            </a:r>
            <a:r>
              <a:rPr lang="en-US" altLang="zh-CN" dirty="0" smtClean="0">
                <a:solidFill>
                  <a:srgbClr val="FFFF00"/>
                </a:solidFill>
                <a:ea typeface="Adobe 黑体 Std R" panose="020B0400000000000000" pitchFamily="34" charset="-122"/>
              </a:rPr>
              <a:t>”china”</a:t>
            </a:r>
            <a:r>
              <a:rPr lang="zh-CN" altLang="en-US" dirty="0" smtClean="0">
                <a:solidFill>
                  <a:srgbClr val="FFFF00"/>
                </a:solidFill>
                <a:latin typeface="Adobe 黑体 Std R" panose="020B0400000000000000" pitchFamily="34" charset="-122"/>
                <a:ea typeface="Adobe 黑体 Std R" panose="020B0400000000000000" pitchFamily="34" charset="-122"/>
              </a:rPr>
              <a:t>的文章</a:t>
            </a:r>
            <a:endParaRPr lang="zh-CN" altLang="en-US" dirty="0">
              <a:solidFill>
                <a:srgbClr val="FFFF00"/>
              </a:solidFill>
              <a:latin typeface="Adobe 黑体 Std R" panose="020B0400000000000000" pitchFamily="34" charset="-122"/>
              <a:ea typeface="Adobe 黑体 Std R" panose="020B0400000000000000" pitchFamily="34" charset="-122"/>
            </a:endParaRPr>
          </a:p>
        </p:txBody>
      </p:sp>
    </p:spTree>
    <p:extLst>
      <p:ext uri="{BB962C8B-B14F-4D97-AF65-F5344CB8AC3E}">
        <p14:creationId xmlns:p14="http://schemas.microsoft.com/office/powerpoint/2010/main" val="7550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9012" y="1054673"/>
            <a:ext cx="6753225" cy="4333875"/>
          </a:xfrm>
          <a:prstGeom prst="rect">
            <a:avLst/>
          </a:prstGeom>
          <a:ln>
            <a:noFill/>
          </a:ln>
          <a:effectLst>
            <a:outerShdw blurRad="292100" dist="139700" dir="2700000" algn="tl" rotWithShape="0">
              <a:srgbClr val="333333">
                <a:alpha val="65000"/>
              </a:srgbClr>
            </a:outerShdw>
          </a:effectLst>
        </p:spPr>
      </p:pic>
      <p:sp>
        <p:nvSpPr>
          <p:cNvPr id="4" name="文本框 3">
            <a:extLst>
              <a:ext uri="{FF2B5EF4-FFF2-40B4-BE49-F238E27FC236}">
                <a16:creationId xmlns:a16="http://schemas.microsoft.com/office/drawing/2014/main" xmlns="" id="{8691F15C-55EB-4A84-8D93-0CAA9109BE2F}"/>
              </a:ext>
            </a:extLst>
          </p:cNvPr>
          <p:cNvSpPr txBox="1"/>
          <p:nvPr/>
        </p:nvSpPr>
        <p:spPr>
          <a:xfrm>
            <a:off x="3155622" y="161140"/>
            <a:ext cx="3877985" cy="646331"/>
          </a:xfrm>
          <a:prstGeom prst="rect">
            <a:avLst/>
          </a:prstGeom>
          <a:noFill/>
        </p:spPr>
        <p:txBody>
          <a:bodyPr wrap="none">
            <a:spAutoFit/>
          </a:bodyPr>
          <a:lstStyle/>
          <a:p>
            <a:pPr>
              <a:defRPr/>
            </a:pPr>
            <a:r>
              <a:rPr lang="zh-CN" altLang="en-US" sz="36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多个分类组合检索</a:t>
            </a:r>
            <a:endParaRPr lang="zh-CN" altLang="en-US"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3"/>
          <a:stretch>
            <a:fillRect/>
          </a:stretch>
        </p:blipFill>
        <p:spPr>
          <a:xfrm>
            <a:off x="1140643" y="1489419"/>
            <a:ext cx="7852430" cy="4786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50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a:stretch>
            <a:fillRect/>
          </a:stretch>
        </p:blipFill>
        <p:spPr bwMode="auto">
          <a:xfrm>
            <a:off x="0" y="900113"/>
            <a:ext cx="6858000" cy="452437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28675" y="3806825"/>
            <a:ext cx="704850" cy="155575"/>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C41981"/>
              </a:solidFill>
            </a:endParaRPr>
          </a:p>
        </p:txBody>
      </p:sp>
      <p:pic>
        <p:nvPicPr>
          <p:cNvPr id="5" name="图片 4"/>
          <p:cNvPicPr>
            <a:picLocks noChangeAspect="1"/>
          </p:cNvPicPr>
          <p:nvPr/>
        </p:nvPicPr>
        <p:blipFill>
          <a:blip r:embed="rId3"/>
          <a:srcRect/>
          <a:stretch>
            <a:fillRect/>
          </a:stretch>
        </p:blipFill>
        <p:spPr bwMode="auto">
          <a:xfrm>
            <a:off x="2255838" y="1676400"/>
            <a:ext cx="6640512" cy="441007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57650" y="1676400"/>
            <a:ext cx="704850" cy="180975"/>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C41981"/>
              </a:solidFill>
            </a:endParaRPr>
          </a:p>
        </p:txBody>
      </p:sp>
      <p:sp>
        <p:nvSpPr>
          <p:cNvPr id="7" name="文本框 6"/>
          <p:cNvSpPr txBox="1"/>
          <p:nvPr/>
        </p:nvSpPr>
        <p:spPr>
          <a:xfrm>
            <a:off x="3429000" y="85725"/>
            <a:ext cx="3262313"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引用文献导出</a:t>
            </a:r>
          </a:p>
        </p:txBody>
      </p:sp>
    </p:spTree>
    <p:extLst>
      <p:ext uri="{BB962C8B-B14F-4D97-AF65-F5344CB8AC3E}">
        <p14:creationId xmlns:p14="http://schemas.microsoft.com/office/powerpoint/2010/main" val="3005076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b="243"/>
          <a:stretch>
            <a:fillRect/>
          </a:stretch>
        </p:blipFill>
        <p:spPr bwMode="auto">
          <a:xfrm>
            <a:off x="95250" y="1076325"/>
            <a:ext cx="7810500" cy="19478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3"/>
          <a:stretch>
            <a:fillRect/>
          </a:stretch>
        </p:blipFill>
        <p:spPr>
          <a:xfrm>
            <a:off x="833438" y="2025650"/>
            <a:ext cx="7610475" cy="1647825"/>
          </a:xfrm>
          <a:prstGeom prst="rect">
            <a:avLst/>
          </a:prstGeom>
          <a:ln>
            <a:noFill/>
          </a:ln>
          <a:effectLst>
            <a:outerShdw blurRad="63500" sx="102000" sy="102000" algn="ctr" rotWithShape="0">
              <a:prstClr val="black">
                <a:alpha val="40000"/>
              </a:prstClr>
            </a:outerShdw>
          </a:effectLst>
        </p:spPr>
      </p:pic>
      <p:sp>
        <p:nvSpPr>
          <p:cNvPr id="4" name="矩形 3"/>
          <p:cNvSpPr/>
          <p:nvPr/>
        </p:nvSpPr>
        <p:spPr>
          <a:xfrm>
            <a:off x="833438" y="3343275"/>
            <a:ext cx="633412" cy="180975"/>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C41981"/>
              </a:solidFill>
            </a:endParaRPr>
          </a:p>
        </p:txBody>
      </p:sp>
      <p:sp>
        <p:nvSpPr>
          <p:cNvPr id="5" name="矩形 4"/>
          <p:cNvSpPr/>
          <p:nvPr/>
        </p:nvSpPr>
        <p:spPr>
          <a:xfrm>
            <a:off x="1719263" y="2228850"/>
            <a:ext cx="1614487" cy="609600"/>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C41981"/>
              </a:solidFill>
            </a:endParaRPr>
          </a:p>
        </p:txBody>
      </p:sp>
      <p:pic>
        <p:nvPicPr>
          <p:cNvPr id="6" name="图片 5"/>
          <p:cNvPicPr>
            <a:picLocks noChangeAspect="1"/>
          </p:cNvPicPr>
          <p:nvPr/>
        </p:nvPicPr>
        <p:blipFill>
          <a:blip r:embed="rId4"/>
          <a:srcRect/>
          <a:stretch>
            <a:fillRect/>
          </a:stretch>
        </p:blipFill>
        <p:spPr bwMode="auto">
          <a:xfrm>
            <a:off x="1982788" y="3306763"/>
            <a:ext cx="6867525" cy="3057525"/>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3429000" y="85725"/>
            <a:ext cx="3262313"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引用文献导出</a:t>
            </a:r>
          </a:p>
        </p:txBody>
      </p:sp>
    </p:spTree>
    <p:extLst>
      <p:ext uri="{BB962C8B-B14F-4D97-AF65-F5344CB8AC3E}">
        <p14:creationId xmlns:p14="http://schemas.microsoft.com/office/powerpoint/2010/main" val="580079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0901FB70-97B8-4D46-B84D-A3117FFEB471}"/>
              </a:ext>
            </a:extLst>
          </p:cNvPr>
          <p:cNvPicPr>
            <a:picLocks noChangeAspect="1"/>
          </p:cNvPicPr>
          <p:nvPr/>
        </p:nvPicPr>
        <p:blipFill rotWithShape="1">
          <a:blip r:embed="rId2"/>
          <a:srcRect l="3750" t="8519" r="38021" b="19630"/>
          <a:stretch/>
        </p:blipFill>
        <p:spPr>
          <a:xfrm>
            <a:off x="0" y="981075"/>
            <a:ext cx="7767147" cy="5391150"/>
          </a:xfrm>
          <a:prstGeom prst="rect">
            <a:avLst/>
          </a:prstGeom>
        </p:spPr>
      </p:pic>
      <p:sp>
        <p:nvSpPr>
          <p:cNvPr id="3" name="文本框 2">
            <a:extLst>
              <a:ext uri="{FF2B5EF4-FFF2-40B4-BE49-F238E27FC236}">
                <a16:creationId xmlns:a16="http://schemas.microsoft.com/office/drawing/2014/main" xmlns="" id="{0E5B8859-01CD-4969-908E-3C1D3FE59FEB}"/>
              </a:ext>
            </a:extLst>
          </p:cNvPr>
          <p:cNvSpPr txBox="1"/>
          <p:nvPr/>
        </p:nvSpPr>
        <p:spPr>
          <a:xfrm>
            <a:off x="3352800" y="485775"/>
            <a:ext cx="45719" cy="369332"/>
          </a:xfrm>
          <a:prstGeom prst="rect">
            <a:avLst/>
          </a:prstGeom>
          <a:noFill/>
        </p:spPr>
        <p:txBody>
          <a:bodyPr wrap="square" rtlCol="0">
            <a:spAutoFit/>
          </a:bodyPr>
          <a:lstStyle/>
          <a:p>
            <a:endParaRPr lang="en-US" altLang="zh-CN" dirty="0" err="1"/>
          </a:p>
        </p:txBody>
      </p:sp>
      <p:sp>
        <p:nvSpPr>
          <p:cNvPr id="4" name="文本框 3">
            <a:extLst>
              <a:ext uri="{FF2B5EF4-FFF2-40B4-BE49-F238E27FC236}">
                <a16:creationId xmlns:a16="http://schemas.microsoft.com/office/drawing/2014/main" xmlns="" id="{B3FBC1A9-4AC5-4EEC-BDC4-0E1A2DCAF620}"/>
              </a:ext>
            </a:extLst>
          </p:cNvPr>
          <p:cNvSpPr txBox="1"/>
          <p:nvPr/>
        </p:nvSpPr>
        <p:spPr>
          <a:xfrm>
            <a:off x="3162300" y="68848"/>
            <a:ext cx="3775393" cy="707886"/>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检索高被引文献</a:t>
            </a:r>
          </a:p>
        </p:txBody>
      </p:sp>
      <p:sp>
        <p:nvSpPr>
          <p:cNvPr id="7" name="矩形: 圆角 6">
            <a:extLst>
              <a:ext uri="{FF2B5EF4-FFF2-40B4-BE49-F238E27FC236}">
                <a16:creationId xmlns:a16="http://schemas.microsoft.com/office/drawing/2014/main" xmlns="" id="{98FC4858-703B-4606-81AD-99EA433B54F1}"/>
              </a:ext>
            </a:extLst>
          </p:cNvPr>
          <p:cNvSpPr/>
          <p:nvPr/>
        </p:nvSpPr>
        <p:spPr>
          <a:xfrm>
            <a:off x="3714750" y="2105026"/>
            <a:ext cx="1095375" cy="438150"/>
          </a:xfrm>
          <a:prstGeom prst="roundRect">
            <a:avLst/>
          </a:prstGeom>
          <a:noFill/>
          <a:ln w="2540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xmlns="" id="{8355FEB4-B688-4C88-A178-A15ED0B393EC}"/>
              </a:ext>
            </a:extLst>
          </p:cNvPr>
          <p:cNvPicPr>
            <a:picLocks noChangeAspect="1"/>
          </p:cNvPicPr>
          <p:nvPr/>
        </p:nvPicPr>
        <p:blipFill>
          <a:blip r:embed="rId3"/>
          <a:stretch>
            <a:fillRect/>
          </a:stretch>
        </p:blipFill>
        <p:spPr>
          <a:xfrm>
            <a:off x="0" y="2850009"/>
            <a:ext cx="9144000" cy="2929631"/>
          </a:xfrm>
          <a:prstGeom prst="rect">
            <a:avLst/>
          </a:prstGeom>
          <a:ln>
            <a:noFill/>
          </a:ln>
          <a:effectLst>
            <a:outerShdw blurRad="292100" dist="139700" dir="2700000" algn="tl" rotWithShape="0">
              <a:srgbClr val="333333">
                <a:alpha val="65000"/>
              </a:srgbClr>
            </a:outerShdw>
          </a:effectLst>
        </p:spPr>
      </p:pic>
      <p:sp>
        <p:nvSpPr>
          <p:cNvPr id="9" name="矩形: 圆角 8">
            <a:extLst>
              <a:ext uri="{FF2B5EF4-FFF2-40B4-BE49-F238E27FC236}">
                <a16:creationId xmlns:a16="http://schemas.microsoft.com/office/drawing/2014/main" xmlns="" id="{02A674B9-FF8B-4D15-A65E-C97F32A9B0CA}"/>
              </a:ext>
            </a:extLst>
          </p:cNvPr>
          <p:cNvSpPr/>
          <p:nvPr/>
        </p:nvSpPr>
        <p:spPr>
          <a:xfrm>
            <a:off x="3398519" y="2954783"/>
            <a:ext cx="1609725" cy="245617"/>
          </a:xfrm>
          <a:prstGeom prst="roundRect">
            <a:avLst/>
          </a:prstGeom>
          <a:noFill/>
          <a:ln w="2540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3125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B3FBC1A9-4AC5-4EEC-BDC4-0E1A2DCAF620}"/>
              </a:ext>
            </a:extLst>
          </p:cNvPr>
          <p:cNvSpPr txBox="1"/>
          <p:nvPr/>
        </p:nvSpPr>
        <p:spPr>
          <a:xfrm>
            <a:off x="3162300" y="68848"/>
            <a:ext cx="4087979" cy="707886"/>
          </a:xfrm>
          <a:prstGeom prst="rect">
            <a:avLst/>
          </a:prstGeom>
          <a:noFill/>
        </p:spPr>
        <p:txBody>
          <a:bodyPr wrap="none">
            <a:spAutoFit/>
          </a:bodyPr>
          <a:lstStyle/>
          <a:p>
            <a:pPr>
              <a:defRPr/>
            </a:pPr>
            <a:r>
              <a:rPr lang="en-US" altLang="zh-CN"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22E</a:t>
            </a: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类高</a:t>
            </a: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被引文献</a:t>
            </a:r>
          </a:p>
        </p:txBody>
      </p:sp>
      <p:pic>
        <p:nvPicPr>
          <p:cNvPr id="4" name="图片 3"/>
          <p:cNvPicPr>
            <a:picLocks noChangeAspect="1"/>
          </p:cNvPicPr>
          <p:nvPr/>
        </p:nvPicPr>
        <p:blipFill rotWithShape="1">
          <a:blip r:embed="rId2"/>
          <a:srcRect b="21036"/>
          <a:stretch/>
        </p:blipFill>
        <p:spPr>
          <a:xfrm>
            <a:off x="74981" y="990600"/>
            <a:ext cx="8987721" cy="4712617"/>
          </a:xfrm>
          <a:prstGeom prst="rect">
            <a:avLst/>
          </a:prstGeom>
          <a:ln>
            <a:noFill/>
          </a:ln>
          <a:effectLst>
            <a:outerShdw blurRad="292100" dist="139700" dir="2700000" algn="tl" rotWithShape="0">
              <a:srgbClr val="333333">
                <a:alpha val="65000"/>
              </a:srgbClr>
            </a:outerShdw>
          </a:effectLst>
        </p:spPr>
      </p:pic>
      <p:grpSp>
        <p:nvGrpSpPr>
          <p:cNvPr id="5" name="组合 4"/>
          <p:cNvGrpSpPr/>
          <p:nvPr/>
        </p:nvGrpSpPr>
        <p:grpSpPr>
          <a:xfrm>
            <a:off x="1131216" y="1483556"/>
            <a:ext cx="7296347" cy="712890"/>
            <a:chOff x="3809695" y="6036720"/>
            <a:chExt cx="3935799" cy="1192814"/>
          </a:xfrm>
        </p:grpSpPr>
        <p:sp>
          <p:nvSpPr>
            <p:cNvPr id="6" name="圆角矩形 5"/>
            <p:cNvSpPr/>
            <p:nvPr/>
          </p:nvSpPr>
          <p:spPr>
            <a:xfrm>
              <a:off x="3809695" y="6036720"/>
              <a:ext cx="393579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圆角矩形 6"/>
            <p:cNvSpPr/>
            <p:nvPr/>
          </p:nvSpPr>
          <p:spPr>
            <a:xfrm>
              <a:off x="3834945" y="6095525"/>
              <a:ext cx="3856798" cy="1075201"/>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dirty="0" smtClean="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22E</a:t>
              </a:r>
              <a:r>
                <a:rPr lang="zh-CN" altLang="en-US" dirty="0" smtClean="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a:t>
              </a:r>
              <a:r>
                <a:rPr lang="en-US" altLang="zh-CN" dirty="0">
                  <a:solidFill>
                    <a:srgbClr val="0066FF"/>
                  </a:solidFill>
                  <a:latin typeface="Times New Roman" panose="02020603050405020304" pitchFamily="18" charset="0"/>
                  <a:cs typeface="Times New Roman" panose="02020603050405020304" pitchFamily="18" charset="0"/>
                </a:rPr>
                <a:t>(1973-now) </a:t>
              </a:r>
              <a:r>
                <a:rPr lang="en-US" altLang="zh-CN" dirty="0" smtClean="0">
                  <a:solidFill>
                    <a:srgbClr val="0066FF"/>
                  </a:solidFill>
                  <a:latin typeface="Times New Roman" panose="02020603050405020304" pitchFamily="18" charset="0"/>
                  <a:cs typeface="Times New Roman" panose="02020603050405020304" pitchFamily="18" charset="0"/>
                </a:rPr>
                <a:t>Lie </a:t>
              </a:r>
              <a:r>
                <a:rPr lang="en-US" altLang="zh-CN" dirty="0">
                  <a:solidFill>
                    <a:srgbClr val="0066FF"/>
                  </a:solidFill>
                  <a:latin typeface="Times New Roman" panose="02020603050405020304" pitchFamily="18" charset="0"/>
                  <a:cs typeface="Times New Roman" panose="02020603050405020304" pitchFamily="18" charset="0"/>
                </a:rPr>
                <a:t>groups [For the topology of Lie groups and homogeneous spaces, </a:t>
              </a:r>
              <a:r>
                <a:rPr lang="en-US" altLang="zh-CN" sz="1400" dirty="0">
                  <a:solidFill>
                    <a:srgbClr val="0066FF"/>
                  </a:solidFill>
                  <a:latin typeface="Times New Roman" panose="02020603050405020304" pitchFamily="18" charset="0"/>
                  <a:cs typeface="Times New Roman" panose="02020603050405020304" pitchFamily="18" charset="0"/>
                </a:rPr>
                <a:t>see 57Sxx, 57Txx; for analysis thereon, see 43A80, 43A85, 43A90]</a:t>
              </a:r>
              <a:endParaRPr lang="zh-CN" altLang="en-US" sz="1400"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spTree>
    <p:extLst>
      <p:ext uri="{BB962C8B-B14F-4D97-AF65-F5344CB8AC3E}">
        <p14:creationId xmlns:p14="http://schemas.microsoft.com/office/powerpoint/2010/main" val="377476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508000" y="938213"/>
            <a:ext cx="7670800" cy="5527675"/>
            <a:chOff x="320" y="591"/>
            <a:chExt cx="4832" cy="3482"/>
          </a:xfrm>
        </p:grpSpPr>
        <p:sp>
          <p:nvSpPr>
            <p:cNvPr id="4" name="AutoShape 3"/>
            <p:cNvSpPr>
              <a:spLocks noChangeAspect="1" noChangeArrowheads="1" noTextEdit="1"/>
            </p:cNvSpPr>
            <p:nvPr/>
          </p:nvSpPr>
          <p:spPr bwMode="auto">
            <a:xfrm>
              <a:off x="320" y="591"/>
              <a:ext cx="4832" cy="3482"/>
            </a:xfrm>
            <a:prstGeom prst="rect">
              <a:avLst/>
            </a:prstGeom>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zh-CN" altLang="en-US"/>
            </a:p>
          </p:txBody>
        </p:sp>
        <p:pic>
          <p:nvPicPr>
            <p:cNvPr id="1029" name="Picture 5"/>
            <p:cNvPicPr>
              <a:picLocks noChangeAspect="1" noChangeArrowheads="1"/>
            </p:cNvPicPr>
            <p:nvPr/>
          </p:nvPicPr>
          <p:blipFill>
            <a:blip r:embed="rId2"/>
            <a:srcRect/>
            <a:stretch>
              <a:fillRect/>
            </a:stretch>
          </p:blipFill>
          <p:spPr bwMode="auto">
            <a:xfrm>
              <a:off x="320" y="591"/>
              <a:ext cx="4837" cy="3487"/>
            </a:xfrm>
            <a:prstGeom prst="rect">
              <a:avLst/>
            </a:prstGeom>
            <a:solidFill>
              <a:schemeClr val="bg1"/>
            </a:solidFill>
            <a:ln>
              <a:noFill/>
            </a:ln>
            <a:effectLst>
              <a:outerShdw blurRad="190500"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pic>
      </p:grpSp>
      <p:sp>
        <p:nvSpPr>
          <p:cNvPr id="6" name="矩形 5"/>
          <p:cNvSpPr/>
          <p:nvPr/>
        </p:nvSpPr>
        <p:spPr>
          <a:xfrm>
            <a:off x="604838" y="1146175"/>
            <a:ext cx="3541712" cy="488950"/>
          </a:xfrm>
          <a:prstGeom prst="rect">
            <a:avLst/>
          </a:prstGeom>
          <a:solidFill>
            <a:schemeClr val="lt1">
              <a:alpha val="0"/>
            </a:schemeClr>
          </a:solidFill>
          <a:ln w="22225">
            <a:solidFill>
              <a:srgbClr val="C4198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604838" y="4418013"/>
            <a:ext cx="3541712" cy="423862"/>
          </a:xfrm>
          <a:prstGeom prst="rect">
            <a:avLst/>
          </a:prstGeom>
          <a:solidFill>
            <a:schemeClr val="lt1">
              <a:alpha val="0"/>
            </a:schemeClr>
          </a:solidFill>
          <a:ln w="22225">
            <a:solidFill>
              <a:srgbClr val="C4198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CN" altLang="en-US"/>
          </a:p>
        </p:txBody>
      </p:sp>
      <p:cxnSp>
        <p:nvCxnSpPr>
          <p:cNvPr id="9" name="直接连接符 8"/>
          <p:cNvCxnSpPr/>
          <p:nvPr/>
        </p:nvCxnSpPr>
        <p:spPr>
          <a:xfrm>
            <a:off x="901700" y="2781300"/>
            <a:ext cx="3219450" cy="0"/>
          </a:xfrm>
          <a:prstGeom prst="line">
            <a:avLst/>
          </a:prstGeom>
          <a:ln w="25400">
            <a:solidFill>
              <a:srgbClr val="C41981"/>
            </a:solidFill>
          </a:ln>
        </p:spPr>
        <p:style>
          <a:lnRef idx="1">
            <a:schemeClr val="accent1"/>
          </a:lnRef>
          <a:fillRef idx="0">
            <a:schemeClr val="accent1"/>
          </a:fillRef>
          <a:effectRef idx="0">
            <a:schemeClr val="accent1"/>
          </a:effectRef>
          <a:fontRef idx="minor">
            <a:schemeClr val="tx1"/>
          </a:fontRef>
        </p:style>
      </p:cxnSp>
      <p:grpSp>
        <p:nvGrpSpPr>
          <p:cNvPr id="20492" name="Group 8"/>
          <p:cNvGrpSpPr>
            <a:grpSpLocks noChangeAspect="1"/>
          </p:cNvGrpSpPr>
          <p:nvPr/>
        </p:nvGrpSpPr>
        <p:grpSpPr bwMode="auto">
          <a:xfrm>
            <a:off x="4341813" y="950913"/>
            <a:ext cx="3702050" cy="3336925"/>
            <a:chOff x="2674" y="591"/>
            <a:chExt cx="2332" cy="2102"/>
          </a:xfrm>
        </p:grpSpPr>
        <p:sp>
          <p:nvSpPr>
            <p:cNvPr id="16396" name="AutoShape 7"/>
            <p:cNvSpPr>
              <a:spLocks noChangeAspect="1" noChangeArrowheads="1" noTextEdit="1"/>
            </p:cNvSpPr>
            <p:nvPr/>
          </p:nvSpPr>
          <p:spPr bwMode="auto">
            <a:xfrm>
              <a:off x="2674" y="591"/>
              <a:ext cx="2332" cy="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63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 y="591"/>
              <a:ext cx="2337" cy="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1" name="直接连接符 20"/>
          <p:cNvCxnSpPr/>
          <p:nvPr/>
        </p:nvCxnSpPr>
        <p:spPr bwMode="auto">
          <a:xfrm>
            <a:off x="4699000" y="2155825"/>
            <a:ext cx="3219450" cy="0"/>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auto">
          <a:xfrm flipV="1">
            <a:off x="4306888" y="2370138"/>
            <a:ext cx="2274887" cy="1587"/>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725988" y="3351213"/>
            <a:ext cx="3219450" cy="0"/>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414838" y="3594100"/>
            <a:ext cx="3505200" cy="0"/>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414838" y="3838575"/>
            <a:ext cx="2462212" cy="0"/>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sp>
        <p:nvSpPr>
          <p:cNvPr id="16" name="文本框 3"/>
          <p:cNvSpPr txBox="1">
            <a:spLocks noChangeArrowheads="1"/>
          </p:cNvSpPr>
          <p:nvPr/>
        </p:nvSpPr>
        <p:spPr bwMode="auto">
          <a:xfrm>
            <a:off x="3279919" y="165236"/>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600" dirty="0" smtClean="0">
                <a:solidFill>
                  <a:srgbClr val="FFFF00"/>
                </a:solidFill>
                <a:latin typeface="+mn-lt"/>
                <a:ea typeface="Adobe 黑体 Std R" panose="020B0400000000000000" pitchFamily="34" charset="-122"/>
              </a:rPr>
              <a:t>清华大学调研报告</a:t>
            </a:r>
            <a:endParaRPr lang="zh-CN" altLang="en-US" sz="3600" dirty="0">
              <a:solidFill>
                <a:srgbClr val="FFFF00"/>
              </a:solidFill>
              <a:latin typeface="+mn-lt"/>
              <a:ea typeface="Adobe 黑体 Std R"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0492"/>
                                        </p:tgtEl>
                                        <p:attrNameLst>
                                          <p:attrName>style.visibility</p:attrName>
                                        </p:attrNameLst>
                                      </p:cBhvr>
                                      <p:to>
                                        <p:strVal val="visible"/>
                                      </p:to>
                                    </p:set>
                                    <p:anim calcmode="lin" valueType="num">
                                      <p:cBhvr additive="base">
                                        <p:cTn id="27" dur="500" fill="hold"/>
                                        <p:tgtEl>
                                          <p:spTgt spid="20492"/>
                                        </p:tgtEl>
                                        <p:attrNameLst>
                                          <p:attrName>ppt_x</p:attrName>
                                        </p:attrNameLst>
                                      </p:cBhvr>
                                      <p:tavLst>
                                        <p:tav tm="0">
                                          <p:val>
                                            <p:strVal val="#ppt_x"/>
                                          </p:val>
                                        </p:tav>
                                        <p:tav tm="100000">
                                          <p:val>
                                            <p:strVal val="#ppt_x"/>
                                          </p:val>
                                        </p:tav>
                                      </p:tavLst>
                                    </p:anim>
                                    <p:anim calcmode="lin" valueType="num">
                                      <p:cBhvr additive="base">
                                        <p:cTn id="28"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b="8385"/>
          <a:stretch/>
        </p:blipFill>
        <p:spPr>
          <a:xfrm>
            <a:off x="0" y="857838"/>
            <a:ext cx="9106379" cy="5816340"/>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xmlns="" id="{B3FBC1A9-4AC5-4EEC-BDC4-0E1A2DCAF620}"/>
              </a:ext>
            </a:extLst>
          </p:cNvPr>
          <p:cNvSpPr txBox="1"/>
          <p:nvPr/>
        </p:nvSpPr>
        <p:spPr>
          <a:xfrm>
            <a:off x="3162300" y="68848"/>
            <a:ext cx="4087979" cy="707886"/>
          </a:xfrm>
          <a:prstGeom prst="rect">
            <a:avLst/>
          </a:prstGeom>
          <a:noFill/>
        </p:spPr>
        <p:txBody>
          <a:bodyPr wrap="none">
            <a:spAutoFit/>
          </a:bodyPr>
          <a:lstStyle/>
          <a:p>
            <a:pPr>
              <a:defRPr/>
            </a:pPr>
            <a:r>
              <a:rPr lang="en-US" altLang="zh-CN"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22E</a:t>
            </a: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类高</a:t>
            </a: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被引文献</a:t>
            </a:r>
          </a:p>
        </p:txBody>
      </p:sp>
      <p:grpSp>
        <p:nvGrpSpPr>
          <p:cNvPr id="4" name="组合 3"/>
          <p:cNvGrpSpPr/>
          <p:nvPr/>
        </p:nvGrpSpPr>
        <p:grpSpPr>
          <a:xfrm>
            <a:off x="94309" y="3409563"/>
            <a:ext cx="2535769" cy="712890"/>
            <a:chOff x="3809695" y="6036720"/>
            <a:chExt cx="3935799" cy="1192814"/>
          </a:xfrm>
        </p:grpSpPr>
        <p:sp>
          <p:nvSpPr>
            <p:cNvPr id="5" name="圆角矩形 4"/>
            <p:cNvSpPr/>
            <p:nvPr/>
          </p:nvSpPr>
          <p:spPr>
            <a:xfrm>
              <a:off x="3809695" y="6036720"/>
              <a:ext cx="393579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圆角矩形 5"/>
            <p:cNvSpPr/>
            <p:nvPr/>
          </p:nvSpPr>
          <p:spPr>
            <a:xfrm>
              <a:off x="3834945" y="6095525"/>
              <a:ext cx="3856798" cy="1075201"/>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dirty="0" smtClean="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麻省理工大学赫尔加森教授</a:t>
              </a:r>
              <a:endParaRPr lang="zh-CN" altLang="en-US" sz="1400"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spTree>
    <p:extLst>
      <p:ext uri="{BB962C8B-B14F-4D97-AF65-F5344CB8AC3E}">
        <p14:creationId xmlns:p14="http://schemas.microsoft.com/office/powerpoint/2010/main" val="20641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3778" y="950094"/>
            <a:ext cx="4769952" cy="5413000"/>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xmlns="" id="{B3FBC1A9-4AC5-4EEC-BDC4-0E1A2DCAF620}"/>
              </a:ext>
            </a:extLst>
          </p:cNvPr>
          <p:cNvSpPr txBox="1"/>
          <p:nvPr/>
        </p:nvSpPr>
        <p:spPr>
          <a:xfrm>
            <a:off x="3020898" y="200823"/>
            <a:ext cx="4288353" cy="584775"/>
          </a:xfrm>
          <a:prstGeom prst="rect">
            <a:avLst/>
          </a:prstGeom>
          <a:noFill/>
        </p:spPr>
        <p:txBody>
          <a:bodyPr wrap="none">
            <a:spAutoFit/>
          </a:bodyPr>
          <a:lstStyle/>
          <a:p>
            <a:pPr>
              <a:defRPr/>
            </a:pPr>
            <a:r>
              <a:rPr lang="zh-CN" altLang="en-US" sz="32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赫尔加森教授师承关系</a:t>
            </a:r>
            <a:endParaRPr lang="zh-CN" altLang="en-US" sz="32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p:cNvPicPr>
            <a:picLocks noChangeAspect="1"/>
          </p:cNvPicPr>
          <p:nvPr/>
        </p:nvPicPr>
        <p:blipFill rotWithShape="1">
          <a:blip r:embed="rId3"/>
          <a:srcRect t="9196" b="24532"/>
          <a:stretch/>
        </p:blipFill>
        <p:spPr>
          <a:xfrm>
            <a:off x="854244" y="1843413"/>
            <a:ext cx="5448300" cy="4519681"/>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4"/>
          <a:stretch>
            <a:fillRect/>
          </a:stretch>
        </p:blipFill>
        <p:spPr>
          <a:xfrm>
            <a:off x="1786617" y="1412008"/>
            <a:ext cx="5343525" cy="4343400"/>
          </a:xfrm>
          <a:prstGeom prst="rect">
            <a:avLst/>
          </a:prstGeom>
        </p:spPr>
      </p:pic>
      <p:pic>
        <p:nvPicPr>
          <p:cNvPr id="6" name="图片 5"/>
          <p:cNvPicPr>
            <a:picLocks noChangeAspect="1"/>
          </p:cNvPicPr>
          <p:nvPr/>
        </p:nvPicPr>
        <p:blipFill>
          <a:blip r:embed="rId5"/>
          <a:stretch>
            <a:fillRect/>
          </a:stretch>
        </p:blipFill>
        <p:spPr>
          <a:xfrm>
            <a:off x="2719682" y="1843413"/>
            <a:ext cx="5476875" cy="425767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6"/>
          <a:stretch>
            <a:fillRect/>
          </a:stretch>
        </p:blipFill>
        <p:spPr>
          <a:xfrm>
            <a:off x="3358050" y="3317008"/>
            <a:ext cx="43053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90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 y="1509713"/>
            <a:ext cx="918845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文本框 2"/>
          <p:cNvSpPr txBox="1">
            <a:spLocks noChangeArrowheads="1"/>
          </p:cNvSpPr>
          <p:nvPr/>
        </p:nvSpPr>
        <p:spPr bwMode="auto">
          <a:xfrm>
            <a:off x="2711450" y="1012825"/>
            <a:ext cx="326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特定年份的高被引文献</a:t>
            </a:r>
          </a:p>
        </p:txBody>
      </p:sp>
      <p:sp>
        <p:nvSpPr>
          <p:cNvPr id="80900" name="文本框 12"/>
          <p:cNvSpPr txBox="1">
            <a:spLocks noChangeArrowheads="1"/>
          </p:cNvSpPr>
          <p:nvPr/>
        </p:nvSpPr>
        <p:spPr bwMode="auto">
          <a:xfrm>
            <a:off x="1771650" y="3422650"/>
            <a:ext cx="588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C41981"/>
                </a:solidFill>
                <a:latin typeface="Century" panose="02040604050505020304" pitchFamily="18" charset="0"/>
                <a:ea typeface="黑体" panose="02010609060101010101" pitchFamily="49" charset="-122"/>
              </a:rPr>
              <a:t>检索</a:t>
            </a:r>
            <a:r>
              <a:rPr lang="en-US" altLang="zh-CN" sz="2000">
                <a:solidFill>
                  <a:srgbClr val="C41981"/>
                </a:solidFill>
                <a:latin typeface="Century" panose="02040604050505020304" pitchFamily="18" charset="0"/>
                <a:ea typeface="黑体" panose="02010609060101010101" pitchFamily="49" charset="-122"/>
              </a:rPr>
              <a:t>2015</a:t>
            </a:r>
            <a:r>
              <a:rPr lang="zh-CN" altLang="en-US" sz="2000">
                <a:solidFill>
                  <a:srgbClr val="C41981"/>
                </a:solidFill>
                <a:latin typeface="Century" panose="02040604050505020304" pitchFamily="18" charset="0"/>
                <a:ea typeface="黑体" panose="02010609060101010101" pitchFamily="49" charset="-122"/>
              </a:rPr>
              <a:t>年出版的所有图书、期刊文章的被引数据</a:t>
            </a:r>
          </a:p>
        </p:txBody>
      </p:sp>
      <p:sp>
        <p:nvSpPr>
          <p:cNvPr id="5" name="文本框 4"/>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7891417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2"/>
          <p:cNvSpPr txBox="1">
            <a:spLocks noChangeArrowheads="1"/>
          </p:cNvSpPr>
          <p:nvPr/>
        </p:nvSpPr>
        <p:spPr bwMode="auto">
          <a:xfrm>
            <a:off x="2624138" y="1031875"/>
            <a:ext cx="391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pic>
        <p:nvPicPr>
          <p:cNvPr id="8192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1589088"/>
            <a:ext cx="8988425"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文本框 4"/>
          <p:cNvSpPr txBox="1">
            <a:spLocks noChangeArrowheads="1"/>
          </p:cNvSpPr>
          <p:nvPr/>
        </p:nvSpPr>
        <p:spPr bwMode="auto">
          <a:xfrm>
            <a:off x="2787650" y="2946400"/>
            <a:ext cx="434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C41981"/>
                </a:solidFill>
                <a:latin typeface="Century" panose="02040604050505020304" pitchFamily="18" charset="0"/>
                <a:ea typeface="黑体" panose="02010609060101010101" pitchFamily="49" charset="-122"/>
              </a:rPr>
              <a:t>在</a:t>
            </a:r>
            <a:r>
              <a:rPr lang="en-US" altLang="zh-CN" sz="2000">
                <a:solidFill>
                  <a:srgbClr val="C41981"/>
                </a:solidFill>
                <a:latin typeface="Century" panose="02040604050505020304" pitchFamily="18" charset="0"/>
                <a:ea typeface="黑体" panose="02010609060101010101" pitchFamily="49" charset="-122"/>
              </a:rPr>
              <a:t>2015</a:t>
            </a:r>
            <a:r>
              <a:rPr lang="zh-CN" altLang="en-US" sz="2000">
                <a:solidFill>
                  <a:srgbClr val="C41981"/>
                </a:solidFill>
                <a:latin typeface="Century" panose="02040604050505020304" pitchFamily="18" charset="0"/>
                <a:ea typeface="黑体" panose="02010609060101010101" pitchFamily="49" charset="-122"/>
              </a:rPr>
              <a:t>年当年引用过的全部图书排行</a:t>
            </a:r>
          </a:p>
        </p:txBody>
      </p:sp>
      <p:sp>
        <p:nvSpPr>
          <p:cNvPr id="6" name="矩形 5"/>
          <p:cNvSpPr/>
          <p:nvPr/>
        </p:nvSpPr>
        <p:spPr>
          <a:xfrm>
            <a:off x="307975" y="3840163"/>
            <a:ext cx="549275" cy="20796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文本框 6"/>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219345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2038350"/>
            <a:ext cx="90979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文本框 2"/>
          <p:cNvSpPr txBox="1">
            <a:spLocks noChangeArrowheads="1"/>
          </p:cNvSpPr>
          <p:nvPr/>
        </p:nvSpPr>
        <p:spPr bwMode="auto">
          <a:xfrm>
            <a:off x="2244725" y="1012825"/>
            <a:ext cx="391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sp>
        <p:nvSpPr>
          <p:cNvPr id="82948" name="文本框 4"/>
          <p:cNvSpPr txBox="1">
            <a:spLocks noChangeArrowheads="1"/>
          </p:cNvSpPr>
          <p:nvPr/>
        </p:nvSpPr>
        <p:spPr bwMode="auto">
          <a:xfrm>
            <a:off x="228600" y="1620838"/>
            <a:ext cx="8520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下列图书全部被引次数在</a:t>
            </a:r>
            <a:r>
              <a:rPr lang="en-US" altLang="zh-CN" sz="1800">
                <a:solidFill>
                  <a:srgbClr val="C41981"/>
                </a:solidFill>
                <a:latin typeface="Century" panose="02040604050505020304" pitchFamily="18" charset="0"/>
                <a:ea typeface="黑体" panose="02010609060101010101" pitchFamily="49" charset="-122"/>
              </a:rPr>
              <a:t>4021</a:t>
            </a:r>
            <a:r>
              <a:rPr lang="zh-CN" altLang="en-US" sz="1800">
                <a:solidFill>
                  <a:srgbClr val="C41981"/>
                </a:solidFill>
                <a:latin typeface="Century" panose="02040604050505020304" pitchFamily="18" charset="0"/>
                <a:ea typeface="黑体" panose="02010609060101010101" pitchFamily="49" charset="-122"/>
              </a:rPr>
              <a:t>次，其中在</a:t>
            </a:r>
            <a:r>
              <a:rPr lang="en-US" altLang="zh-CN" sz="1800">
                <a:solidFill>
                  <a:srgbClr val="C41981"/>
                </a:solidFill>
                <a:latin typeface="Century" panose="02040604050505020304" pitchFamily="18" charset="0"/>
                <a:ea typeface="黑体" panose="02010609060101010101" pitchFamily="49" charset="-122"/>
              </a:rPr>
              <a:t>2015</a:t>
            </a:r>
            <a:r>
              <a:rPr lang="zh-CN" altLang="en-US" sz="1800">
                <a:solidFill>
                  <a:srgbClr val="C41981"/>
                </a:solidFill>
                <a:latin typeface="Century" panose="02040604050505020304" pitchFamily="18" charset="0"/>
                <a:ea typeface="黑体" panose="02010609060101010101" pitchFamily="49" charset="-122"/>
              </a:rPr>
              <a:t>年被引</a:t>
            </a:r>
            <a:r>
              <a:rPr lang="en-US" altLang="zh-CN" sz="1800">
                <a:solidFill>
                  <a:srgbClr val="C41981"/>
                </a:solidFill>
                <a:latin typeface="Century" panose="02040604050505020304" pitchFamily="18" charset="0"/>
                <a:ea typeface="黑体" panose="02010609060101010101" pitchFamily="49" charset="-122"/>
              </a:rPr>
              <a:t>287</a:t>
            </a:r>
            <a:r>
              <a:rPr lang="zh-CN" altLang="en-US" sz="1800">
                <a:solidFill>
                  <a:srgbClr val="C41981"/>
                </a:solidFill>
                <a:latin typeface="Century" panose="02040604050505020304" pitchFamily="18" charset="0"/>
                <a:ea typeface="黑体" panose="02010609060101010101" pitchFamily="49" charset="-122"/>
              </a:rPr>
              <a:t>次，位列图书排行榜第一</a:t>
            </a: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164800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19263"/>
            <a:ext cx="91440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文本框 2"/>
          <p:cNvSpPr txBox="1">
            <a:spLocks noChangeArrowheads="1"/>
          </p:cNvSpPr>
          <p:nvPr/>
        </p:nvSpPr>
        <p:spPr bwMode="auto">
          <a:xfrm>
            <a:off x="2244725" y="1012825"/>
            <a:ext cx="391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sp>
        <p:nvSpPr>
          <p:cNvPr id="83972" name="文本框 4"/>
          <p:cNvSpPr txBox="1">
            <a:spLocks noChangeArrowheads="1"/>
          </p:cNvSpPr>
          <p:nvPr/>
        </p:nvSpPr>
        <p:spPr bwMode="auto">
          <a:xfrm>
            <a:off x="1654175" y="2803525"/>
            <a:ext cx="706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C41981"/>
                </a:solidFill>
                <a:latin typeface="Century" panose="02040604050505020304" pitchFamily="18" charset="0"/>
                <a:ea typeface="黑体" panose="02010609060101010101" pitchFamily="49" charset="-122"/>
              </a:rPr>
              <a:t>在</a:t>
            </a:r>
            <a:r>
              <a:rPr lang="en-US" altLang="zh-CN" sz="2000" dirty="0">
                <a:solidFill>
                  <a:srgbClr val="C41981"/>
                </a:solidFill>
                <a:latin typeface="Century" panose="02040604050505020304" pitchFamily="18" charset="0"/>
                <a:ea typeface="黑体" panose="02010609060101010101" pitchFamily="49" charset="-122"/>
              </a:rPr>
              <a:t>2015</a:t>
            </a:r>
            <a:r>
              <a:rPr lang="zh-CN" altLang="en-US" sz="2000" dirty="0">
                <a:solidFill>
                  <a:srgbClr val="C41981"/>
                </a:solidFill>
                <a:latin typeface="Century" panose="02040604050505020304" pitchFamily="18" charset="0"/>
                <a:ea typeface="黑体" panose="02010609060101010101" pitchFamily="49" charset="-122"/>
              </a:rPr>
              <a:t>年当年引用过的</a:t>
            </a:r>
            <a:r>
              <a:rPr lang="en-US" altLang="zh-CN" sz="2000" dirty="0">
                <a:solidFill>
                  <a:srgbClr val="C41981"/>
                </a:solidFill>
                <a:latin typeface="Century" panose="02040604050505020304" pitchFamily="18" charset="0"/>
                <a:ea typeface="黑体" panose="02010609060101010101" pitchFamily="49" charset="-122"/>
              </a:rPr>
              <a:t>MathSciNet</a:t>
            </a:r>
            <a:r>
              <a:rPr lang="zh-CN" altLang="en-US" sz="2000" dirty="0">
                <a:solidFill>
                  <a:srgbClr val="C41981"/>
                </a:solidFill>
                <a:latin typeface="Century" panose="02040604050505020304" pitchFamily="18" charset="0"/>
                <a:ea typeface="黑体" panose="02010609060101010101" pitchFamily="49" charset="-122"/>
              </a:rPr>
              <a:t>收录的全部期刊文章排行</a:t>
            </a: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3486956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文本框 2"/>
          <p:cNvSpPr txBox="1">
            <a:spLocks noChangeArrowheads="1"/>
          </p:cNvSpPr>
          <p:nvPr/>
        </p:nvSpPr>
        <p:spPr bwMode="auto">
          <a:xfrm>
            <a:off x="2244725" y="1012825"/>
            <a:ext cx="4527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期刊文章排行榜</a:t>
            </a:r>
          </a:p>
        </p:txBody>
      </p:sp>
      <p:sp>
        <p:nvSpPr>
          <p:cNvPr id="84995" name="文本框 4"/>
          <p:cNvSpPr txBox="1">
            <a:spLocks noChangeArrowheads="1"/>
          </p:cNvSpPr>
          <p:nvPr/>
        </p:nvSpPr>
        <p:spPr bwMode="auto">
          <a:xfrm>
            <a:off x="0" y="1430338"/>
            <a:ext cx="921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下列文章的全部被引次数在</a:t>
            </a:r>
            <a:r>
              <a:rPr lang="en-US" altLang="zh-CN" sz="1800">
                <a:solidFill>
                  <a:srgbClr val="C41981"/>
                </a:solidFill>
                <a:latin typeface="Century" panose="02040604050505020304" pitchFamily="18" charset="0"/>
                <a:ea typeface="黑体" panose="02010609060101010101" pitchFamily="49" charset="-122"/>
              </a:rPr>
              <a:t>1515</a:t>
            </a:r>
            <a:r>
              <a:rPr lang="zh-CN" altLang="en-US" sz="1800">
                <a:solidFill>
                  <a:srgbClr val="C41981"/>
                </a:solidFill>
                <a:latin typeface="Century" panose="02040604050505020304" pitchFamily="18" charset="0"/>
                <a:ea typeface="黑体" panose="02010609060101010101" pitchFamily="49" charset="-122"/>
              </a:rPr>
              <a:t>次，其中在</a:t>
            </a:r>
            <a:r>
              <a:rPr lang="en-US" altLang="zh-CN" sz="1800">
                <a:solidFill>
                  <a:srgbClr val="C41981"/>
                </a:solidFill>
                <a:latin typeface="Century" panose="02040604050505020304" pitchFamily="18" charset="0"/>
                <a:ea typeface="黑体" panose="02010609060101010101" pitchFamily="49" charset="-122"/>
              </a:rPr>
              <a:t>2015</a:t>
            </a:r>
            <a:r>
              <a:rPr lang="zh-CN" altLang="en-US" sz="1800">
                <a:solidFill>
                  <a:srgbClr val="C41981"/>
                </a:solidFill>
                <a:latin typeface="Century" panose="02040604050505020304" pitchFamily="18" charset="0"/>
                <a:ea typeface="黑体" panose="02010609060101010101" pitchFamily="49" charset="-122"/>
              </a:rPr>
              <a:t>年被引</a:t>
            </a:r>
            <a:r>
              <a:rPr lang="en-US" altLang="zh-CN" sz="1800">
                <a:solidFill>
                  <a:srgbClr val="C41981"/>
                </a:solidFill>
                <a:latin typeface="Century" panose="02040604050505020304" pitchFamily="18" charset="0"/>
                <a:ea typeface="黑体" panose="02010609060101010101" pitchFamily="49" charset="-122"/>
              </a:rPr>
              <a:t>162</a:t>
            </a:r>
            <a:r>
              <a:rPr lang="zh-CN" altLang="en-US" sz="1800">
                <a:solidFill>
                  <a:srgbClr val="C41981"/>
                </a:solidFill>
                <a:latin typeface="Century" panose="02040604050505020304" pitchFamily="18" charset="0"/>
                <a:ea typeface="黑体" panose="02010609060101010101" pitchFamily="49" charset="-122"/>
              </a:rPr>
              <a:t>次，位列期刊文章排行榜第一</a:t>
            </a:r>
          </a:p>
        </p:txBody>
      </p:sp>
      <p:pic>
        <p:nvPicPr>
          <p:cNvPr id="8499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800225"/>
            <a:ext cx="888682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图片 5"/>
          <p:cNvPicPr>
            <a:picLocks noChangeAspect="1"/>
          </p:cNvPicPr>
          <p:nvPr/>
        </p:nvPicPr>
        <p:blipFill>
          <a:blip r:embed="rId3">
            <a:extLst>
              <a:ext uri="{28A0092B-C50C-407E-A947-70E740481C1C}">
                <a14:useLocalDpi xmlns:a14="http://schemas.microsoft.com/office/drawing/2010/main" val="0"/>
              </a:ext>
            </a:extLst>
          </a:blip>
          <a:srcRect b="27087"/>
          <a:stretch>
            <a:fillRect/>
          </a:stretch>
        </p:blipFill>
        <p:spPr bwMode="auto">
          <a:xfrm>
            <a:off x="133350" y="3821113"/>
            <a:ext cx="8872538"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136900" y="3425825"/>
            <a:ext cx="835025" cy="23177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文本框 7"/>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289071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文本框 2"/>
          <p:cNvSpPr txBox="1">
            <a:spLocks noChangeArrowheads="1"/>
          </p:cNvSpPr>
          <p:nvPr/>
        </p:nvSpPr>
        <p:spPr bwMode="auto">
          <a:xfrm>
            <a:off x="2244725" y="1012825"/>
            <a:ext cx="391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期刊排行榜</a:t>
            </a:r>
          </a:p>
        </p:txBody>
      </p:sp>
      <p:pic>
        <p:nvPicPr>
          <p:cNvPr id="4" name="图片 3"/>
          <p:cNvPicPr>
            <a:picLocks noChangeAspect="1"/>
          </p:cNvPicPr>
          <p:nvPr/>
        </p:nvPicPr>
        <p:blipFill>
          <a:blip r:embed="rId2"/>
          <a:srcRect/>
          <a:stretch>
            <a:fillRect/>
          </a:stretch>
        </p:blipFill>
        <p:spPr bwMode="auto">
          <a:xfrm>
            <a:off x="114300" y="1474788"/>
            <a:ext cx="7458075" cy="4933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473450" y="3806825"/>
            <a:ext cx="2974975" cy="17462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3482975" y="4365625"/>
            <a:ext cx="1355725" cy="22542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6022" name="文本框 9"/>
          <p:cNvSpPr txBox="1">
            <a:spLocks noChangeArrowheads="1"/>
          </p:cNvSpPr>
          <p:nvPr/>
        </p:nvSpPr>
        <p:spPr bwMode="auto">
          <a:xfrm>
            <a:off x="365125" y="1920875"/>
            <a:ext cx="695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利用</a:t>
            </a:r>
            <a:r>
              <a:rPr lang="en-US" altLang="zh-CN" sz="1800">
                <a:solidFill>
                  <a:srgbClr val="C41981"/>
                </a:solidFill>
                <a:latin typeface="Century" panose="02040604050505020304" pitchFamily="18" charset="0"/>
                <a:ea typeface="黑体" panose="02010609060101010101" pitchFamily="49" charset="-122"/>
              </a:rPr>
              <a:t>TOP</a:t>
            </a:r>
            <a:r>
              <a:rPr lang="zh-CN" altLang="en-US" sz="1800">
                <a:solidFill>
                  <a:srgbClr val="C41981"/>
                </a:solidFill>
                <a:latin typeface="Century" panose="02040604050505020304" pitchFamily="18" charset="0"/>
                <a:ea typeface="黑体" panose="02010609060101010101" pitchFamily="49" charset="-122"/>
              </a:rPr>
              <a:t>期刊排行榜，可发现</a:t>
            </a:r>
            <a:endParaRPr lang="en-US" altLang="zh-CN" sz="1800">
              <a:solidFill>
                <a:srgbClr val="C41981"/>
              </a:solidFill>
              <a:latin typeface="Century" panose="02040604050505020304" pitchFamily="18" charset="0"/>
              <a:ea typeface="黑体" panose="02010609060101010101" pitchFamily="49" charset="-122"/>
            </a:endParaRPr>
          </a:p>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一些平时未关注的期刊 </a:t>
            </a:r>
            <a:endParaRPr lang="en-US" altLang="zh-CN" sz="1800">
              <a:solidFill>
                <a:srgbClr val="C41981"/>
              </a:solidFill>
              <a:latin typeface="Century" panose="02040604050505020304" pitchFamily="18" charset="0"/>
              <a:ea typeface="黑体" panose="02010609060101010101" pitchFamily="49" charset="-122"/>
            </a:endParaRPr>
          </a:p>
        </p:txBody>
      </p:sp>
      <p:sp>
        <p:nvSpPr>
          <p:cNvPr id="86023" name="矩形 5"/>
          <p:cNvSpPr>
            <a:spLocks noChangeArrowheads="1"/>
          </p:cNvSpPr>
          <p:nvPr/>
        </p:nvSpPr>
        <p:spPr bwMode="auto">
          <a:xfrm>
            <a:off x="6351588" y="3768725"/>
            <a:ext cx="28765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数学杂志</a:t>
            </a: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法国高等科学研究所</a:t>
            </a:r>
          </a:p>
        </p:txBody>
      </p:sp>
      <p:sp>
        <p:nvSpPr>
          <p:cNvPr id="86024" name="矩形 11"/>
          <p:cNvSpPr>
            <a:spLocks noChangeArrowheads="1"/>
          </p:cNvSpPr>
          <p:nvPr/>
        </p:nvSpPr>
        <p:spPr bwMode="auto">
          <a:xfrm>
            <a:off x="5168900" y="4333875"/>
            <a:ext cx="4075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剑桥数学期刊</a:t>
            </a: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，新刊物， 波士顿国际出版社</a:t>
            </a:r>
          </a:p>
        </p:txBody>
      </p:sp>
      <p:sp>
        <p:nvSpPr>
          <p:cNvPr id="9" name="文本框 8"/>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921532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604963"/>
            <a:ext cx="71913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文本框 6"/>
          <p:cNvSpPr txBox="1">
            <a:spLocks noChangeArrowheads="1"/>
          </p:cNvSpPr>
          <p:nvPr/>
        </p:nvSpPr>
        <p:spPr bwMode="auto">
          <a:xfrm>
            <a:off x="495300" y="1212850"/>
            <a:ext cx="832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800" b="1">
                <a:solidFill>
                  <a:srgbClr val="C41981"/>
                </a:solidFill>
                <a:latin typeface="Adobe 黑体 Std R" panose="020B0400000000000000" pitchFamily="34" charset="-122"/>
                <a:ea typeface="Adobe 黑体 Std R" panose="020B0400000000000000" pitchFamily="34" charset="-122"/>
              </a:rPr>
              <a:t>Publications mathématiques de l'IHÉS    《</a:t>
            </a:r>
            <a:r>
              <a:rPr lang="zh-CN" altLang="en-US" sz="1800" b="1">
                <a:solidFill>
                  <a:srgbClr val="C41981"/>
                </a:solidFill>
                <a:latin typeface="Adobe 黑体 Std R" panose="020B0400000000000000" pitchFamily="34" charset="-122"/>
                <a:ea typeface="Adobe 黑体 Std R" panose="020B0400000000000000" pitchFamily="34" charset="-122"/>
              </a:rPr>
              <a:t>数学杂志</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法国高等科学研究所</a:t>
            </a:r>
          </a:p>
        </p:txBody>
      </p:sp>
      <p:pic>
        <p:nvPicPr>
          <p:cNvPr id="87044"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4241800"/>
            <a:ext cx="7219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文本框 10"/>
          <p:cNvSpPr txBox="1">
            <a:spLocks noChangeArrowheads="1"/>
          </p:cNvSpPr>
          <p:nvPr/>
        </p:nvSpPr>
        <p:spPr bwMode="auto">
          <a:xfrm>
            <a:off x="930275" y="3921125"/>
            <a:ext cx="726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800" b="1">
                <a:solidFill>
                  <a:srgbClr val="C41981"/>
                </a:solidFill>
                <a:latin typeface="Adobe 黑体 Std R" panose="020B0400000000000000" pitchFamily="34" charset="-122"/>
                <a:ea typeface="Adobe 黑体 Std R" panose="020B0400000000000000" pitchFamily="34" charset="-122"/>
              </a:rPr>
              <a:t>波士顿国际出版社</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剑桥数学期刊</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 </a:t>
            </a:r>
            <a:r>
              <a:rPr lang="en-US" altLang="zh-CN" sz="1800" b="1">
                <a:solidFill>
                  <a:srgbClr val="C41981"/>
                </a:solidFill>
                <a:latin typeface="Adobe 黑体 Std R" panose="020B0400000000000000" pitchFamily="34" charset="-122"/>
                <a:ea typeface="Adobe 黑体 Std R" panose="020B0400000000000000" pitchFamily="34" charset="-122"/>
              </a:rPr>
              <a:t>2013</a:t>
            </a:r>
            <a:r>
              <a:rPr lang="zh-CN" altLang="en-US" sz="1800" b="1">
                <a:solidFill>
                  <a:srgbClr val="C41981"/>
                </a:solidFill>
                <a:latin typeface="Adobe 黑体 Std R" panose="020B0400000000000000" pitchFamily="34" charset="-122"/>
                <a:ea typeface="Adobe 黑体 Std R" panose="020B0400000000000000" pitchFamily="34" charset="-122"/>
              </a:rPr>
              <a:t>年创刊</a:t>
            </a: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8961570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图片 1"/>
          <p:cNvPicPr>
            <a:picLocks noChangeAspect="1"/>
          </p:cNvPicPr>
          <p:nvPr/>
        </p:nvPicPr>
        <p:blipFill>
          <a:blip r:embed="rId2">
            <a:extLst>
              <a:ext uri="{28A0092B-C50C-407E-A947-70E740481C1C}">
                <a14:useLocalDpi xmlns:a14="http://schemas.microsoft.com/office/drawing/2010/main" val="0"/>
              </a:ext>
            </a:extLst>
          </a:blip>
          <a:srcRect b="21370"/>
          <a:stretch>
            <a:fillRect/>
          </a:stretch>
        </p:blipFill>
        <p:spPr bwMode="auto">
          <a:xfrm>
            <a:off x="463550" y="1720850"/>
            <a:ext cx="811847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文本框 2"/>
          <p:cNvSpPr txBox="1">
            <a:spLocks noChangeArrowheads="1"/>
          </p:cNvSpPr>
          <p:nvPr/>
        </p:nvSpPr>
        <p:spPr bwMode="auto">
          <a:xfrm>
            <a:off x="1277938" y="1158875"/>
            <a:ext cx="7100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FF0000"/>
                </a:solidFill>
                <a:latin typeface="Century" panose="02040604050505020304" pitchFamily="18" charset="0"/>
              </a:rPr>
              <a:t>发现好期刊之</a:t>
            </a:r>
            <a:r>
              <a:rPr lang="en-US" altLang="zh-CN" sz="2000">
                <a:solidFill>
                  <a:srgbClr val="FF0000"/>
                </a:solidFill>
                <a:latin typeface="Century" panose="02040604050505020304" pitchFamily="18" charset="0"/>
              </a:rPr>
              <a:t>—《Publications mathématiques de l'IHÉS》</a:t>
            </a:r>
          </a:p>
        </p:txBody>
      </p:sp>
      <p:sp>
        <p:nvSpPr>
          <p:cNvPr id="4" name="圆角矩形 3"/>
          <p:cNvSpPr/>
          <p:nvPr/>
        </p:nvSpPr>
        <p:spPr>
          <a:xfrm>
            <a:off x="463550" y="2330450"/>
            <a:ext cx="8118475" cy="722313"/>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4"/>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2163415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矩形 2"/>
          <p:cNvSpPr>
            <a:spLocks noChangeArrowheads="1"/>
          </p:cNvSpPr>
          <p:nvPr/>
        </p:nvSpPr>
        <p:spPr bwMode="auto">
          <a:xfrm>
            <a:off x="646113" y="2228850"/>
            <a:ext cx="8027987" cy="234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108585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Tx/>
              <a:buNone/>
            </a:pPr>
            <a:r>
              <a:rPr lang="zh-CN" altLang="en-US" sz="1800" dirty="0">
                <a:latin typeface="+mn-lt"/>
                <a:ea typeface="MingLiU" panose="02020509000000000000" pitchFamily="49" charset="-120"/>
                <a:cs typeface="Times New Roman" panose="02020603050405020304" pitchFamily="18" charset="0"/>
              </a:rPr>
              <a:t>访谈结论如下：</a:t>
            </a:r>
            <a:endParaRPr lang="en-US" altLang="zh-CN" sz="1800" dirty="0">
              <a:latin typeface="+mn-lt"/>
              <a:ea typeface="MingLiU" panose="02020509000000000000" pitchFamily="49" charset="-120"/>
              <a:cs typeface="Times New Roman" panose="02020603050405020304" pitchFamily="18" charset="0"/>
            </a:endParaRPr>
          </a:p>
          <a:p>
            <a:pPr>
              <a:lnSpc>
                <a:spcPct val="150000"/>
              </a:lnSpc>
              <a:spcBef>
                <a:spcPct val="20000"/>
              </a:spcBef>
              <a:buFontTx/>
              <a:buNone/>
            </a:pPr>
            <a:r>
              <a:rPr lang="en-US" altLang="zh-CN" sz="1800" dirty="0">
                <a:latin typeface="+mn-lt"/>
                <a:ea typeface="MingLiU" panose="02020509000000000000" pitchFamily="49" charset="-120"/>
                <a:cs typeface="Times New Roman" panose="02020603050405020304" pitchFamily="18" charset="0"/>
              </a:rPr>
              <a:t>	</a:t>
            </a:r>
            <a:r>
              <a:rPr lang="zh-CN" altLang="en-US" sz="1800" dirty="0">
                <a:latin typeface="+mn-lt"/>
                <a:ea typeface="MingLiU" panose="02020509000000000000" pitchFamily="49" charset="-120"/>
                <a:cs typeface="Times New Roman" panose="02020603050405020304" pitchFamily="18" charset="0"/>
              </a:rPr>
              <a:t>使用最多的文献类型：期刊</a:t>
            </a:r>
            <a:endParaRPr lang="en-US" altLang="zh-CN" sz="1800" dirty="0">
              <a:latin typeface="+mn-lt"/>
              <a:ea typeface="MingLiU" panose="02020509000000000000" pitchFamily="49" charset="-120"/>
              <a:cs typeface="Times New Roman" panose="02020603050405020304" pitchFamily="18" charset="0"/>
            </a:endParaRPr>
          </a:p>
          <a:p>
            <a:pPr>
              <a:lnSpc>
                <a:spcPct val="150000"/>
              </a:lnSpc>
              <a:spcBef>
                <a:spcPct val="20000"/>
              </a:spcBef>
              <a:buFontTx/>
              <a:buNone/>
            </a:pPr>
            <a:r>
              <a:rPr lang="en-US" altLang="zh-CN" sz="1800" dirty="0">
                <a:latin typeface="+mn-lt"/>
                <a:ea typeface="MingLiU" panose="02020509000000000000" pitchFamily="49" charset="-120"/>
                <a:cs typeface="Times New Roman" panose="02020603050405020304" pitchFamily="18" charset="0"/>
              </a:rPr>
              <a:t>	</a:t>
            </a:r>
            <a:r>
              <a:rPr lang="zh-CN" altLang="en-US" sz="1800" dirty="0">
                <a:latin typeface="+mn-lt"/>
                <a:ea typeface="MingLiU" panose="02020509000000000000" pitchFamily="49" charset="-120"/>
                <a:cs typeface="Times New Roman" panose="02020603050405020304" pitchFamily="18" charset="0"/>
              </a:rPr>
              <a:t>最常用的数据库：</a:t>
            </a:r>
            <a:r>
              <a:rPr lang="en-US" altLang="zh-CN" sz="1800" b="1" dirty="0">
                <a:solidFill>
                  <a:srgbClr val="C41981"/>
                </a:solidFill>
                <a:latin typeface="+mn-lt"/>
                <a:ea typeface="MingLiU" panose="02020509000000000000" pitchFamily="49" charset="-120"/>
                <a:cs typeface="Times New Roman" panose="02020603050405020304" pitchFamily="18" charset="0"/>
              </a:rPr>
              <a:t>MathSciNet</a:t>
            </a:r>
          </a:p>
          <a:p>
            <a:pPr>
              <a:lnSpc>
                <a:spcPct val="150000"/>
              </a:lnSpc>
              <a:spcBef>
                <a:spcPct val="20000"/>
              </a:spcBef>
              <a:buFontTx/>
              <a:buNone/>
            </a:pPr>
            <a:r>
              <a:rPr lang="en-US" altLang="zh-CN" sz="1800" dirty="0">
                <a:latin typeface="+mn-lt"/>
                <a:ea typeface="MingLiU" panose="02020509000000000000" pitchFamily="49" charset="-120"/>
                <a:cs typeface="Times New Roman" panose="02020603050405020304" pitchFamily="18" charset="0"/>
              </a:rPr>
              <a:t>	</a:t>
            </a:r>
            <a:r>
              <a:rPr lang="zh-CN" altLang="en-US" sz="1800" dirty="0">
                <a:latin typeface="+mn-lt"/>
                <a:ea typeface="MingLiU" panose="02020509000000000000" pitchFamily="49" charset="-120"/>
                <a:cs typeface="Times New Roman" panose="02020603050405020304" pitchFamily="18" charset="0"/>
              </a:rPr>
              <a:t>除图书馆订购的资源外，最常用的</a:t>
            </a:r>
            <a:r>
              <a:rPr lang="en-US" altLang="zh-CN" sz="1800" dirty="0">
                <a:latin typeface="+mn-lt"/>
                <a:ea typeface="MingLiU" panose="02020509000000000000" pitchFamily="49" charset="-120"/>
                <a:cs typeface="Times New Roman" panose="02020603050405020304" pitchFamily="18" charset="0"/>
              </a:rPr>
              <a:t>OA</a:t>
            </a:r>
            <a:r>
              <a:rPr lang="zh-CN" altLang="en-US" sz="1800" dirty="0">
                <a:latin typeface="+mn-lt"/>
                <a:ea typeface="MingLiU" panose="02020509000000000000" pitchFamily="49" charset="-120"/>
                <a:cs typeface="Times New Roman" panose="02020603050405020304" pitchFamily="18" charset="0"/>
              </a:rPr>
              <a:t>资源为：</a:t>
            </a:r>
            <a:r>
              <a:rPr lang="en-US" altLang="zh-CN" sz="1800" dirty="0">
                <a:latin typeface="+mn-lt"/>
                <a:ea typeface="MingLiU" panose="02020509000000000000" pitchFamily="49" charset="-120"/>
                <a:cs typeface="Times New Roman" panose="02020603050405020304" pitchFamily="18" charset="0"/>
              </a:rPr>
              <a:t>arXiv.org  [</a:t>
            </a:r>
            <a:r>
              <a:rPr lang="en-US" altLang="zh-CN" sz="1800" dirty="0" err="1">
                <a:latin typeface="+mn-lt"/>
                <a:ea typeface="MingLiU" panose="02020509000000000000" pitchFamily="49" charset="-120"/>
                <a:cs typeface="Times New Roman" panose="02020603050405020304" pitchFamily="18" charset="0"/>
              </a:rPr>
              <a:t>a:kaiv</a:t>
            </a:r>
            <a:r>
              <a:rPr lang="en-US" altLang="zh-CN" sz="1800" dirty="0">
                <a:latin typeface="+mn-lt"/>
                <a:ea typeface="MingLiU" panose="02020509000000000000" pitchFamily="49" charset="-120"/>
                <a:cs typeface="Times New Roman" panose="02020603050405020304" pitchFamily="18" charset="0"/>
              </a:rPr>
              <a:t>]</a:t>
            </a:r>
          </a:p>
          <a:p>
            <a:pPr>
              <a:lnSpc>
                <a:spcPct val="150000"/>
              </a:lnSpc>
              <a:spcBef>
                <a:spcPct val="20000"/>
              </a:spcBef>
              <a:buFontTx/>
              <a:buNone/>
            </a:pPr>
            <a:r>
              <a:rPr lang="en-US" altLang="zh-CN" sz="1800" dirty="0">
                <a:latin typeface="+mn-lt"/>
                <a:ea typeface="MingLiU" panose="02020509000000000000" pitchFamily="49" charset="-120"/>
                <a:cs typeface="Times New Roman" panose="02020603050405020304" pitchFamily="18" charset="0"/>
              </a:rPr>
              <a:t>	</a:t>
            </a:r>
            <a:r>
              <a:rPr lang="zh-CN" altLang="en-US" sz="1800" dirty="0">
                <a:latin typeface="+mn-lt"/>
                <a:ea typeface="MingLiU" panose="02020509000000000000" pitchFamily="49" charset="-120"/>
                <a:cs typeface="Times New Roman" panose="02020603050405020304" pitchFamily="18" charset="0"/>
              </a:rPr>
              <a:t>科研人员使用</a:t>
            </a:r>
            <a:r>
              <a:rPr lang="en-US" altLang="zh-CN" sz="1800" dirty="0">
                <a:latin typeface="+mn-lt"/>
                <a:ea typeface="MingLiU" panose="02020509000000000000" pitchFamily="49" charset="-120"/>
                <a:cs typeface="Times New Roman" panose="02020603050405020304" pitchFamily="18" charset="0"/>
              </a:rPr>
              <a:t>MathSciNet</a:t>
            </a:r>
            <a:r>
              <a:rPr lang="zh-CN" altLang="en-US" sz="1800" dirty="0">
                <a:latin typeface="+mn-lt"/>
                <a:ea typeface="MingLiU" panose="02020509000000000000" pitchFamily="49" charset="-120"/>
                <a:cs typeface="Times New Roman" panose="02020603050405020304" pitchFamily="18" charset="0"/>
              </a:rPr>
              <a:t>数据库的原因：</a:t>
            </a:r>
            <a:endParaRPr lang="en-US" altLang="zh-CN" sz="1800" dirty="0">
              <a:latin typeface="+mn-lt"/>
              <a:ea typeface="MingLiU" panose="02020509000000000000" pitchFamily="49" charset="-120"/>
              <a:cs typeface="Times New Roman" panose="02020603050405020304" pitchFamily="18" charset="0"/>
            </a:endParaRPr>
          </a:p>
        </p:txBody>
      </p:sp>
      <p:sp>
        <p:nvSpPr>
          <p:cNvPr id="17411" name="矩形 2"/>
          <p:cNvSpPr>
            <a:spLocks noChangeArrowheads="1"/>
          </p:cNvSpPr>
          <p:nvPr/>
        </p:nvSpPr>
        <p:spPr bwMode="auto">
          <a:xfrm>
            <a:off x="531813" y="1431925"/>
            <a:ext cx="750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200" dirty="0">
                <a:solidFill>
                  <a:srgbClr val="864B10"/>
                </a:solidFill>
                <a:latin typeface="+mn-lt"/>
                <a:ea typeface="Adobe 黑体 Std R" panose="020B0400000000000000" pitchFamily="34" charset="-122"/>
                <a:cs typeface="Times New Roman" panose="02020603050405020304" pitchFamily="18" charset="0"/>
              </a:rPr>
              <a:t>MathSciNet</a:t>
            </a:r>
            <a:r>
              <a:rPr lang="zh-CN" altLang="en-US" sz="3200" dirty="0">
                <a:solidFill>
                  <a:srgbClr val="864B10"/>
                </a:solidFill>
                <a:latin typeface="+mn-lt"/>
                <a:ea typeface="Adobe 黑体 Std R" panose="020B0400000000000000" pitchFamily="34" charset="-122"/>
                <a:cs typeface="Times New Roman" panose="02020603050405020304" pitchFamily="18" charset="0"/>
              </a:rPr>
              <a:t>在清华大学数学系的使用调研</a:t>
            </a:r>
          </a:p>
        </p:txBody>
      </p:sp>
      <p:sp>
        <p:nvSpPr>
          <p:cNvPr id="2" name="矩形 1">
            <a:extLst>
              <a:ext uri="{FF2B5EF4-FFF2-40B4-BE49-F238E27FC236}">
                <a16:creationId xmlns:a16="http://schemas.microsoft.com/office/drawing/2014/main" xmlns="" id="{45153A96-D53E-4B42-A85D-981CC8AD281B}"/>
              </a:ext>
            </a:extLst>
          </p:cNvPr>
          <p:cNvSpPr/>
          <p:nvPr/>
        </p:nvSpPr>
        <p:spPr>
          <a:xfrm>
            <a:off x="895350" y="4631394"/>
            <a:ext cx="5810250" cy="1717393"/>
          </a:xfrm>
          <a:prstGeom prst="rect">
            <a:avLst/>
          </a:prstGeom>
        </p:spPr>
        <p:txBody>
          <a:bodyPr wrap="square">
            <a:spAutoFit/>
          </a:bodyPr>
          <a:lstStyle/>
          <a:p>
            <a:pPr marL="742950" lvl="1" indent="-285750">
              <a:lnSpc>
                <a:spcPct val="150000"/>
              </a:lnSpc>
              <a:spcBef>
                <a:spcPct val="20000"/>
              </a:spcBef>
              <a:buFont typeface="Arial" panose="020B0604020202020204" pitchFamily="34" charset="0"/>
              <a:buChar char="•"/>
            </a:pPr>
            <a:r>
              <a:rPr lang="zh-CN" altLang="en-US"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rPr>
              <a:t>很全面地收录数学学科文献</a:t>
            </a:r>
            <a:endParaRPr lang="en-US" altLang="zh-CN"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endParaRPr>
          </a:p>
          <a:p>
            <a:pPr marL="742950" lvl="1" indent="-285750">
              <a:lnSpc>
                <a:spcPct val="150000"/>
              </a:lnSpc>
              <a:spcBef>
                <a:spcPct val="20000"/>
              </a:spcBef>
              <a:buFont typeface="Arial" panose="020B0604020202020204" pitchFamily="34" charset="0"/>
              <a:buChar char="•"/>
            </a:pPr>
            <a:r>
              <a:rPr lang="zh-CN" altLang="en-US"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rPr>
              <a:t>很多文章有同行评论</a:t>
            </a:r>
            <a:endParaRPr lang="en-US" altLang="zh-CN"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endParaRPr>
          </a:p>
          <a:p>
            <a:pPr marL="742950" lvl="1" indent="-285750">
              <a:lnSpc>
                <a:spcPct val="150000"/>
              </a:lnSpc>
              <a:spcBef>
                <a:spcPct val="20000"/>
              </a:spcBef>
              <a:buFont typeface="Arial" panose="020B0604020202020204" pitchFamily="34" charset="0"/>
              <a:buChar char="•"/>
            </a:pPr>
            <a:r>
              <a:rPr lang="zh-CN" altLang="en-US"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rPr>
              <a:t>通过同行评论可了解文章的价值</a:t>
            </a:r>
            <a:endParaRPr lang="en-US" altLang="zh-CN"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endParaRPr>
          </a:p>
          <a:p>
            <a:pPr marL="742950" lvl="1" indent="-285750">
              <a:lnSpc>
                <a:spcPct val="150000"/>
              </a:lnSpc>
              <a:spcBef>
                <a:spcPct val="20000"/>
              </a:spcBef>
              <a:buFont typeface="Arial" panose="020B0604020202020204" pitchFamily="34" charset="0"/>
              <a:buChar char="•"/>
            </a:pPr>
            <a:r>
              <a:rPr lang="zh-CN" altLang="en-US"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rPr>
              <a:t>同时也可以关注到自己所发文章的同行评论</a:t>
            </a:r>
            <a:endParaRPr lang="en-US" altLang="zh-CN"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5" name="文本框 3"/>
          <p:cNvSpPr txBox="1">
            <a:spLocks noChangeArrowheads="1"/>
          </p:cNvSpPr>
          <p:nvPr/>
        </p:nvSpPr>
        <p:spPr bwMode="auto">
          <a:xfrm>
            <a:off x="3279919" y="165236"/>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600" dirty="0" smtClean="0">
                <a:solidFill>
                  <a:srgbClr val="FFFF00"/>
                </a:solidFill>
                <a:latin typeface="+mn-lt"/>
                <a:ea typeface="Adobe 黑体 Std R" panose="020B0400000000000000" pitchFamily="34" charset="-122"/>
              </a:rPr>
              <a:t>清华大学调研报告</a:t>
            </a:r>
            <a:endParaRPr lang="zh-CN" altLang="en-US" sz="3600" dirty="0">
              <a:solidFill>
                <a:srgbClr val="FFFF00"/>
              </a:solidFill>
              <a:latin typeface="+mn-lt"/>
              <a:ea typeface="Adobe 黑体 Std R"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barn(inVertical)">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barn(inVertical)">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barn(inVertical)">
                                      <p:cBhvr>
                                        <p:cTn id="17" dur="500"/>
                                        <p:tgtEl>
                                          <p:spTgt spid="215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fade">
                                      <p:cBhvr>
                                        <p:cTn id="22" dur="500"/>
                                        <p:tgtEl>
                                          <p:spTgt spid="215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left)">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图片 1"/>
          <p:cNvPicPr>
            <a:picLocks noChangeAspect="1"/>
          </p:cNvPicPr>
          <p:nvPr/>
        </p:nvPicPr>
        <p:blipFill>
          <a:blip r:embed="rId2">
            <a:extLst>
              <a:ext uri="{28A0092B-C50C-407E-A947-70E740481C1C}">
                <a14:useLocalDpi xmlns:a14="http://schemas.microsoft.com/office/drawing/2010/main" val="0"/>
              </a:ext>
            </a:extLst>
          </a:blip>
          <a:srcRect r="12" b="-29"/>
          <a:stretch>
            <a:fillRect/>
          </a:stretch>
        </p:blipFill>
        <p:spPr bwMode="auto">
          <a:xfrm>
            <a:off x="425450" y="0"/>
            <a:ext cx="8370888"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244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8"/>
          <p:cNvSpPr txBox="1">
            <a:spLocks/>
          </p:cNvSpPr>
          <p:nvPr/>
        </p:nvSpPr>
        <p:spPr bwMode="auto">
          <a:xfrm>
            <a:off x="279400" y="1951038"/>
            <a:ext cx="865187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只要您的有共同署名的文章被</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收录过</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您就可能会有</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Erdős</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number</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Erdős</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number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的算法为通过</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N</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次合著关系与</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Erdos,Paul</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教授实现关联</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				</a:t>
            </a:r>
            <a:r>
              <a:rPr lang="en-US" altLang="zh-CN"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Why </a:t>
            </a:r>
            <a:r>
              <a:rPr lang="en-US" altLang="zh-CN" sz="4400"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Erdős,Paul</a:t>
            </a:r>
            <a:r>
              <a:rPr lang="zh-CN" altLang="en-US"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endParaRPr lang="zh-CN" altLang="en-US" sz="1600" dirty="0">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59395" name="文本框 2"/>
          <p:cNvSpPr txBox="1">
            <a:spLocks noChangeArrowheads="1"/>
          </p:cNvSpPr>
          <p:nvPr/>
        </p:nvSpPr>
        <p:spPr bwMode="auto">
          <a:xfrm>
            <a:off x="0" y="993775"/>
            <a:ext cx="9210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最有趣的功能：</a:t>
            </a: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The Erdős number </a:t>
            </a:r>
          </a:p>
        </p:txBody>
      </p:sp>
      <p:sp>
        <p:nvSpPr>
          <p:cNvPr id="4" name="文本框 3"/>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979488"/>
            <a:ext cx="842486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962525" y="2228850"/>
            <a:ext cx="447675" cy="190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3"/>
          <p:cNvSpPr/>
          <p:nvPr/>
        </p:nvSpPr>
        <p:spPr>
          <a:xfrm>
            <a:off x="4962525" y="2476500"/>
            <a:ext cx="447675" cy="190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206375" y="1970088"/>
            <a:ext cx="9093200" cy="34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20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en-US" altLang="zh-CN" sz="1800" dirty="0" err="1">
                <a:latin typeface="Times New Roman" panose="02020603050405020304" pitchFamily="18" charset="0"/>
                <a:ea typeface="MingLiU" panose="02020509000000000000" pitchFamily="49" charset="-120"/>
                <a:cs typeface="Times New Roman" panose="02020603050405020304" pitchFamily="18" charset="0"/>
              </a:rPr>
              <a:t>Erdos,Paul</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一生共发表了</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1640+</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篇文献，在数学领域拥有最多的合著者（</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500+</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），在数学的多个研究领域以及与全球多个国家的近千位学者均有合著。</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20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实现这一功能的基础是</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对收录作者分配了唯一的</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MRID</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，该</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ID</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会永远伴随作者，无论是更改了工作单位，还是更改了姓名写法，基本都会关联到该唯一</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ID</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20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使用入口：进入</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数据库，点击右上角“</a:t>
            </a: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免费工具箱</a:t>
            </a:r>
            <a:r>
              <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/Free Tools</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”，点击“</a:t>
            </a: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合作距离</a:t>
            </a:r>
            <a:r>
              <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/Collaboration Distance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”，输入作者姓名即可查询。</a:t>
            </a:r>
          </a:p>
        </p:txBody>
      </p:sp>
      <p:sp>
        <p:nvSpPr>
          <p:cNvPr id="61443" name="文本框 2"/>
          <p:cNvSpPr txBox="1">
            <a:spLocks noChangeArrowheads="1"/>
          </p:cNvSpPr>
          <p:nvPr/>
        </p:nvSpPr>
        <p:spPr bwMode="auto">
          <a:xfrm>
            <a:off x="0" y="993775"/>
            <a:ext cx="9210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最有趣的功能：</a:t>
            </a: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The Erdős number </a:t>
            </a:r>
          </a:p>
        </p:txBody>
      </p:sp>
      <p:sp>
        <p:nvSpPr>
          <p:cNvPr id="4" name="文本框 3"/>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文本框 2"/>
          <p:cNvSpPr txBox="1">
            <a:spLocks noChangeArrowheads="1"/>
          </p:cNvSpPr>
          <p:nvPr/>
        </p:nvSpPr>
        <p:spPr bwMode="auto">
          <a:xfrm>
            <a:off x="0" y="993775"/>
            <a:ext cx="9210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最有趣的功能：</a:t>
            </a: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The Erdős number </a:t>
            </a:r>
          </a:p>
        </p:txBody>
      </p:sp>
      <p:sp>
        <p:nvSpPr>
          <p:cNvPr id="5" name="Content Placeholder 8"/>
          <p:cNvSpPr txBox="1">
            <a:spLocks/>
          </p:cNvSpPr>
          <p:nvPr/>
        </p:nvSpPr>
        <p:spPr bwMode="auto">
          <a:xfrm>
            <a:off x="-319769" y="4327523"/>
            <a:ext cx="9315450" cy="197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根据研究人员的统计，数学科研人员的</a:t>
            </a:r>
            <a:r>
              <a:rPr lang="zh-CN" altLang="en-US"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平均</a:t>
            </a:r>
            <a:r>
              <a:rPr lang="en-US" altLang="zh-CN" sz="1600" b="1"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Erdos</a:t>
            </a:r>
            <a:r>
              <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 Number</a:t>
            </a:r>
            <a:r>
              <a:rPr lang="zh-CN" altLang="en-US"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为</a:t>
            </a:r>
            <a:r>
              <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5</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，著名数学家往往该值较低。较早时期的数学家该值往往较高；但有个例外，数学天才拉马努金的</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Erdos</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Number</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为</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3</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，尽管</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Erdos,Paul</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1913-1996</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7</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岁的时候，拉马努金（</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1887-1920</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）就过世了。</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en-US" altLang="zh-CN" sz="1600" b="1"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Erdos</a:t>
            </a:r>
            <a:r>
              <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 Number </a:t>
            </a:r>
            <a:r>
              <a:rPr lang="zh-CN" altLang="en-US"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不是一个严肃的评价指</a:t>
            </a:r>
            <a:r>
              <a:rPr lang="zh-CN" altLang="en-US" sz="1600" b="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标</a:t>
            </a:r>
            <a:r>
              <a:rPr lang="zh-CN" altLang="en-US" sz="1600" b="1"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，但</a:t>
            </a:r>
            <a:r>
              <a:rPr lang="zh-CN" altLang="en-US"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可反映与同领域大师的合作</a:t>
            </a:r>
            <a:r>
              <a:rPr lang="zh-CN" altLang="en-US" sz="1600" b="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情况</a:t>
            </a:r>
            <a:r>
              <a:rPr lang="zh-CN" altLang="en-US" sz="1600" b="1"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，可能根</a:t>
            </a:r>
            <a:r>
              <a:rPr lang="zh-CN" altLang="en-US" sz="1600" b="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据作者发文情况会变</a:t>
            </a:r>
            <a:r>
              <a:rPr lang="zh-CN" altLang="en-US" sz="1600" b="1"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小。</a:t>
            </a:r>
            <a:endPar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Content Placeholder 8">
            <a:extLst>
              <a:ext uri="{FF2B5EF4-FFF2-40B4-BE49-F238E27FC236}">
                <a16:creationId xmlns:a16="http://schemas.microsoft.com/office/drawing/2014/main" xmlns="" id="{46A69C87-5FF7-4DA9-9857-910038772DD0}"/>
              </a:ext>
            </a:extLst>
          </p:cNvPr>
          <p:cNvSpPr txBox="1">
            <a:spLocks/>
          </p:cNvSpPr>
          <p:nvPr/>
        </p:nvSpPr>
        <p:spPr bwMode="auto">
          <a:xfrm>
            <a:off x="2313622" y="1996597"/>
            <a:ext cx="404866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200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魏国亮老</a:t>
            </a:r>
            <a:r>
              <a:rPr lang="zh-CN" altLang="en-US" sz="2000" dirty="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师的</a:t>
            </a:r>
            <a:r>
              <a:rPr lang="en-US" altLang="zh-CN" sz="2000"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Erdos</a:t>
            </a:r>
            <a:r>
              <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数</a:t>
            </a:r>
            <a:r>
              <a:rPr lang="zh-CN" altLang="en-US" sz="200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为 </a:t>
            </a:r>
            <a:r>
              <a:rPr lang="en-US" altLang="zh-CN" sz="200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4</a:t>
            </a:r>
            <a:endPar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1733550" y="2709862"/>
            <a:ext cx="5676900" cy="1438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63810" y="197649"/>
            <a:ext cx="3877985" cy="584775"/>
          </a:xfrm>
          <a:prstGeom prst="rect">
            <a:avLst/>
          </a:prstGeom>
          <a:noFill/>
        </p:spPr>
        <p:txBody>
          <a:bodyPr wrap="none">
            <a:spAutoFit/>
          </a:bodyPr>
          <a:lstStyle/>
          <a:p>
            <a:pPr>
              <a:defRPr/>
            </a:pPr>
            <a:r>
              <a:rPr lang="zh-CN" altLang="en-US" sz="320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魏国亮老</a:t>
            </a:r>
            <a:r>
              <a:rPr lang="zh-CN" altLang="en-US" sz="3200" dirty="0" smtClean="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师合作路径</a:t>
            </a:r>
            <a:endParaRPr lang="zh-CN" altLang="en-US" sz="32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77865" y="1180808"/>
            <a:ext cx="8172450" cy="132397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3"/>
          <a:stretch>
            <a:fillRect/>
          </a:stretch>
        </p:blipFill>
        <p:spPr>
          <a:xfrm>
            <a:off x="198095" y="2602366"/>
            <a:ext cx="6743700" cy="1000125"/>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4"/>
          <a:stretch>
            <a:fillRect/>
          </a:stretch>
        </p:blipFill>
        <p:spPr>
          <a:xfrm>
            <a:off x="190565" y="3787547"/>
            <a:ext cx="4572000" cy="981075"/>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rotWithShape="1">
          <a:blip r:embed="rId5"/>
          <a:srcRect b="63518"/>
          <a:stretch/>
        </p:blipFill>
        <p:spPr>
          <a:xfrm>
            <a:off x="198095" y="4903917"/>
            <a:ext cx="8096250" cy="9695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523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15545" y="1041423"/>
            <a:ext cx="5391150" cy="1409700"/>
            <a:chOff x="304800" y="1962151"/>
            <a:chExt cx="5391150" cy="1409700"/>
          </a:xfrm>
        </p:grpSpPr>
        <p:pic>
          <p:nvPicPr>
            <p:cNvPr id="3" name="图片 2"/>
            <p:cNvPicPr>
              <a:picLocks noChangeAspect="1"/>
            </p:cNvPicPr>
            <p:nvPr/>
          </p:nvPicPr>
          <p:blipFill>
            <a:blip r:embed="rId3"/>
            <a:srcRect r="-2"/>
            <a:stretch>
              <a:fillRect/>
            </a:stretch>
          </p:blipFill>
          <p:spPr bwMode="auto">
            <a:xfrm>
              <a:off x="304800" y="1962151"/>
              <a:ext cx="5391150" cy="14097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9" name="Content Placeholder 8"/>
            <p:cNvSpPr txBox="1">
              <a:spLocks/>
            </p:cNvSpPr>
            <p:nvPr/>
          </p:nvSpPr>
          <p:spPr bwMode="auto">
            <a:xfrm>
              <a:off x="1943100" y="1962151"/>
              <a:ext cx="3390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陶哲轩教授    </a:t>
              </a:r>
              <a:r>
                <a:rPr lang="en-US" altLang="zh-CN"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 Number=2</a:t>
              </a:r>
              <a:endPar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grpSp>
        <p:nvGrpSpPr>
          <p:cNvPr id="9" name="组合 8"/>
          <p:cNvGrpSpPr>
            <a:grpSpLocks/>
          </p:cNvGrpSpPr>
          <p:nvPr/>
        </p:nvGrpSpPr>
        <p:grpSpPr bwMode="auto">
          <a:xfrm>
            <a:off x="1338263" y="2663799"/>
            <a:ext cx="5610225" cy="1381125"/>
            <a:chOff x="142875" y="3476625"/>
            <a:chExt cx="5610225" cy="1381124"/>
          </a:xfrm>
        </p:grpSpPr>
        <p:pic>
          <p:nvPicPr>
            <p:cNvPr id="7" name="图片 6"/>
            <p:cNvPicPr>
              <a:picLocks noChangeAspect="1"/>
            </p:cNvPicPr>
            <p:nvPr/>
          </p:nvPicPr>
          <p:blipFill>
            <a:blip r:embed="rId4"/>
            <a:srcRect/>
            <a:stretch>
              <a:fillRect/>
            </a:stretch>
          </p:blipFill>
          <p:spPr bwMode="auto">
            <a:xfrm>
              <a:off x="142875" y="3533775"/>
              <a:ext cx="5610225" cy="132397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Content Placeholder 8"/>
            <p:cNvSpPr txBox="1">
              <a:spLocks/>
            </p:cNvSpPr>
            <p:nvPr/>
          </p:nvSpPr>
          <p:spPr bwMode="auto">
            <a:xfrm>
              <a:off x="2000250" y="3476625"/>
              <a:ext cx="3390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陈省身教授    </a:t>
              </a:r>
              <a:r>
                <a:rPr lang="en-US" altLang="zh-CN"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 Number=2</a:t>
              </a:r>
              <a:endPar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grpSp>
        <p:nvGrpSpPr>
          <p:cNvPr id="12" name="组合 11"/>
          <p:cNvGrpSpPr>
            <a:grpSpLocks/>
          </p:cNvGrpSpPr>
          <p:nvPr/>
        </p:nvGrpSpPr>
        <p:grpSpPr bwMode="auto">
          <a:xfrm>
            <a:off x="3289300" y="4489425"/>
            <a:ext cx="5229225" cy="1695450"/>
            <a:chOff x="1362075" y="3867150"/>
            <a:chExt cx="5229225" cy="1695450"/>
          </a:xfrm>
        </p:grpSpPr>
        <p:pic>
          <p:nvPicPr>
            <p:cNvPr id="10" name="图片 9"/>
            <p:cNvPicPr>
              <a:picLocks noChangeAspect="1"/>
            </p:cNvPicPr>
            <p:nvPr/>
          </p:nvPicPr>
          <p:blipFill>
            <a:blip r:embed="rId5"/>
            <a:srcRect/>
            <a:stretch>
              <a:fillRect/>
            </a:stretch>
          </p:blipFill>
          <p:spPr bwMode="auto">
            <a:xfrm>
              <a:off x="1362075" y="3886200"/>
              <a:ext cx="5143500" cy="1676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Content Placeholder 8"/>
            <p:cNvSpPr txBox="1">
              <a:spLocks/>
            </p:cNvSpPr>
            <p:nvPr/>
          </p:nvSpPr>
          <p:spPr bwMode="auto">
            <a:xfrm>
              <a:off x="2638425" y="3867150"/>
              <a:ext cx="3952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北京大学田刚教授    </a:t>
              </a:r>
              <a:r>
                <a:rPr lang="en-US" altLang="zh-CN"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 Number=3</a:t>
              </a:r>
              <a:endPar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sp>
        <p:nvSpPr>
          <p:cNvPr id="19" name="文本框 18"/>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2"/>
          <p:cNvSpPr txBox="1">
            <a:spLocks noChangeArrowheads="1"/>
          </p:cNvSpPr>
          <p:nvPr/>
        </p:nvSpPr>
        <p:spPr bwMode="auto">
          <a:xfrm>
            <a:off x="1095375" y="966788"/>
            <a:ext cx="70485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en-US" altLang="zh-CN" sz="24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MRLookup</a:t>
            </a:r>
            <a:r>
              <a:rPr lang="zh-CN" altLang="en-US" sz="24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   </a:t>
            </a:r>
            <a:r>
              <a:rPr lang="zh-CN" altLang="en-US" sz="2400">
                <a:latin typeface="Times New Roman" panose="02020603050405020304" pitchFamily="18" charset="0"/>
                <a:ea typeface="Adobe 黑体 Std R" panose="020B0400000000000000" pitchFamily="34" charset="-122"/>
                <a:cs typeface="Times New Roman" panose="02020603050405020304" pitchFamily="18" charset="0"/>
              </a:rPr>
              <a:t>快速获取标准的参考文献格式</a:t>
            </a:r>
            <a:endParaRPr lang="en-US" altLang="zh-CN" sz="24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91139" name="Rectangle 3"/>
          <p:cNvSpPr txBox="1">
            <a:spLocks noChangeArrowheads="1"/>
          </p:cNvSpPr>
          <p:nvPr/>
        </p:nvSpPr>
        <p:spPr bwMode="auto">
          <a:xfrm>
            <a:off x="1095375" y="1474788"/>
            <a:ext cx="68262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访问地址：</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ams.org/</a:t>
            </a:r>
            <a:r>
              <a:rPr lang="en-US" altLang="zh-CN" sz="1800" dirty="0" err="1">
                <a:latin typeface="Times New Roman" panose="02020603050405020304" pitchFamily="18" charset="0"/>
                <a:ea typeface="MingLiU" panose="02020509000000000000" pitchFamily="49" charset="-120"/>
                <a:cs typeface="Times New Roman" panose="02020603050405020304" pitchFamily="18" charset="0"/>
              </a:rPr>
              <a:t>mrlookup</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7" name="图片 6"/>
          <p:cNvPicPr>
            <a:picLocks noChangeAspect="1"/>
          </p:cNvPicPr>
          <p:nvPr/>
        </p:nvPicPr>
        <p:blipFill>
          <a:blip r:embed="rId2"/>
          <a:srcRect/>
          <a:stretch>
            <a:fillRect/>
          </a:stretch>
        </p:blipFill>
        <p:spPr bwMode="auto">
          <a:xfrm>
            <a:off x="146050" y="1962150"/>
            <a:ext cx="5314950" cy="43338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3"/>
          <a:srcRect b="-107"/>
          <a:stretch>
            <a:fillRect/>
          </a:stretch>
        </p:blipFill>
        <p:spPr bwMode="auto">
          <a:xfrm>
            <a:off x="3943350" y="1962150"/>
            <a:ext cx="5038725" cy="43338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nvSpPr>
        <p:spPr>
          <a:xfrm>
            <a:off x="1482725" y="3863975"/>
            <a:ext cx="1222375" cy="212725"/>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圆角矩形 9"/>
          <p:cNvSpPr/>
          <p:nvPr/>
        </p:nvSpPr>
        <p:spPr>
          <a:xfrm>
            <a:off x="6302375" y="2930525"/>
            <a:ext cx="993775" cy="212725"/>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文本框 10"/>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其他功能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8"/>
          <p:cNvSpPr txBox="1">
            <a:spLocks/>
          </p:cNvSpPr>
          <p:nvPr/>
        </p:nvSpPr>
        <p:spPr bwMode="auto">
          <a:xfrm>
            <a:off x="939800" y="2000250"/>
            <a:ext cx="644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及</a:t>
            </a: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出版物简介</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电子刊浏览及检索功能演示</a:t>
            </a:r>
            <a:endPar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校外访问</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主站及其他资源介绍</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FAQ</a:t>
            </a:r>
          </a:p>
        </p:txBody>
      </p:sp>
      <p:sp>
        <p:nvSpPr>
          <p:cNvPr id="95235"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894013"/>
            <a:ext cx="61817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2"/>
          <p:cNvSpPr txBox="1">
            <a:spLocks/>
          </p:cNvSpPr>
          <p:nvPr/>
        </p:nvSpPr>
        <p:spPr>
          <a:xfrm>
            <a:off x="444500" y="1689100"/>
            <a:ext cx="8229600" cy="83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defRPr/>
            </a:pPr>
            <a:r>
              <a:rPr lang="zh-CN" altLang="en-US" sz="1800">
                <a:latin typeface="Century" panose="02040604050505020304" pitchFamily="18" charset="0"/>
                <a:ea typeface="MingLiU" panose="02020509000000000000" pitchFamily="49" charset="-120"/>
              </a:rPr>
              <a:t>期刊检索地</a:t>
            </a:r>
            <a:r>
              <a:rPr lang="zh-CN" altLang="en-US" sz="1800" dirty="0">
                <a:latin typeface="Century" panose="02040604050505020304" pitchFamily="18" charset="0"/>
                <a:ea typeface="MingLiU" panose="02020509000000000000" pitchFamily="49" charset="-120"/>
              </a:rPr>
              <a:t>址</a:t>
            </a:r>
            <a:r>
              <a:rPr lang="zh-CN" altLang="en-US" sz="1800">
                <a:latin typeface="Century" panose="02040604050505020304" pitchFamily="18" charset="0"/>
                <a:ea typeface="MingLiU" panose="02020509000000000000" pitchFamily="49" charset="-120"/>
              </a:rPr>
              <a:t>：</a:t>
            </a:r>
            <a:r>
              <a:rPr lang="en-US" altLang="zh-CN" sz="1800">
                <a:latin typeface="Century" panose="02040604050505020304" pitchFamily="18" charset="0"/>
                <a:ea typeface="MingLiU" panose="02020509000000000000" pitchFamily="49" charset="-120"/>
              </a:rPr>
              <a:t>ams.org/epubsearch</a:t>
            </a:r>
          </a:p>
          <a:p>
            <a:pPr fontAlgn="auto">
              <a:lnSpc>
                <a:spcPct val="100000"/>
              </a:lnSpc>
              <a:spcAft>
                <a:spcPts val="0"/>
              </a:spcAft>
              <a:defRPr/>
            </a:pPr>
            <a:r>
              <a:rPr lang="zh-CN" altLang="en-US" sz="1800">
                <a:latin typeface="Century" panose="02040604050505020304" pitchFamily="18" charset="0"/>
                <a:ea typeface="MingLiU" panose="02020509000000000000" pitchFamily="49" charset="-120"/>
              </a:rPr>
              <a:t>期刊浏览地址：</a:t>
            </a:r>
            <a:r>
              <a:rPr lang="en-US" altLang="zh-CN" sz="1800">
                <a:latin typeface="Century" panose="02040604050505020304" pitchFamily="18" charset="0"/>
                <a:ea typeface="MingLiU" panose="02020509000000000000" pitchFamily="49" charset="-120"/>
              </a:rPr>
              <a:t>ams.org/publications/journals</a:t>
            </a:r>
            <a:endParaRPr lang="en-US" altLang="zh-CN" sz="1800" dirty="0">
              <a:latin typeface="Century" panose="02040604050505020304" pitchFamily="18" charset="0"/>
              <a:ea typeface="MingLiU" panose="02020509000000000000" pitchFamily="49" charset="-120"/>
            </a:endParaRPr>
          </a:p>
          <a:p>
            <a:pPr fontAlgn="auto">
              <a:lnSpc>
                <a:spcPct val="100000"/>
              </a:lnSpc>
              <a:spcAft>
                <a:spcPts val="0"/>
              </a:spcAft>
              <a:defRPr/>
            </a:pPr>
            <a:r>
              <a:rPr lang="zh-CN" altLang="en-US" sz="1800">
                <a:latin typeface="Century" panose="02040604050505020304" pitchFamily="18" charset="0"/>
                <a:ea typeface="MingLiU" panose="02020509000000000000" pitchFamily="49" charset="-120"/>
              </a:rPr>
              <a:t>电</a:t>
            </a:r>
            <a:r>
              <a:rPr lang="zh-CN" altLang="en-US" sz="1800" dirty="0">
                <a:latin typeface="Century" panose="02040604050505020304" pitchFamily="18" charset="0"/>
                <a:ea typeface="MingLiU" panose="02020509000000000000" pitchFamily="49" charset="-120"/>
              </a:rPr>
              <a:t>子刊使用与同类期刊数据库类似，不再逐步讲解，摘取部分要点如下：</a:t>
            </a:r>
            <a:endParaRPr lang="en-US" altLang="zh-CN" sz="1800" dirty="0">
              <a:latin typeface="Century" panose="02040604050505020304" pitchFamily="18" charset="0"/>
              <a:ea typeface="MingLiU" panose="02020509000000000000" pitchFamily="49" charset="-120"/>
            </a:endParaRPr>
          </a:p>
          <a:p>
            <a:pPr marL="0" indent="0" fontAlgn="auto">
              <a:lnSpc>
                <a:spcPct val="100000"/>
              </a:lnSpc>
              <a:spcAft>
                <a:spcPts val="0"/>
              </a:spcAft>
              <a:buFont typeface="Arial" panose="020B0604020202020204" pitchFamily="34" charset="0"/>
              <a:buNone/>
              <a:defRPr/>
            </a:pPr>
            <a:endParaRPr lang="zh-CN" altLang="en-US" sz="1800" dirty="0">
              <a:latin typeface="Century" panose="02040604050505020304" pitchFamily="18" charset="0"/>
              <a:ea typeface="MingLiU" panose="02020509000000000000" pitchFamily="49" charset="-120"/>
            </a:endParaRPr>
          </a:p>
          <a:p>
            <a:pPr fontAlgn="auto">
              <a:lnSpc>
                <a:spcPct val="100000"/>
              </a:lnSpc>
              <a:spcAft>
                <a:spcPts val="0"/>
              </a:spcAft>
              <a:buFont typeface="Arial" panose="020B0604020202020204" pitchFamily="34" charset="0"/>
              <a:buNone/>
              <a:defRPr/>
            </a:pPr>
            <a:endParaRPr lang="zh-CN" altLang="en-US" sz="2000" dirty="0">
              <a:latin typeface="Century" panose="02040604050505020304" pitchFamily="18" charset="0"/>
              <a:ea typeface="MingLiU" panose="02020509000000000000" pitchFamily="49" charset="-12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t="694" r="12111"/>
          <a:stretch>
            <a:fillRect/>
          </a:stretch>
        </p:blipFill>
        <p:spPr bwMode="auto">
          <a:xfrm>
            <a:off x="4127500" y="3451225"/>
            <a:ext cx="495458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nvSpPr>
        <p:spPr>
          <a:xfrm>
            <a:off x="2249488" y="3122613"/>
            <a:ext cx="1646237" cy="328612"/>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检索</a:t>
            </a:r>
            <a:r>
              <a:rPr lang="zh-CN" altLang="en-US">
                <a:solidFill>
                  <a:srgbClr val="0070C0"/>
                </a:solidFill>
                <a:latin typeface="黑体" panose="02010609060101010101" pitchFamily="49" charset="-122"/>
                <a:ea typeface="黑体" panose="02010609060101010101" pitchFamily="49" charset="-122"/>
                <a:cs typeface="Adobe Devanagari" panose="02040503050201020203" pitchFamily="18" charset="0"/>
              </a:rPr>
              <a:t>入口选</a:t>
            </a: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择</a:t>
            </a:r>
          </a:p>
        </p:txBody>
      </p:sp>
      <p:sp>
        <p:nvSpPr>
          <p:cNvPr id="8" name="圆角矩形 7"/>
          <p:cNvSpPr/>
          <p:nvPr/>
        </p:nvSpPr>
        <p:spPr>
          <a:xfrm>
            <a:off x="2312988" y="4767263"/>
            <a:ext cx="1665287" cy="398462"/>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检索</a:t>
            </a:r>
            <a:r>
              <a:rPr lang="zh-CN" altLang="en-US">
                <a:solidFill>
                  <a:srgbClr val="0070C0"/>
                </a:solidFill>
                <a:latin typeface="黑体" panose="02010609060101010101" pitchFamily="49" charset="-122"/>
                <a:ea typeface="黑体" panose="02010609060101010101" pitchFamily="49" charset="-122"/>
                <a:cs typeface="Adobe Devanagari" panose="02040503050201020203" pitchFamily="18" charset="0"/>
              </a:rPr>
              <a:t>范围选择</a:t>
            </a:r>
            <a:endPar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endParaRPr>
          </a:p>
        </p:txBody>
      </p:sp>
      <p:sp>
        <p:nvSpPr>
          <p:cNvPr id="9" name="圆角矩形 8"/>
          <p:cNvSpPr/>
          <p:nvPr/>
        </p:nvSpPr>
        <p:spPr>
          <a:xfrm>
            <a:off x="7154863" y="4076700"/>
            <a:ext cx="1720850" cy="293688"/>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特定期刊检索</a:t>
            </a:r>
          </a:p>
        </p:txBody>
      </p:sp>
      <p:sp>
        <p:nvSpPr>
          <p:cNvPr id="10" name="圆角矩形 9"/>
          <p:cNvSpPr/>
          <p:nvPr/>
        </p:nvSpPr>
        <p:spPr>
          <a:xfrm>
            <a:off x="6248400" y="5351463"/>
            <a:ext cx="2833688" cy="37465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年限及检索结果排序方式</a:t>
            </a:r>
          </a:p>
        </p:txBody>
      </p:sp>
      <p:sp>
        <p:nvSpPr>
          <p:cNvPr id="96265" name="文本框 2"/>
          <p:cNvSpPr txBox="1">
            <a:spLocks noChangeArrowheads="1"/>
          </p:cNvSpPr>
          <p:nvPr/>
        </p:nvSpPr>
        <p:spPr bwMode="auto">
          <a:xfrm>
            <a:off x="1790700" y="992188"/>
            <a:ext cx="82581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en-US" altLang="zh-CN">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电子刊浏览及检索功能演示</a:t>
            </a:r>
          </a:p>
        </p:txBody>
      </p:sp>
      <p:sp>
        <p:nvSpPr>
          <p:cNvPr id="12" name="圆角矩形 11"/>
          <p:cNvSpPr/>
          <p:nvPr/>
        </p:nvSpPr>
        <p:spPr>
          <a:xfrm>
            <a:off x="376238" y="5726113"/>
            <a:ext cx="2957512" cy="207962"/>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sp>
        <p:nvSpPr>
          <p:cNvPr id="13" name="文本框 12"/>
          <p:cNvSpPr txBox="1"/>
          <p:nvPr/>
        </p:nvSpPr>
        <p:spPr>
          <a:xfrm>
            <a:off x="3667125" y="84138"/>
            <a:ext cx="2322513" cy="708025"/>
          </a:xfrm>
          <a:prstGeom prst="rect">
            <a:avLst/>
          </a:prstGeom>
          <a:noFill/>
        </p:spPr>
        <p:txBody>
          <a:bodyPr wrap="none">
            <a:spAutoFit/>
          </a:bodyPr>
          <a:lstStyle/>
          <a:p>
            <a:pPr>
              <a:defRPr/>
            </a:pPr>
            <a:r>
              <a:rPr lang="en-US" altLang="zh-CN"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AMS</a:t>
            </a: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期刊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96258"/>
                                        </p:tgtEl>
                                        <p:attrNameLst>
                                          <p:attrName>style.visibility</p:attrName>
                                        </p:attrNameLst>
                                      </p:cBhvr>
                                      <p:to>
                                        <p:strVal val="visible"/>
                                      </p:to>
                                    </p:set>
                                    <p:animEffect transition="in" filter="fade">
                                      <p:cBhvr>
                                        <p:cTn id="22" dur="250"/>
                                        <p:tgtEl>
                                          <p:spTgt spid="96258"/>
                                        </p:tgtEl>
                                      </p:cBhvr>
                                    </p:animEffect>
                                    <p:anim calcmode="lin" valueType="num">
                                      <p:cBhvr>
                                        <p:cTn id="23" dur="250" fill="hold"/>
                                        <p:tgtEl>
                                          <p:spTgt spid="96258"/>
                                        </p:tgtEl>
                                        <p:attrNameLst>
                                          <p:attrName>ppt_x</p:attrName>
                                        </p:attrNameLst>
                                      </p:cBhvr>
                                      <p:tavLst>
                                        <p:tav tm="0">
                                          <p:val>
                                            <p:strVal val="#ppt_x"/>
                                          </p:val>
                                        </p:tav>
                                        <p:tav tm="100000">
                                          <p:val>
                                            <p:strVal val="#ppt_x"/>
                                          </p:val>
                                        </p:tav>
                                      </p:tavLst>
                                    </p:anim>
                                    <p:anim calcmode="lin" valueType="num">
                                      <p:cBhvr>
                                        <p:cTn id="24" dur="250" fill="hold"/>
                                        <p:tgtEl>
                                          <p:spTgt spid="9625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0" y="1957388"/>
            <a:ext cx="94678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FontTx/>
              <a:buNone/>
            </a:pPr>
            <a:r>
              <a:rPr lang="en-US" altLang="zh-CN" sz="4000" dirty="0">
                <a:solidFill>
                  <a:srgbClr val="C41981"/>
                </a:solidFill>
                <a:latin typeface="Century" panose="02040604050505020304" pitchFamily="18" charset="0"/>
                <a:ea typeface="Adobe 黑体 Std R" panose="020B0400000000000000" pitchFamily="34" charset="-122"/>
                <a:cs typeface="Times New Roman" panose="02020603050405020304" pitchFamily="18" charset="0"/>
              </a:rPr>
              <a:t>MathSciNet</a:t>
            </a:r>
            <a:r>
              <a:rPr lang="zh-CN" altLang="en-US" sz="4000" dirty="0">
                <a:solidFill>
                  <a:srgbClr val="C41981"/>
                </a:solidFill>
                <a:latin typeface="Century" panose="02040604050505020304" pitchFamily="18" charset="0"/>
                <a:ea typeface="Adobe 黑体 Std R" panose="020B0400000000000000" pitchFamily="34" charset="-122"/>
                <a:cs typeface="Times New Roman" panose="02020603050405020304" pitchFamily="18" charset="0"/>
              </a:rPr>
              <a:t>收录数学文献是否全面？</a:t>
            </a:r>
            <a:endParaRPr lang="en-US" altLang="zh-CN" sz="4000" dirty="0">
              <a:solidFill>
                <a:srgbClr val="C41981"/>
              </a:solidFill>
              <a:latin typeface="Century" panose="02040604050505020304" pitchFamily="18" charset="0"/>
              <a:ea typeface="Adobe 黑体 Std R" panose="020B0400000000000000" pitchFamily="34" charset="-122"/>
              <a:cs typeface="Times New Roman" panose="02020603050405020304" pitchFamily="18" charset="0"/>
            </a:endParaRPr>
          </a:p>
        </p:txBody>
      </p:sp>
      <p:sp>
        <p:nvSpPr>
          <p:cNvPr id="18435" name="文本框 2"/>
          <p:cNvSpPr txBox="1">
            <a:spLocks noChangeArrowheads="1"/>
          </p:cNvSpPr>
          <p:nvPr/>
        </p:nvSpPr>
        <p:spPr bwMode="auto">
          <a:xfrm>
            <a:off x="204788" y="5894388"/>
            <a:ext cx="848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dirty="0">
                <a:solidFill>
                  <a:srgbClr val="C41981"/>
                </a:solidFill>
                <a:latin typeface="Century" panose="02040604050505020304" pitchFamily="18" charset="0"/>
              </a:rPr>
              <a:t>MCQ</a:t>
            </a:r>
            <a:r>
              <a:rPr lang="zh-CN" altLang="en-US" sz="1200" dirty="0">
                <a:latin typeface="Century" panose="02040604050505020304" pitchFamily="18" charset="0"/>
              </a:rPr>
              <a:t>全称为</a:t>
            </a:r>
            <a:r>
              <a:rPr lang="en-US" altLang="zh-CN" sz="1200" dirty="0">
                <a:latin typeface="Century" panose="02040604050505020304" pitchFamily="18" charset="0"/>
              </a:rPr>
              <a:t>Mathematical Citation Quotient</a:t>
            </a:r>
            <a:r>
              <a:rPr lang="zh-CN" altLang="en-US" sz="1200" dirty="0">
                <a:latin typeface="Century" panose="02040604050505020304" pitchFamily="18" charset="0"/>
              </a:rPr>
              <a:t>（数学引用指数），为</a:t>
            </a:r>
            <a:r>
              <a:rPr lang="en-US" altLang="zh-CN" sz="1200" dirty="0">
                <a:latin typeface="Century" panose="02040604050505020304" pitchFamily="18" charset="0"/>
              </a:rPr>
              <a:t>MathSciNet</a:t>
            </a:r>
            <a:r>
              <a:rPr lang="zh-CN" altLang="en-US" sz="1200" dirty="0">
                <a:latin typeface="Century" panose="02040604050505020304" pitchFamily="18" charset="0"/>
              </a:rPr>
              <a:t>内部出版物的被引指标，类似</a:t>
            </a:r>
            <a:r>
              <a:rPr lang="en-US" altLang="zh-CN" sz="1200" dirty="0">
                <a:latin typeface="Century" panose="02040604050505020304" pitchFamily="18" charset="0"/>
              </a:rPr>
              <a:t>WOS</a:t>
            </a:r>
            <a:r>
              <a:rPr lang="zh-CN" altLang="en-US" sz="1200" dirty="0">
                <a:latin typeface="Century" panose="02040604050505020304" pitchFamily="18" charset="0"/>
              </a:rPr>
              <a:t>的</a:t>
            </a:r>
            <a:r>
              <a:rPr lang="en-US" altLang="zh-CN" sz="1200" dirty="0">
                <a:latin typeface="Century" panose="02040604050505020304" pitchFamily="18" charset="0"/>
              </a:rPr>
              <a:t>IF</a:t>
            </a:r>
            <a:endParaRPr lang="zh-CN" altLang="en-US" sz="1200" dirty="0">
              <a:latin typeface="Century" panose="02040604050505020304" pitchFamily="18" charset="0"/>
            </a:endParaRPr>
          </a:p>
        </p:txBody>
      </p:sp>
      <p:sp>
        <p:nvSpPr>
          <p:cNvPr id="4" name="矩形 3"/>
          <p:cNvSpPr>
            <a:spLocks noChangeArrowheads="1"/>
          </p:cNvSpPr>
          <p:nvPr/>
        </p:nvSpPr>
        <p:spPr bwMode="auto">
          <a:xfrm>
            <a:off x="1627188" y="2917825"/>
            <a:ext cx="62134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FontTx/>
              <a:buNone/>
            </a:pPr>
            <a:r>
              <a:rPr lang="zh-CN" altLang="en-US" dirty="0">
                <a:latin typeface="Century" panose="02040604050505020304" pitchFamily="18" charset="0"/>
                <a:ea typeface="Adobe 黑体 Std R" panose="020B0400000000000000" pitchFamily="34" charset="-122"/>
                <a:cs typeface="Times New Roman" panose="02020603050405020304" pitchFamily="18" charset="0"/>
              </a:rPr>
              <a:t>对</a:t>
            </a:r>
            <a:r>
              <a:rPr lang="en-US" altLang="zh-CN" dirty="0">
                <a:latin typeface="Century" panose="02040604050505020304" pitchFamily="18" charset="0"/>
                <a:ea typeface="Adobe 黑体 Std R" panose="020B0400000000000000" pitchFamily="34" charset="-122"/>
                <a:cs typeface="Times New Roman" panose="02020603050405020304" pitchFamily="18" charset="0"/>
              </a:rPr>
              <a:t>MathSciNet</a:t>
            </a:r>
            <a:r>
              <a:rPr lang="zh-CN" altLang="en-US" dirty="0">
                <a:latin typeface="Century" panose="02040604050505020304" pitchFamily="18" charset="0"/>
                <a:ea typeface="Adobe 黑体 Std R" panose="020B0400000000000000" pitchFamily="34" charset="-122"/>
                <a:cs typeface="Times New Roman" panose="02020603050405020304" pitchFamily="18" charset="0"/>
              </a:rPr>
              <a:t>收录的文献覆盖面分析</a:t>
            </a:r>
            <a:endParaRPr lang="en-US" altLang="zh-CN" dirty="0">
              <a:latin typeface="Century" panose="02040604050505020304" pitchFamily="18" charset="0"/>
              <a:ea typeface="Adobe 黑体 Std R" panose="020B0400000000000000" pitchFamily="34" charset="-122"/>
              <a:cs typeface="Times New Roman" panose="02020603050405020304" pitchFamily="18" charset="0"/>
            </a:endParaRPr>
          </a:p>
          <a:p>
            <a:pPr algn="ctr">
              <a:lnSpc>
                <a:spcPct val="150000"/>
              </a:lnSpc>
              <a:spcBef>
                <a:spcPct val="0"/>
              </a:spcBef>
              <a:buFontTx/>
              <a:buNone/>
            </a:pPr>
            <a:r>
              <a:rPr lang="en-US" altLang="zh-CN" sz="2400" dirty="0">
                <a:latin typeface="Century" panose="02040604050505020304" pitchFamily="18" charset="0"/>
                <a:ea typeface="Adobe 黑体 Std R" panose="020B0400000000000000" pitchFamily="34" charset="-122"/>
                <a:cs typeface="Times New Roman" panose="02020603050405020304" pitchFamily="18" charset="0"/>
              </a:rPr>
              <a:t>—</a:t>
            </a:r>
            <a:r>
              <a:rPr lang="zh-CN" altLang="en-US" sz="1800" dirty="0">
                <a:latin typeface="Century" panose="02040604050505020304" pitchFamily="18" charset="0"/>
                <a:ea typeface="Adobe 黑体 Std R" panose="020B0400000000000000" pitchFamily="34" charset="-122"/>
                <a:cs typeface="Times New Roman" panose="02020603050405020304" pitchFamily="18" charset="0"/>
              </a:rPr>
              <a:t>以</a:t>
            </a:r>
            <a:r>
              <a:rPr lang="en-US" altLang="zh-CN" sz="1800" dirty="0">
                <a:latin typeface="Century" panose="02040604050505020304" pitchFamily="18" charset="0"/>
                <a:ea typeface="Adobe 黑体 Std R" panose="020B0400000000000000" pitchFamily="34" charset="-122"/>
                <a:cs typeface="Times New Roman" panose="02020603050405020304" pitchFamily="18" charset="0"/>
              </a:rPr>
              <a:t>MCQ TOP 50 </a:t>
            </a:r>
            <a:r>
              <a:rPr lang="zh-CN" altLang="en-US" sz="1800" dirty="0">
                <a:latin typeface="Century" panose="02040604050505020304" pitchFamily="18" charset="0"/>
                <a:ea typeface="Adobe 黑体 Std R" panose="020B0400000000000000" pitchFamily="34" charset="-122"/>
                <a:cs typeface="Times New Roman" panose="02020603050405020304" pitchFamily="18" charset="0"/>
              </a:rPr>
              <a:t>期刊、</a:t>
            </a:r>
            <a:r>
              <a:rPr lang="en-US" altLang="zh-CN" sz="1800" dirty="0">
                <a:latin typeface="Century" panose="02040604050505020304" pitchFamily="18" charset="0"/>
                <a:ea typeface="Adobe 黑体 Std R" panose="020B0400000000000000" pitchFamily="34" charset="-122"/>
                <a:cs typeface="Times New Roman" panose="02020603050405020304" pitchFamily="18" charset="0"/>
              </a:rPr>
              <a:t>TOP 10 </a:t>
            </a:r>
            <a:r>
              <a:rPr lang="zh-CN" altLang="en-US" sz="1800" dirty="0">
                <a:latin typeface="Century" panose="02040604050505020304" pitchFamily="18" charset="0"/>
                <a:ea typeface="Adobe 黑体 Std R" panose="020B0400000000000000" pitchFamily="34" charset="-122"/>
                <a:cs typeface="Times New Roman" panose="02020603050405020304" pitchFamily="18" charset="0"/>
              </a:rPr>
              <a:t>图书为例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wipe(left)">
                                      <p:cBhvr>
                                        <p:cTn id="19"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66675" y="1085850"/>
            <a:ext cx="8982075" cy="40576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nvSpPr>
        <p:spPr>
          <a:xfrm>
            <a:off x="901700" y="1263650"/>
            <a:ext cx="2308225" cy="203200"/>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pic>
        <p:nvPicPr>
          <p:cNvPr id="6" name="图片 5"/>
          <p:cNvPicPr>
            <a:picLocks noChangeAspect="1"/>
          </p:cNvPicPr>
          <p:nvPr/>
        </p:nvPicPr>
        <p:blipFill>
          <a:blip r:embed="rId3"/>
          <a:srcRect/>
          <a:stretch>
            <a:fillRect/>
          </a:stretch>
        </p:blipFill>
        <p:spPr bwMode="auto">
          <a:xfrm>
            <a:off x="66675" y="2130425"/>
            <a:ext cx="8991600" cy="319087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nvSpPr>
        <p:spPr>
          <a:xfrm>
            <a:off x="663575" y="2835275"/>
            <a:ext cx="1127125" cy="212725"/>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sp>
        <p:nvSpPr>
          <p:cNvPr id="10" name="圆角矩形 9"/>
          <p:cNvSpPr/>
          <p:nvPr/>
        </p:nvSpPr>
        <p:spPr>
          <a:xfrm>
            <a:off x="4225925" y="3883025"/>
            <a:ext cx="831850" cy="165100"/>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sp>
        <p:nvSpPr>
          <p:cNvPr id="11" name="圆角矩形 10"/>
          <p:cNvSpPr/>
          <p:nvPr/>
        </p:nvSpPr>
        <p:spPr>
          <a:xfrm>
            <a:off x="5130800" y="3883025"/>
            <a:ext cx="1222375" cy="165100"/>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pic>
        <p:nvPicPr>
          <p:cNvPr id="7" name="图片 6"/>
          <p:cNvPicPr>
            <a:picLocks noChangeAspect="1"/>
          </p:cNvPicPr>
          <p:nvPr/>
        </p:nvPicPr>
        <p:blipFill>
          <a:blip r:embed="rId4"/>
          <a:srcRect/>
          <a:stretch>
            <a:fillRect/>
          </a:stretch>
        </p:blipFill>
        <p:spPr bwMode="auto">
          <a:xfrm>
            <a:off x="257175" y="3509963"/>
            <a:ext cx="8601075" cy="160020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11"/>
          <p:cNvSpPr/>
          <p:nvPr/>
        </p:nvSpPr>
        <p:spPr>
          <a:xfrm>
            <a:off x="7372350" y="3892550"/>
            <a:ext cx="923925" cy="165100"/>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pic>
        <p:nvPicPr>
          <p:cNvPr id="8" name="图片 7"/>
          <p:cNvPicPr>
            <a:picLocks noChangeAspect="1"/>
          </p:cNvPicPr>
          <p:nvPr/>
        </p:nvPicPr>
        <p:blipFill>
          <a:blip r:embed="rId5"/>
          <a:srcRect/>
          <a:stretch>
            <a:fillRect/>
          </a:stretch>
        </p:blipFill>
        <p:spPr bwMode="auto">
          <a:xfrm>
            <a:off x="381000" y="4181475"/>
            <a:ext cx="8353425" cy="22288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3667125" y="84138"/>
            <a:ext cx="2322513" cy="708025"/>
          </a:xfrm>
          <a:prstGeom prst="rect">
            <a:avLst/>
          </a:prstGeom>
          <a:noFill/>
        </p:spPr>
        <p:txBody>
          <a:bodyPr wrap="none">
            <a:spAutoFit/>
          </a:bodyPr>
          <a:lstStyle/>
          <a:p>
            <a:pPr>
              <a:defRPr/>
            </a:pPr>
            <a:r>
              <a:rPr lang="en-US" altLang="zh-CN"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AMS</a:t>
            </a: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期刊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8"/>
          <p:cNvSpPr txBox="1">
            <a:spLocks/>
          </p:cNvSpPr>
          <p:nvPr/>
        </p:nvSpPr>
        <p:spPr bwMode="auto">
          <a:xfrm>
            <a:off x="939800" y="2000250"/>
            <a:ext cx="644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及</a:t>
            </a: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出版物简介</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电子刊浏览及检索功能演示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校外访问</a:t>
            </a:r>
            <a:endPar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主站及其他资源介绍</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FAQ</a:t>
            </a:r>
          </a:p>
        </p:txBody>
      </p:sp>
      <p:sp>
        <p:nvSpPr>
          <p:cNvPr id="108547"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3" name="Content Placeholder 8"/>
          <p:cNvSpPr txBox="1">
            <a:spLocks/>
          </p:cNvSpPr>
          <p:nvPr/>
        </p:nvSpPr>
        <p:spPr bwMode="auto">
          <a:xfrm>
            <a:off x="1103313" y="1831975"/>
            <a:ext cx="8032750" cy="4349750"/>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ＭＳ Ｐゴシック" pitchFamily="-110"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ＭＳ Ｐゴシック" pitchFamily="-110"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defRPr/>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在校外使用数字资源的传统办法</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采用学校提供的</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帐号，在</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PC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端远程登录即可使用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defRPr/>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没有</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或用移动设备怎么办？</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传统</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需安装插件，通常只支持在</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PC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端使用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支持对用户的设备（笔记本电脑、平板、手机等设备）进行绑定，绑定后可在任何校内外互联网环境使用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绑定设备的先决条件：</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457200" lvl="1" indent="0">
              <a:lnSpc>
                <a:spcPct val="150000"/>
              </a:lnSpc>
              <a:buFont typeface="Arial" pitchFamily="34" charset="0"/>
              <a:buNone/>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确保被绑定的设备在校园网环境内（学校提交给</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的外网</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IP</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段内）</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绑定有效期：</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457200" lvl="1" indent="0">
              <a:lnSpc>
                <a:spcPct val="150000"/>
              </a:lnSpc>
              <a:buFont typeface="Arial" pitchFamily="34" charset="0"/>
              <a:buNone/>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每次绑定的有效期为</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90</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天，到期后自动失效，到期后可再次绑定</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4" name="文本框 3"/>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1"/>
          <p:cNvSpPr>
            <a:spLocks noChangeArrowheads="1"/>
          </p:cNvSpPr>
          <p:nvPr/>
        </p:nvSpPr>
        <p:spPr bwMode="auto">
          <a:xfrm>
            <a:off x="412750" y="1196975"/>
            <a:ext cx="83185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en-US" sz="1800">
                <a:latin typeface="Century" panose="02040604050505020304" pitchFamily="18" charset="0"/>
              </a:rPr>
              <a:t>Your device/ web browser must meet the following basic technical requirements:</a:t>
            </a:r>
          </a:p>
          <a:p>
            <a:pPr>
              <a:lnSpc>
                <a:spcPct val="150000"/>
              </a:lnSpc>
              <a:spcBef>
                <a:spcPct val="0"/>
              </a:spcBef>
              <a:buFontTx/>
              <a:buNone/>
            </a:pPr>
            <a:endParaRPr lang="zh-CN" altLang="en-US" sz="1800">
              <a:latin typeface="Century" panose="02040604050505020304" pitchFamily="18" charset="0"/>
            </a:endParaRPr>
          </a:p>
          <a:p>
            <a:pPr>
              <a:lnSpc>
                <a:spcPct val="150000"/>
              </a:lnSpc>
              <a:spcBef>
                <a:spcPct val="0"/>
              </a:spcBef>
              <a:buFontTx/>
              <a:buNone/>
            </a:pPr>
            <a:r>
              <a:rPr lang="zh-CN" altLang="en-US" sz="1800" b="1">
                <a:solidFill>
                  <a:srgbClr val="008E40"/>
                </a:solidFill>
                <a:latin typeface="Century" panose="02040604050505020304" pitchFamily="18" charset="0"/>
              </a:rPr>
              <a:t>Accepts cookies</a:t>
            </a:r>
          </a:p>
          <a:p>
            <a:pPr>
              <a:lnSpc>
                <a:spcPct val="150000"/>
              </a:lnSpc>
              <a:spcBef>
                <a:spcPct val="0"/>
              </a:spcBef>
              <a:buFontTx/>
              <a:buNone/>
            </a:pPr>
            <a:r>
              <a:rPr lang="zh-CN" altLang="en-US" sz="1800" b="1">
                <a:solidFill>
                  <a:srgbClr val="008E40"/>
                </a:solidFill>
                <a:latin typeface="Century" panose="02040604050505020304" pitchFamily="18" charset="0"/>
              </a:rPr>
              <a:t>Has Javascript enabled</a:t>
            </a:r>
          </a:p>
          <a:p>
            <a:pPr>
              <a:lnSpc>
                <a:spcPct val="150000"/>
              </a:lnSpc>
              <a:spcBef>
                <a:spcPct val="0"/>
              </a:spcBef>
              <a:buFontTx/>
              <a:buNone/>
            </a:pPr>
            <a:r>
              <a:rPr lang="zh-CN" altLang="en-US" sz="1800" b="1">
                <a:solidFill>
                  <a:srgbClr val="008E40"/>
                </a:solidFill>
                <a:latin typeface="Century" panose="02040604050505020304" pitchFamily="18" charset="0"/>
              </a:rPr>
              <a:t>Has local storage</a:t>
            </a:r>
          </a:p>
          <a:p>
            <a:pPr>
              <a:lnSpc>
                <a:spcPct val="150000"/>
              </a:lnSpc>
              <a:spcBef>
                <a:spcPct val="0"/>
              </a:spcBef>
              <a:buFontTx/>
              <a:buNone/>
            </a:pPr>
            <a:r>
              <a:rPr lang="zh-CN" altLang="en-US" sz="1800" b="1">
                <a:solidFill>
                  <a:srgbClr val="008E40"/>
                </a:solidFill>
                <a:latin typeface="Century" panose="02040604050505020304" pitchFamily="18" charset="0"/>
              </a:rPr>
              <a:t>Has "private browsing" turned off</a:t>
            </a:r>
          </a:p>
          <a:p>
            <a:pPr>
              <a:lnSpc>
                <a:spcPct val="150000"/>
              </a:lnSpc>
              <a:spcBef>
                <a:spcPct val="0"/>
              </a:spcBef>
              <a:buFontTx/>
              <a:buNone/>
            </a:pPr>
            <a:r>
              <a:rPr lang="zh-CN" altLang="en-US" sz="1800" b="1">
                <a:solidFill>
                  <a:srgbClr val="008E40"/>
                </a:solidFill>
                <a:latin typeface="Century" panose="02040604050505020304" pitchFamily="18" charset="0"/>
              </a:rPr>
              <a:t>Is connected to the internet</a:t>
            </a:r>
          </a:p>
          <a:p>
            <a:pPr>
              <a:lnSpc>
                <a:spcPct val="150000"/>
              </a:lnSpc>
              <a:spcBef>
                <a:spcPct val="0"/>
              </a:spcBef>
              <a:buFontTx/>
              <a:buNone/>
            </a:pPr>
            <a:r>
              <a:rPr lang="zh-CN" altLang="en-US" sz="1800">
                <a:latin typeface="Century" panose="02040604050505020304" pitchFamily="18" charset="0"/>
              </a:rPr>
              <a:t>Note: Devices with multiple browsers will only be paired with the browser in use at the time of pairing. For example, if you have Safari, Firefox, and Chrome on your device, and enable pairing while using Chrome, then your device will not be paired when using Safari or Firefox.</a:t>
            </a:r>
          </a:p>
        </p:txBody>
      </p:sp>
      <p:sp>
        <p:nvSpPr>
          <p:cNvPr id="3" name="文本框 2"/>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绑定步骤：</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Calibri Light" panose="020F0302020204030204" pitchFamily="34" charset="0"/>
              <a:buAutoNum type="arabicPeriod"/>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进入</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首页：</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ams.org/</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mathscinet</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Calibri Light" panose="020F0302020204030204" pitchFamily="34" charset="0"/>
              <a:buAutoNum type="arabicPeriod"/>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点击右上角的 </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Remote Access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图标</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pP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1619" name="图片 3"/>
          <p:cNvPicPr>
            <a:picLocks noChangeAspect="1"/>
          </p:cNvPicPr>
          <p:nvPr/>
        </p:nvPicPr>
        <p:blipFill>
          <a:blip r:embed="rId2">
            <a:extLst>
              <a:ext uri="{28A0092B-C50C-407E-A947-70E740481C1C}">
                <a14:useLocalDpi xmlns:a14="http://schemas.microsoft.com/office/drawing/2010/main" val="0"/>
              </a:ext>
            </a:extLst>
          </a:blip>
          <a:srcRect b="-247"/>
          <a:stretch>
            <a:fillRect/>
          </a:stretch>
        </p:blipFill>
        <p:spPr bwMode="auto">
          <a:xfrm>
            <a:off x="1244600" y="3343275"/>
            <a:ext cx="75438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3"/>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点击确认匹配</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264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2346325"/>
            <a:ext cx="589756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4"/>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相关绑定授权说明</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366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501900"/>
            <a:ext cx="6721475"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1638300" y="4457700"/>
            <a:ext cx="744538" cy="358775"/>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endParaRPr>
          </a:p>
        </p:txBody>
      </p:sp>
      <p:sp>
        <p:nvSpPr>
          <p:cNvPr id="113669"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7" name="文本框 6"/>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5"/>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绑定成功</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4691"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284413"/>
            <a:ext cx="604996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6"/>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首页会显示剩余漫游天数</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5715"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309813"/>
            <a:ext cx="648335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6942138" y="2309813"/>
            <a:ext cx="1089025" cy="498475"/>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endParaRPr>
          </a:p>
        </p:txBody>
      </p:sp>
      <p:sp>
        <p:nvSpPr>
          <p:cNvPr id="115717"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7" name="文本框 6"/>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7"/>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绑定失败的提示</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a:p>
            <a:pPr lvl="2">
              <a:lnSpc>
                <a:spcPct val="150000"/>
              </a:lnSpc>
              <a:spcBef>
                <a:spcPct val="20000"/>
              </a:spcBef>
              <a:buFont typeface="Arial" panose="020B0604020202020204" pitchFamily="34" charset="0"/>
              <a:buNone/>
            </a:pPr>
            <a:r>
              <a:rPr lang="zh-CN" altLang="en-US" sz="1200">
                <a:latin typeface="Times New Roman" panose="02020603050405020304" pitchFamily="18" charset="0"/>
                <a:ea typeface="MingLiU" panose="02020509000000000000" pitchFamily="49" charset="-120"/>
                <a:cs typeface="Times New Roman" panose="02020603050405020304" pitchFamily="18" charset="0"/>
              </a:rPr>
              <a:t>如遇到错认提示先确认设备是否在校园网，如果在校园网还是无法使用，可直接联系我们</a:t>
            </a:r>
            <a:endParaRPr lang="en-US" altLang="zh-CN" sz="120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673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2741613"/>
            <a:ext cx="6516688"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a:stretch>
            <a:fillRect/>
          </a:stretch>
        </p:blipFill>
        <p:spPr bwMode="auto">
          <a:xfrm>
            <a:off x="1158875" y="984250"/>
            <a:ext cx="6965950" cy="5386388"/>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p:cNvGraphicFramePr>
            <a:graphicFrameLocks noGrp="1"/>
          </p:cNvGraphicFramePr>
          <p:nvPr/>
        </p:nvGraphicFramePr>
        <p:xfrm>
          <a:off x="6156325" y="2559050"/>
          <a:ext cx="1916113" cy="3776668"/>
        </p:xfrm>
        <a:graphic>
          <a:graphicData uri="http://schemas.openxmlformats.org/drawingml/2006/table">
            <a:tbl>
              <a:tblPr>
                <a:tableStyleId>{2D5ABB26-0587-4C30-8999-92F81FD0307C}</a:tableStyleId>
              </a:tblPr>
              <a:tblGrid>
                <a:gridCol w="1916113">
                  <a:extLst>
                    <a:ext uri="{9D8B030D-6E8A-4147-A177-3AD203B41FA5}">
                      <a16:colId xmlns:a16="http://schemas.microsoft.com/office/drawing/2014/main" xmlns="" val="20000"/>
                    </a:ext>
                  </a:extLst>
                </a:gridCol>
              </a:tblGrid>
              <a:tr h="198772">
                <a:tc>
                  <a:txBody>
                    <a:bodyPr/>
                    <a:lstStyle/>
                    <a:p>
                      <a:pPr algn="ctr" fontAlgn="ctr"/>
                      <a:r>
                        <a:rPr lang="en-US" sz="1100" b="1" u="none" strike="noStrike" dirty="0">
                          <a:solidFill>
                            <a:srgbClr val="FF0000"/>
                          </a:solidFill>
                          <a:effectLst/>
                        </a:rPr>
                        <a:t>Publisher</a:t>
                      </a:r>
                      <a:endParaRPr lang="en-US" sz="1100" b="1" i="0" u="none" strike="noStrike" dirty="0">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0"/>
                  </a:ext>
                </a:extLst>
              </a:tr>
              <a:tr h="198772">
                <a:tc>
                  <a:txBody>
                    <a:bodyPr/>
                    <a:lstStyle/>
                    <a:p>
                      <a:pPr algn="l" fontAlgn="ctr"/>
                      <a:r>
                        <a:rPr lang="en-US" sz="1100" u="none" strike="noStrike">
                          <a:solidFill>
                            <a:srgbClr val="FF0000"/>
                          </a:solidFill>
                          <a:effectLst/>
                        </a:rPr>
                        <a:t>CUP(CAMBRIDGE UNIV PRESS)</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1"/>
                  </a:ext>
                </a:extLst>
              </a:tr>
              <a:tr h="198772">
                <a:tc>
                  <a:txBody>
                    <a:bodyPr/>
                    <a:lstStyle/>
                    <a:p>
                      <a:pPr algn="l" fontAlgn="ctr"/>
                      <a:r>
                        <a:rPr lang="en-US" sz="1100" u="none" strike="noStrike">
                          <a:solidFill>
                            <a:srgbClr val="FF0000"/>
                          </a:solidFill>
                          <a:effectLst/>
                        </a:rPr>
                        <a:t>Princeton Univ</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2"/>
                  </a:ext>
                </a:extLst>
              </a:tr>
              <a:tr h="198772">
                <a:tc>
                  <a:txBody>
                    <a:bodyPr/>
                    <a:lstStyle/>
                    <a:p>
                      <a:pPr algn="l" fontAlgn="ctr"/>
                      <a:r>
                        <a:rPr lang="en-US" sz="1100" u="none" strike="noStrike">
                          <a:solidFill>
                            <a:srgbClr val="FF0000"/>
                          </a:solidFill>
                          <a:effectLst/>
                        </a:rPr>
                        <a:t>AMS</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3"/>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4"/>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5"/>
                  </a:ext>
                </a:extLst>
              </a:tr>
              <a:tr h="198772">
                <a:tc>
                  <a:txBody>
                    <a:bodyPr/>
                    <a:lstStyle/>
                    <a:p>
                      <a:pPr algn="l" fontAlgn="ctr"/>
                      <a:r>
                        <a:rPr lang="en-US" sz="1100" u="none" strike="noStrike">
                          <a:solidFill>
                            <a:srgbClr val="FF0000"/>
                          </a:solidFill>
                          <a:effectLst/>
                        </a:rPr>
                        <a:t>Wiley</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6"/>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7"/>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8"/>
                  </a:ext>
                </a:extLst>
              </a:tr>
              <a:tr h="198772">
                <a:tc>
                  <a:txBody>
                    <a:bodyPr/>
                    <a:lstStyle/>
                    <a:p>
                      <a:pPr algn="l" fontAlgn="ctr"/>
                      <a:r>
                        <a:rPr lang="en-US" sz="1100" u="none" strike="noStrike">
                          <a:solidFill>
                            <a:srgbClr val="FF0000"/>
                          </a:solidFill>
                          <a:effectLst/>
                        </a:rPr>
                        <a:t>AMS</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09"/>
                  </a:ext>
                </a:extLst>
              </a:tr>
              <a:tr h="198772">
                <a:tc>
                  <a:txBody>
                    <a:bodyPr/>
                    <a:lstStyle/>
                    <a:p>
                      <a:pPr algn="l" fontAlgn="ctr"/>
                      <a:r>
                        <a:rPr lang="en-US" sz="1100" u="none" strike="noStrike">
                          <a:solidFill>
                            <a:srgbClr val="FF0000"/>
                          </a:solidFill>
                          <a:effectLst/>
                        </a:rPr>
                        <a:t>Project Euclid</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0"/>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1"/>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2"/>
                  </a:ext>
                </a:extLst>
              </a:tr>
              <a:tr h="198772">
                <a:tc>
                  <a:txBody>
                    <a:bodyPr/>
                    <a:lstStyle/>
                    <a:p>
                      <a:pPr algn="l" fontAlgn="ctr"/>
                      <a:r>
                        <a:rPr lang="en-US" sz="1100" u="none" strike="noStrike">
                          <a:solidFill>
                            <a:srgbClr val="FF0000"/>
                          </a:solidFill>
                          <a:effectLst/>
                        </a:rPr>
                        <a:t>Project Euclid</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3"/>
                  </a:ext>
                </a:extLst>
              </a:tr>
              <a:tr h="198772">
                <a:tc>
                  <a:txBody>
                    <a:bodyPr/>
                    <a:lstStyle/>
                    <a:p>
                      <a:pPr algn="l" fontAlgn="ctr"/>
                      <a:r>
                        <a:rPr lang="en-US" sz="1100" u="none" strike="noStrike">
                          <a:solidFill>
                            <a:srgbClr val="FF0000"/>
                          </a:solidFill>
                          <a:effectLst/>
                        </a:rPr>
                        <a:t>SIAM</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4"/>
                  </a:ext>
                </a:extLst>
              </a:tr>
              <a:tr h="198772">
                <a:tc>
                  <a:txBody>
                    <a:bodyPr/>
                    <a:lstStyle/>
                    <a:p>
                      <a:pPr algn="l" fontAlgn="ctr"/>
                      <a:r>
                        <a:rPr lang="en-US" sz="1100" u="none" strike="noStrike">
                          <a:solidFill>
                            <a:srgbClr val="FF0000"/>
                          </a:solidFill>
                          <a:effectLst/>
                        </a:rPr>
                        <a:t>EMS(Eur. Math. Soc)</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5"/>
                  </a:ext>
                </a:extLst>
              </a:tr>
              <a:tr h="198772">
                <a:tc>
                  <a:txBody>
                    <a:bodyPr/>
                    <a:lstStyle/>
                    <a:p>
                      <a:pPr algn="l" fontAlgn="ctr"/>
                      <a:r>
                        <a:rPr lang="en-US" sz="1100" u="none" strike="noStrike">
                          <a:solidFill>
                            <a:srgbClr val="FF0000"/>
                          </a:solidFill>
                          <a:effectLst/>
                        </a:rPr>
                        <a:t>Project Euclid</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6"/>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7"/>
                  </a:ext>
                </a:extLst>
              </a:tr>
              <a:tr h="198772">
                <a:tc>
                  <a:txBody>
                    <a:bodyPr/>
                    <a:lstStyle/>
                    <a:p>
                      <a:pPr algn="l" fontAlgn="ctr"/>
                      <a:r>
                        <a:rPr lang="en-US" sz="1100" u="none" strike="noStrike" dirty="0">
                          <a:solidFill>
                            <a:srgbClr val="FF0000"/>
                          </a:solidFill>
                          <a:effectLst/>
                        </a:rPr>
                        <a:t>APS</a:t>
                      </a:r>
                      <a:endParaRPr lang="en-US" sz="1100" b="0" i="0" u="none" strike="noStrike" dirty="0">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xmlns="" val="10018"/>
                  </a:ext>
                </a:extLst>
              </a:tr>
            </a:tbl>
          </a:graphicData>
        </a:graphic>
      </p:graphicFrame>
      <p:sp>
        <p:nvSpPr>
          <p:cNvPr id="4" name="圆角矩形 3"/>
          <p:cNvSpPr/>
          <p:nvPr/>
        </p:nvSpPr>
        <p:spPr>
          <a:xfrm>
            <a:off x="6070600" y="2743200"/>
            <a:ext cx="1846263" cy="24447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圆角矩形 4"/>
          <p:cNvSpPr/>
          <p:nvPr/>
        </p:nvSpPr>
        <p:spPr>
          <a:xfrm>
            <a:off x="6070600" y="2978150"/>
            <a:ext cx="1846263" cy="24447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p:nvPr/>
        </p:nvSpPr>
        <p:spPr>
          <a:xfrm>
            <a:off x="6088063" y="5551488"/>
            <a:ext cx="1844675" cy="24447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482" name="矩形 1"/>
          <p:cNvSpPr>
            <a:spLocks noChangeArrowheads="1"/>
          </p:cNvSpPr>
          <p:nvPr/>
        </p:nvSpPr>
        <p:spPr bwMode="auto">
          <a:xfrm>
            <a:off x="1984738" y="2151199"/>
            <a:ext cx="5808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MCQ TOP 50 </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期刊</a:t>
            </a: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(1-18)</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所在的出版社（</a:t>
            </a: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2014</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年）</a:t>
            </a:r>
          </a:p>
        </p:txBody>
      </p:sp>
      <p:sp>
        <p:nvSpPr>
          <p:cNvPr id="9" name="矩形 10"/>
          <p:cNvSpPr>
            <a:spLocks noChangeArrowheads="1"/>
          </p:cNvSpPr>
          <p:nvPr/>
        </p:nvSpPr>
        <p:spPr bwMode="auto">
          <a:xfrm>
            <a:off x="3017838" y="251315"/>
            <a:ext cx="39855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000" dirty="0">
                <a:solidFill>
                  <a:srgbClr val="FFFF00"/>
                </a:solidFill>
                <a:latin typeface="+mn-lt"/>
                <a:ea typeface="Adobe 黑体 Std R" panose="020B0400000000000000" pitchFamily="34" charset="-122"/>
                <a:cs typeface="Times New Roman" panose="02020603050405020304" pitchFamily="18" charset="0"/>
              </a:rPr>
              <a:t>MCQ TOP 50 </a:t>
            </a:r>
            <a:r>
              <a:rPr lang="zh-CN" altLang="en-US" sz="2000" dirty="0">
                <a:solidFill>
                  <a:srgbClr val="FFFF00"/>
                </a:solidFill>
                <a:latin typeface="+mn-lt"/>
                <a:ea typeface="Adobe 黑体 Std R" panose="020B0400000000000000" pitchFamily="34" charset="-122"/>
                <a:cs typeface="Times New Roman" panose="02020603050405020304" pitchFamily="18" charset="0"/>
              </a:rPr>
              <a:t>期刊</a:t>
            </a:r>
            <a:r>
              <a:rPr lang="en-US" altLang="zh-CN" sz="2000" dirty="0" smtClean="0">
                <a:solidFill>
                  <a:srgbClr val="FFFF00"/>
                </a:solidFill>
                <a:latin typeface="+mn-lt"/>
                <a:ea typeface="Adobe 黑体 Std R" panose="020B0400000000000000" pitchFamily="34" charset="-122"/>
                <a:cs typeface="Times New Roman" panose="02020603050405020304" pitchFamily="18" charset="0"/>
              </a:rPr>
              <a:t>(1-18)</a:t>
            </a:r>
            <a:r>
              <a:rPr lang="zh-CN" altLang="en-US" sz="2000" dirty="0">
                <a:solidFill>
                  <a:srgbClr val="FFFF00"/>
                </a:solidFill>
                <a:latin typeface="+mn-lt"/>
                <a:ea typeface="Adobe 黑体 Std R" panose="020B0400000000000000" pitchFamily="34" charset="-122"/>
                <a:cs typeface="Times New Roman" panose="02020603050405020304" pitchFamily="18" charset="0"/>
              </a:rPr>
              <a:t>所在出版社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p:cNvSpPr txBox="1">
            <a:spLocks/>
          </p:cNvSpPr>
          <p:nvPr/>
        </p:nvSpPr>
        <p:spPr bwMode="auto">
          <a:xfrm>
            <a:off x="1103313" y="1831975"/>
            <a:ext cx="8032750" cy="4349750"/>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ＭＳ Ｐゴシック" pitchFamily="-110"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ＭＳ Ｐゴシック" pitchFamily="-110"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startAt="8"/>
              <a:defRPr/>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绑定成功后，还是无法访问，可能的原因会有：</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在</a:t>
            </a:r>
            <a:r>
              <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环境下绑定是无效，一定要在校园网内绑定；</a:t>
            </a: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浏览器</a:t>
            </a:r>
            <a:r>
              <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Cookie</a:t>
            </a: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权限问题；</a:t>
            </a: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Font typeface="Arial" pitchFamily="34" charset="0"/>
              <a:buNone/>
              <a:defRPr/>
            </a:pP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Font typeface="Arial" pitchFamily="34" charset="0"/>
              <a:buNone/>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或联系我们，进行支持：</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None/>
              <a:defRPr/>
            </a:pPr>
            <a:r>
              <a:rPr lang="en-US" altLang="zh-CN" sz="1600" smtClean="0">
                <a:latin typeface="Times New Roman" panose="02020603050405020304" pitchFamily="18" charset="0"/>
                <a:ea typeface="MingLiU" panose="02020509000000000000" pitchFamily="49" charset="-120"/>
                <a:cs typeface="Times New Roman" panose="02020603050405020304" pitchFamily="18" charset="0"/>
              </a:rPr>
              <a:t>18611837448</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（陈正</a:t>
            </a:r>
            <a:r>
              <a:rPr lang="zh-CN" altLang="en-US" sz="1600">
                <a:latin typeface="Times New Roman" panose="02020603050405020304" pitchFamily="18" charset="0"/>
                <a:ea typeface="MingLiU" panose="02020509000000000000" pitchFamily="49" charset="-120"/>
                <a:cs typeface="Times New Roman" panose="02020603050405020304" pitchFamily="18" charset="0"/>
              </a:rPr>
              <a:t>良</a:t>
            </a:r>
            <a:r>
              <a:rPr lang="zh-CN" altLang="en-US" sz="1600" smtClean="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a:latin typeface="Times New Roman" panose="02020603050405020304" pitchFamily="18" charset="0"/>
                <a:ea typeface="MingLiU" panose="02020509000000000000" pitchFamily="49" charset="-120"/>
                <a:cs typeface="Times New Roman" panose="02020603050405020304" pitchFamily="18" charset="0"/>
              </a:rPr>
              <a:t> 010-57933158 </a:t>
            </a:r>
            <a:r>
              <a:rPr lang="zh-CN" altLang="en-US" sz="1600">
                <a:latin typeface="Times New Roman" panose="02020603050405020304" pitchFamily="18" charset="0"/>
                <a:ea typeface="MingLiU" panose="02020509000000000000" pitchFamily="49" charset="-120"/>
                <a:cs typeface="Times New Roman" panose="02020603050405020304" pitchFamily="18" charset="0"/>
              </a:rPr>
              <a:t>（魏金玮</a:t>
            </a:r>
            <a:r>
              <a:rPr lang="zh-CN" altLang="en-US" sz="1600" smtClean="0">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Font typeface="Arial" pitchFamily="34" charset="0"/>
              <a:buNone/>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QQ:14098835</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Email</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hlinkClick r:id="rId2"/>
              </a:rPr>
              <a:t>ams@libstage.com</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Font typeface="Arial" pitchFamily="34" charset="0"/>
              <a:buNone/>
              <a:defRPr/>
            </a:pP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117763"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5" name="文本框 4"/>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8"/>
          <p:cNvSpPr txBox="1">
            <a:spLocks/>
          </p:cNvSpPr>
          <p:nvPr/>
        </p:nvSpPr>
        <p:spPr bwMode="auto">
          <a:xfrm>
            <a:off x="939800" y="2000250"/>
            <a:ext cx="644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及</a:t>
            </a: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出版物简介</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电子刊浏览及检索功能演示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校外访问</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主站及其他资源介绍</a:t>
            </a:r>
            <a:endPar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FAQ</a:t>
            </a:r>
          </a:p>
        </p:txBody>
      </p:sp>
      <p:sp>
        <p:nvSpPr>
          <p:cNvPr id="118787"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8"/>
          <p:cNvSpPr txBox="1">
            <a:spLocks/>
          </p:cNvSpPr>
          <p:nvPr/>
        </p:nvSpPr>
        <p:spPr bwMode="auto">
          <a:xfrm>
            <a:off x="-282575" y="1920875"/>
            <a:ext cx="94265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ams.org/mathimagery </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主办的数学艺术馆，以图片为主）</a:t>
            </a:r>
            <a:endPar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ams.org/about-us/blogs  </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官方的各类数学博客网站）</a:t>
            </a:r>
            <a:endPar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arXiv.org</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（收录物理、数学预印本资源网站</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p>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mathoverflow.net/ </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（数学领域问答网站）</a:t>
            </a:r>
            <a:endPar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hlinkClick r:id="rId2"/>
              </a:rPr>
              <a:t>www-history.mcs.st-and.ac.uk/</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 </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（数学史网站，已与</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MSN</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部分作者主页链接）</a:t>
            </a:r>
            <a:endPar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128003" name="文本框 2"/>
          <p:cNvSpPr txBox="1">
            <a:spLocks noChangeArrowheads="1"/>
          </p:cNvSpPr>
          <p:nvPr/>
        </p:nvSpPr>
        <p:spPr bwMode="auto">
          <a:xfrm>
            <a:off x="142875" y="944563"/>
            <a:ext cx="88011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zh-CN" altLang="en-US">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其他数学类资源网站</a:t>
            </a:r>
            <a:endParaRPr lang="zh-CN" altLang="en-US" sz="24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8"/>
          <p:cNvSpPr txBox="1">
            <a:spLocks/>
          </p:cNvSpPr>
          <p:nvPr/>
        </p:nvSpPr>
        <p:spPr bwMode="auto">
          <a:xfrm>
            <a:off x="658813" y="1406525"/>
            <a:ext cx="778033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2" algn="ctr">
              <a:lnSpc>
                <a:spcPct val="150000"/>
              </a:lnSpc>
              <a:spcBef>
                <a:spcPct val="20000"/>
              </a:spcBef>
              <a:buFont typeface="Arial" panose="020B0604020202020204" pitchFamily="34" charset="0"/>
              <a:buNone/>
            </a:pPr>
            <a:endParaRPr lang="en-US" altLang="zh-CN" sz="3200">
              <a:solidFill>
                <a:srgbClr val="008E40"/>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129027" name="文本框 5"/>
          <p:cNvSpPr txBox="1">
            <a:spLocks noChangeArrowheads="1"/>
          </p:cNvSpPr>
          <p:nvPr/>
        </p:nvSpPr>
        <p:spPr bwMode="auto">
          <a:xfrm>
            <a:off x="1490072" y="1894587"/>
            <a:ext cx="27289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008E40"/>
                </a:solidFill>
                <a:latin typeface="Century" panose="02040604050505020304" pitchFamily="18" charset="0"/>
              </a:rPr>
              <a:t>FAQ</a:t>
            </a:r>
          </a:p>
          <a:p>
            <a:pPr algn="ctr" eaLnBrk="1" hangingPunct="1">
              <a:lnSpc>
                <a:spcPct val="100000"/>
              </a:lnSpc>
              <a:spcBef>
                <a:spcPct val="0"/>
              </a:spcBef>
              <a:buFontTx/>
              <a:buNone/>
            </a:pPr>
            <a:r>
              <a:rPr lang="en-US" altLang="zh-CN" sz="4000" dirty="0">
                <a:solidFill>
                  <a:srgbClr val="008E40"/>
                </a:solidFill>
                <a:latin typeface="Century" panose="02040604050505020304" pitchFamily="18" charset="0"/>
              </a:rPr>
              <a:t>Thank you</a:t>
            </a:r>
          </a:p>
          <a:p>
            <a:pPr algn="ctr" eaLnBrk="1" hangingPunct="1">
              <a:lnSpc>
                <a:spcPct val="100000"/>
              </a:lnSpc>
              <a:spcBef>
                <a:spcPct val="0"/>
              </a:spcBef>
              <a:buFontTx/>
              <a:buNone/>
            </a:pPr>
            <a:endParaRPr lang="en-US" altLang="zh-CN" sz="1200" dirty="0">
              <a:latin typeface="Century" panose="02040604050505020304" pitchFamily="18" charset="0"/>
            </a:endParaRPr>
          </a:p>
          <a:p>
            <a:pPr algn="ctr" eaLnBrk="1" hangingPunct="1">
              <a:lnSpc>
                <a:spcPct val="100000"/>
              </a:lnSpc>
              <a:spcBef>
                <a:spcPct val="0"/>
              </a:spcBef>
              <a:buFontTx/>
              <a:buNone/>
            </a:pPr>
            <a:endParaRPr lang="en-US" altLang="zh-CN" sz="1200" dirty="0">
              <a:latin typeface="Century" panose="02040604050505020304" pitchFamily="18" charset="0"/>
            </a:endParaRPr>
          </a:p>
        </p:txBody>
      </p:sp>
      <p:sp>
        <p:nvSpPr>
          <p:cNvPr id="129028" name="文本框 1"/>
          <p:cNvSpPr txBox="1">
            <a:spLocks noChangeArrowheads="1"/>
          </p:cNvSpPr>
          <p:nvPr/>
        </p:nvSpPr>
        <p:spPr bwMode="auto">
          <a:xfrm>
            <a:off x="-527050" y="4910138"/>
            <a:ext cx="9671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2" algn="ctr">
              <a:lnSpc>
                <a:spcPct val="150000"/>
              </a:lnSpc>
              <a:spcBef>
                <a:spcPct val="0"/>
              </a:spcBef>
              <a:buNone/>
            </a:pPr>
            <a:r>
              <a:rPr lang="en-US" altLang="zh-CN" sz="1800" smtClean="0">
                <a:latin typeface="Times New Roman" panose="02020603050405020304" pitchFamily="18" charset="0"/>
                <a:ea typeface="MingLiU" panose="02020509000000000000" pitchFamily="49" charset="-120"/>
                <a:cs typeface="Times New Roman" panose="02020603050405020304" pitchFamily="18" charset="0"/>
              </a:rPr>
              <a:t>18611837448</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（陈正良</a:t>
            </a:r>
            <a:r>
              <a:rPr lang="zh-CN" altLang="en-US" sz="1800">
                <a:latin typeface="Times New Roman" panose="02020603050405020304" pitchFamily="18" charset="0"/>
                <a:ea typeface="MingLiU" panose="02020509000000000000" pitchFamily="49" charset="-120"/>
                <a:cs typeface="Times New Roman" panose="02020603050405020304" pitchFamily="18" charset="0"/>
              </a:rPr>
              <a:t>）</a:t>
            </a:r>
            <a:r>
              <a:rPr lang="en-US" altLang="zh-CN" sz="180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smtClean="0">
                <a:latin typeface="Times New Roman" panose="02020603050405020304" pitchFamily="18" charset="0"/>
                <a:ea typeface="MingLiU" panose="02020509000000000000" pitchFamily="49" charset="-120"/>
                <a:cs typeface="Times New Roman" panose="02020603050405020304" pitchFamily="18" charset="0"/>
              </a:rPr>
              <a:t>，</a:t>
            </a:r>
            <a:r>
              <a:rPr lang="en-US" altLang="zh-CN" sz="1800">
                <a:latin typeface="Times New Roman" panose="02020603050405020304" pitchFamily="18" charset="0"/>
                <a:ea typeface="MingLiU" panose="02020509000000000000" pitchFamily="49" charset="-120"/>
                <a:cs typeface="Times New Roman" panose="02020603050405020304" pitchFamily="18" charset="0"/>
              </a:rPr>
              <a:t> 010-57933158</a:t>
            </a:r>
            <a:r>
              <a:rPr lang="zh-CN" altLang="en-US" sz="1800">
                <a:latin typeface="Times New Roman" panose="02020603050405020304" pitchFamily="18" charset="0"/>
                <a:ea typeface="MingLiU" panose="02020509000000000000" pitchFamily="49" charset="-120"/>
                <a:cs typeface="Times New Roman" panose="02020603050405020304" pitchFamily="18" charset="0"/>
              </a:rPr>
              <a:t>（魏金玮</a:t>
            </a:r>
            <a:r>
              <a:rPr lang="zh-CN" altLang="en-US" sz="1800" smtClean="0">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lvl="2" algn="ctr">
              <a:lnSpc>
                <a:spcPct val="150000"/>
              </a:lnSpc>
              <a:spcBef>
                <a:spcPct val="0"/>
              </a:spcBef>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QQ:14098835</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Email</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hlinkClick r:id="rId2"/>
              </a:rPr>
              <a:t>ams@libstage.com</a:t>
            </a:r>
            <a:endParaRPr lang="zh-CN" altLang="en-US" dirty="0">
              <a:ea typeface="MingLiU" panose="02020509000000000000" pitchFamily="49" charset="-120"/>
              <a:cs typeface="Times New Roman" panose="02020603050405020304" pitchFamily="18" charset="0"/>
            </a:endParaRPr>
          </a:p>
        </p:txBody>
      </p:sp>
      <p:sp>
        <p:nvSpPr>
          <p:cNvPr id="6" name="文本框 5">
            <a:extLst>
              <a:ext uri="{FF2B5EF4-FFF2-40B4-BE49-F238E27FC236}">
                <a16:creationId xmlns:a16="http://schemas.microsoft.com/office/drawing/2014/main" xmlns="" id="{584ED8F9-886D-4BEB-9FC2-E2AFC007AAF7}"/>
              </a:ext>
            </a:extLst>
          </p:cNvPr>
          <p:cNvSpPr txBox="1"/>
          <p:nvPr/>
        </p:nvSpPr>
        <p:spPr>
          <a:xfrm flipH="1">
            <a:off x="1659726" y="3686295"/>
            <a:ext cx="6530580" cy="1015663"/>
          </a:xfrm>
          <a:prstGeom prst="rect">
            <a:avLst/>
          </a:prstGeom>
          <a:noFill/>
        </p:spPr>
        <p:txBody>
          <a:bodyPr wrap="square" rtlCol="0">
            <a:spAutoFit/>
          </a:bodyPr>
          <a:lstStyle/>
          <a:p>
            <a:pPr>
              <a:lnSpc>
                <a:spcPct val="150000"/>
              </a:lnSpc>
            </a:pPr>
            <a:r>
              <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打开</a:t>
            </a:r>
            <a:r>
              <a:rPr lang="en-US" altLang="zh-CN"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QQ</a:t>
            </a:r>
            <a:r>
              <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扫描右侧二维码，或添加</a:t>
            </a:r>
            <a:r>
              <a:rPr lang="en-US" altLang="zh-CN"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QQ</a:t>
            </a:r>
            <a:r>
              <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群号（</a:t>
            </a:r>
            <a:r>
              <a:rPr lang="en-US" altLang="zh-CN"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 753305253 </a:t>
            </a:r>
            <a:r>
              <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），加入</a:t>
            </a:r>
            <a:r>
              <a:rPr lang="en-US" altLang="zh-CN"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服务群</a:t>
            </a:r>
            <a:r>
              <a:rPr lang="zh-CN" altLang="en-US" sz="200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后</a:t>
            </a:r>
            <a:r>
              <a:rPr lang="zh-CN" altLang="en-US" sz="2000" smtClean="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，可实时获取在线支持</a:t>
            </a:r>
            <a:endPar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7" name="图片 6">
            <a:extLst>
              <a:ext uri="{FF2B5EF4-FFF2-40B4-BE49-F238E27FC236}">
                <a16:creationId xmlns:a16="http://schemas.microsoft.com/office/drawing/2014/main" xmlns="" id="{0256B423-F303-481E-BC1E-E3506DB8CA85}"/>
              </a:ext>
            </a:extLst>
          </p:cNvPr>
          <p:cNvPicPr>
            <a:picLocks noChangeAspect="1"/>
          </p:cNvPicPr>
          <p:nvPr/>
        </p:nvPicPr>
        <p:blipFill>
          <a:blip r:embed="rId3"/>
          <a:stretch>
            <a:fillRect/>
          </a:stretch>
        </p:blipFill>
        <p:spPr>
          <a:xfrm>
            <a:off x="4925016" y="1517650"/>
            <a:ext cx="1941905" cy="19113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t="13470" r="3999"/>
          <a:stretch>
            <a:fillRect/>
          </a:stretch>
        </p:blipFill>
        <p:spPr bwMode="auto">
          <a:xfrm>
            <a:off x="1358900" y="679450"/>
            <a:ext cx="6543675" cy="61531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nvGraphicFramePr>
        <p:xfrm>
          <a:off x="5956300" y="679450"/>
          <a:ext cx="1946275" cy="6146816"/>
        </p:xfrm>
        <a:graphic>
          <a:graphicData uri="http://schemas.openxmlformats.org/drawingml/2006/table">
            <a:tbl>
              <a:tblPr>
                <a:tableStyleId>{2D5ABB26-0587-4C30-8999-92F81FD0307C}</a:tableStyleId>
              </a:tblPr>
              <a:tblGrid>
                <a:gridCol w="1946275">
                  <a:extLst>
                    <a:ext uri="{9D8B030D-6E8A-4147-A177-3AD203B41FA5}">
                      <a16:colId xmlns:a16="http://schemas.microsoft.com/office/drawing/2014/main" xmlns="" val="20000"/>
                    </a:ext>
                  </a:extLst>
                </a:gridCol>
              </a:tblGrid>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0"/>
                  </a:ext>
                </a:extLst>
              </a:tr>
              <a:tr h="192088">
                <a:tc>
                  <a:txBody>
                    <a:bodyPr/>
                    <a:lstStyle/>
                    <a:p>
                      <a:pPr algn="l" fontAlgn="ctr"/>
                      <a:r>
                        <a:rPr lang="en-US" sz="1200" u="none" strike="noStrike">
                          <a:solidFill>
                            <a:srgbClr val="FF0000"/>
                          </a:solidFill>
                          <a:effectLst/>
                        </a:rPr>
                        <a:t>MSP(Math. Sci. Publ)</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1"/>
                  </a:ext>
                </a:extLst>
              </a:tr>
              <a:tr h="192088">
                <a:tc>
                  <a:txBody>
                    <a:bodyPr/>
                    <a:lstStyle/>
                    <a:p>
                      <a:pPr algn="l" fontAlgn="ctr"/>
                      <a:r>
                        <a:rPr lang="en-US" sz="1200" u="none" strike="noStrike">
                          <a:solidFill>
                            <a:srgbClr val="FF0000"/>
                          </a:solidFill>
                          <a:effectLst/>
                        </a:rPr>
                        <a:t>WSN</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2"/>
                  </a:ext>
                </a:extLst>
              </a:tr>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3"/>
                  </a:ext>
                </a:extLst>
              </a:tr>
              <a:tr h="192088">
                <a:tc>
                  <a:txBody>
                    <a:bodyPr/>
                    <a:lstStyle/>
                    <a:p>
                      <a:pPr algn="l" fontAlgn="ctr"/>
                      <a:r>
                        <a:rPr lang="en-US" sz="1200" u="none" strike="noStrike">
                          <a:solidFill>
                            <a:srgbClr val="FF0000"/>
                          </a:solidFill>
                          <a:effectLst/>
                        </a:rPr>
                        <a:t>EMS</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4"/>
                  </a:ext>
                </a:extLst>
              </a:tr>
              <a:tr h="192088">
                <a:tc>
                  <a:txBody>
                    <a:bodyPr/>
                    <a:lstStyle/>
                    <a:p>
                      <a:pPr algn="l" fontAlgn="ctr"/>
                      <a:r>
                        <a:rPr lang="en-US" sz="1200" u="none" strike="noStrike">
                          <a:solidFill>
                            <a:srgbClr val="FF0000"/>
                          </a:solidFill>
                          <a:effectLst/>
                        </a:rPr>
                        <a:t>SMF(Soc. Math. France )</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5"/>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6"/>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7"/>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8"/>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09"/>
                  </a:ext>
                </a:extLst>
              </a:tr>
              <a:tr h="192088">
                <a:tc>
                  <a:txBody>
                    <a:bodyPr/>
                    <a:lstStyle/>
                    <a:p>
                      <a:pPr algn="l" fontAlgn="ctr"/>
                      <a:r>
                        <a:rPr lang="en-US" sz="1200" u="none" strike="noStrike">
                          <a:solidFill>
                            <a:srgbClr val="FF0000"/>
                          </a:solidFill>
                          <a:effectLst/>
                        </a:rPr>
                        <a:t>Project Euclid</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0"/>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1"/>
                  </a:ext>
                </a:extLst>
              </a:tr>
              <a:tr h="192088">
                <a:tc>
                  <a:txBody>
                    <a:bodyPr/>
                    <a:lstStyle/>
                    <a:p>
                      <a:pPr algn="l" fontAlgn="ctr"/>
                      <a:r>
                        <a:rPr lang="en-US" sz="1200" u="none" strike="noStrike">
                          <a:solidFill>
                            <a:srgbClr val="FF0000"/>
                          </a:solidFill>
                          <a:effectLst/>
                        </a:rPr>
                        <a:t>Project Euclid</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2"/>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3"/>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4"/>
                  </a:ext>
                </a:extLst>
              </a:tr>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5"/>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6"/>
                  </a:ext>
                </a:extLst>
              </a:tr>
              <a:tr h="192088">
                <a:tc>
                  <a:txBody>
                    <a:bodyPr/>
                    <a:lstStyle/>
                    <a:p>
                      <a:pPr algn="l" fontAlgn="ctr"/>
                      <a:r>
                        <a:rPr lang="en-US" sz="1200" u="none" strike="noStrike">
                          <a:solidFill>
                            <a:srgbClr val="FF0000"/>
                          </a:solidFill>
                          <a:effectLst/>
                        </a:rPr>
                        <a:t>Taylor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7"/>
                  </a:ext>
                </a:extLst>
              </a:tr>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8"/>
                  </a:ext>
                </a:extLst>
              </a:tr>
              <a:tr h="192088">
                <a:tc>
                  <a:txBody>
                    <a:bodyPr/>
                    <a:lstStyle/>
                    <a:p>
                      <a:pPr algn="l" fontAlgn="ctr"/>
                      <a:r>
                        <a:rPr lang="en-US" sz="1200" u="none" strike="noStrike">
                          <a:solidFill>
                            <a:srgbClr val="FF0000"/>
                          </a:solidFill>
                          <a:effectLst/>
                        </a:rPr>
                        <a:t>Project Euclid</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19"/>
                  </a:ext>
                </a:extLst>
              </a:tr>
              <a:tr h="192088">
                <a:tc>
                  <a:txBody>
                    <a:bodyPr/>
                    <a:lstStyle/>
                    <a:p>
                      <a:pPr algn="l" fontAlgn="ctr"/>
                      <a:r>
                        <a:rPr lang="en-US" sz="1200" u="none" strike="noStrike">
                          <a:solidFill>
                            <a:srgbClr val="FF0000"/>
                          </a:solidFill>
                          <a:effectLst/>
                        </a:rPr>
                        <a:t>MSP</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0"/>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1"/>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2"/>
                  </a:ext>
                </a:extLst>
              </a:tr>
              <a:tr h="192088">
                <a:tc>
                  <a:txBody>
                    <a:bodyPr/>
                    <a:lstStyle/>
                    <a:p>
                      <a:pPr algn="l" fontAlgn="ctr"/>
                      <a:r>
                        <a:rPr lang="en-US" sz="1200" u="none" strike="noStrike">
                          <a:solidFill>
                            <a:srgbClr val="FF0000"/>
                          </a:solidFill>
                          <a:effectLst/>
                        </a:rPr>
                        <a:t>Wiley</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3"/>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4"/>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5"/>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6"/>
                  </a:ext>
                </a:extLst>
              </a:tr>
              <a:tr h="192088">
                <a:tc>
                  <a:txBody>
                    <a:bodyPr/>
                    <a:lstStyle/>
                    <a:p>
                      <a:pPr algn="l" fontAlgn="ctr"/>
                      <a:r>
                        <a:rPr lang="en-US" sz="1200" u="none" strike="noStrike">
                          <a:solidFill>
                            <a:srgbClr val="FF0000"/>
                          </a:solidFill>
                          <a:effectLst/>
                        </a:rPr>
                        <a:t>Oxford</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7"/>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8"/>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29"/>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30"/>
                  </a:ext>
                </a:extLst>
              </a:tr>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xmlns="" val="10031"/>
                  </a:ext>
                </a:extLst>
              </a:tr>
            </a:tbl>
          </a:graphicData>
        </a:graphic>
      </p:graphicFrame>
      <p:sp>
        <p:nvSpPr>
          <p:cNvPr id="4" name="圆角矩形 3"/>
          <p:cNvSpPr/>
          <p:nvPr/>
        </p:nvSpPr>
        <p:spPr>
          <a:xfrm>
            <a:off x="5956300" y="900113"/>
            <a:ext cx="1846263" cy="17462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p:cNvSpPr/>
          <p:nvPr/>
        </p:nvSpPr>
        <p:spPr>
          <a:xfrm>
            <a:off x="5956300" y="1098550"/>
            <a:ext cx="1846263" cy="17462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6"/>
          <p:cNvSpPr/>
          <p:nvPr/>
        </p:nvSpPr>
        <p:spPr>
          <a:xfrm>
            <a:off x="5956300" y="1460500"/>
            <a:ext cx="1846263" cy="173038"/>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p:nvPr/>
        </p:nvSpPr>
        <p:spPr>
          <a:xfrm>
            <a:off x="5956300" y="1647825"/>
            <a:ext cx="1846263" cy="173038"/>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圆角矩形 8"/>
          <p:cNvSpPr/>
          <p:nvPr/>
        </p:nvSpPr>
        <p:spPr>
          <a:xfrm>
            <a:off x="5930900" y="4546600"/>
            <a:ext cx="1846263" cy="17462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圆角矩形 9"/>
          <p:cNvSpPr/>
          <p:nvPr/>
        </p:nvSpPr>
        <p:spPr>
          <a:xfrm>
            <a:off x="5930900" y="5897563"/>
            <a:ext cx="1846263" cy="173037"/>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22" name="矩形 10"/>
          <p:cNvSpPr>
            <a:spLocks noChangeArrowheads="1"/>
          </p:cNvSpPr>
          <p:nvPr/>
        </p:nvSpPr>
        <p:spPr bwMode="auto">
          <a:xfrm>
            <a:off x="3017838" y="251315"/>
            <a:ext cx="411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000" dirty="0">
                <a:solidFill>
                  <a:srgbClr val="FFFF00"/>
                </a:solidFill>
                <a:latin typeface="+mn-lt"/>
                <a:ea typeface="Adobe 黑体 Std R" panose="020B0400000000000000" pitchFamily="34" charset="-122"/>
                <a:cs typeface="Times New Roman" panose="02020603050405020304" pitchFamily="18" charset="0"/>
              </a:rPr>
              <a:t>MCQ TOP 50 </a:t>
            </a:r>
            <a:r>
              <a:rPr lang="zh-CN" altLang="en-US" sz="2000" dirty="0">
                <a:solidFill>
                  <a:srgbClr val="FFFF00"/>
                </a:solidFill>
                <a:latin typeface="+mn-lt"/>
                <a:ea typeface="Adobe 黑体 Std R" panose="020B0400000000000000" pitchFamily="34" charset="-122"/>
                <a:cs typeface="Times New Roman" panose="02020603050405020304" pitchFamily="18" charset="0"/>
              </a:rPr>
              <a:t>期刊</a:t>
            </a:r>
            <a:r>
              <a:rPr lang="en-US" altLang="zh-CN" sz="2000" dirty="0">
                <a:solidFill>
                  <a:srgbClr val="FFFF00"/>
                </a:solidFill>
                <a:latin typeface="+mn-lt"/>
                <a:ea typeface="Adobe 黑体 Std R" panose="020B0400000000000000" pitchFamily="34" charset="-122"/>
                <a:cs typeface="Times New Roman" panose="02020603050405020304" pitchFamily="18" charset="0"/>
              </a:rPr>
              <a:t>(19-50)</a:t>
            </a:r>
            <a:r>
              <a:rPr lang="zh-CN" altLang="en-US" sz="2000" dirty="0">
                <a:solidFill>
                  <a:srgbClr val="FFFF00"/>
                </a:solidFill>
                <a:latin typeface="+mn-lt"/>
                <a:ea typeface="Adobe 黑体 Std R" panose="020B0400000000000000" pitchFamily="34" charset="-122"/>
                <a:cs typeface="Times New Roman" panose="02020603050405020304" pitchFamily="18" charset="0"/>
              </a:rPr>
              <a:t>所在出版社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4198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5241</TotalTime>
  <Words>4666</Words>
  <Application>Microsoft Office PowerPoint</Application>
  <PresentationFormat>全屏显示(4:3)</PresentationFormat>
  <Paragraphs>499</Paragraphs>
  <Slides>83</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83</vt:i4>
      </vt:variant>
    </vt:vector>
  </HeadingPairs>
  <TitlesOfParts>
    <vt:vector size="97" baseType="lpstr">
      <vt:lpstr>Adobe Devanagari</vt:lpstr>
      <vt:lpstr>Adobe 黑体 Std R</vt:lpstr>
      <vt:lpstr>Arial Unicode MS</vt:lpstr>
      <vt:lpstr>MingLiU</vt:lpstr>
      <vt:lpstr>黑体</vt:lpstr>
      <vt:lpstr>宋体</vt:lpstr>
      <vt:lpstr>Arial</vt:lpstr>
      <vt:lpstr>Book Antiqua</vt:lpstr>
      <vt:lpstr>Calibri</vt:lpstr>
      <vt:lpstr>Calibri Light</vt:lpstr>
      <vt:lpstr>Century</vt:lpstr>
      <vt:lpstr>Times New Roman</vt:lpstr>
      <vt:lpstr>Wingdings</vt:lpstr>
      <vt:lpstr>Office 主题</vt:lpstr>
      <vt:lpstr>AMS MathSciNet®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得泓科技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ChenZL</dc:creator>
  <cp:lastModifiedBy>ChenZL</cp:lastModifiedBy>
  <cp:revision>1449</cp:revision>
  <dcterms:created xsi:type="dcterms:W3CDTF">2015-03-30T01:10:22Z</dcterms:created>
  <dcterms:modified xsi:type="dcterms:W3CDTF">2020-10-16T01:07:02Z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0008002a88000000000001024120</vt:lpwstr>
  </property>
</Properties>
</file>