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70" r:id="rId3"/>
    <p:sldId id="273" r:id="rId4"/>
    <p:sldId id="303" r:id="rId5"/>
    <p:sldId id="306" r:id="rId6"/>
    <p:sldId id="275" r:id="rId7"/>
    <p:sldId id="276" r:id="rId8"/>
    <p:sldId id="277" r:id="rId9"/>
    <p:sldId id="279" r:id="rId10"/>
    <p:sldId id="285" r:id="rId11"/>
    <p:sldId id="308" r:id="rId12"/>
    <p:sldId id="257" r:id="rId13"/>
    <p:sldId id="258" r:id="rId14"/>
    <p:sldId id="287" r:id="rId15"/>
    <p:sldId id="299" r:id="rId16"/>
    <p:sldId id="288" r:id="rId17"/>
    <p:sldId id="307" r:id="rId18"/>
    <p:sldId id="291" r:id="rId19"/>
    <p:sldId id="292" r:id="rId20"/>
    <p:sldId id="294" r:id="rId21"/>
    <p:sldId id="302" r:id="rId22"/>
    <p:sldId id="293" r:id="rId23"/>
    <p:sldId id="295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00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176" y="-108"/>
      </p:cViewPr>
      <p:guideLst>
        <p:guide orient="horz" pos="663"/>
        <p:guide orient="horz" pos="2251"/>
        <p:guide orient="horz" pos="845"/>
        <p:guide pos="385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2902-DF00-4B72-9C59-C38078937D7A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DECED-383C-49E6-848A-D595074772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9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ECED-383C-49E6-848A-D595074772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A3CBAA-5311-457C-8562-66E1240FA537}" type="datetimeFigureOut">
              <a:rPr lang="zh-CN" altLang="en-US" smtClean="0"/>
              <a:t>2013-9-9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E26791-C82C-4777-90B4-EFA9A570F5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jpeg"/><Relationship Id="rId7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35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 b="10998"/>
          <a:stretch/>
        </p:blipFill>
        <p:spPr>
          <a:xfrm>
            <a:off x="598252" y="288925"/>
            <a:ext cx="2692635" cy="87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31" y="1865114"/>
            <a:ext cx="6254321" cy="19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11941" y="1916832"/>
            <a:ext cx="1744035" cy="4032448"/>
            <a:chOff x="710469" y="1678477"/>
            <a:chExt cx="946717" cy="3473070"/>
          </a:xfrm>
        </p:grpSpPr>
        <p:sp>
          <p:nvSpPr>
            <p:cNvPr id="3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rgbClr val="00009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每日更新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81113" y="1362872"/>
            <a:ext cx="8465906" cy="213179"/>
            <a:chOff x="381113" y="1362872"/>
            <a:chExt cx="8465906" cy="213179"/>
          </a:xfrm>
        </p:grpSpPr>
        <p:cxnSp>
          <p:nvCxnSpPr>
            <p:cNvPr id="8" name="直接连接符 17"/>
            <p:cNvCxnSpPr/>
            <p:nvPr/>
          </p:nvCxnSpPr>
          <p:spPr>
            <a:xfrm>
              <a:off x="381113" y="1548610"/>
              <a:ext cx="846590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直接连接符 24"/>
            <p:cNvCxnSpPr/>
            <p:nvPr/>
          </p:nvCxnSpPr>
          <p:spPr>
            <a:xfrm>
              <a:off x="6285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直接连接符 25"/>
            <p:cNvCxnSpPr/>
            <p:nvPr/>
          </p:nvCxnSpPr>
          <p:spPr>
            <a:xfrm>
              <a:off x="19603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26"/>
            <p:cNvCxnSpPr/>
            <p:nvPr/>
          </p:nvCxnSpPr>
          <p:spPr>
            <a:xfrm>
              <a:off x="329212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直接连接符 27"/>
            <p:cNvCxnSpPr/>
            <p:nvPr/>
          </p:nvCxnSpPr>
          <p:spPr>
            <a:xfrm>
              <a:off x="595568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直接连接符 28"/>
            <p:cNvCxnSpPr/>
            <p:nvPr/>
          </p:nvCxnSpPr>
          <p:spPr>
            <a:xfrm>
              <a:off x="72874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直接连接符 30"/>
            <p:cNvCxnSpPr/>
            <p:nvPr/>
          </p:nvCxnSpPr>
          <p:spPr>
            <a:xfrm>
              <a:off x="86192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直接连接符 26"/>
            <p:cNvCxnSpPr/>
            <p:nvPr/>
          </p:nvCxnSpPr>
          <p:spPr>
            <a:xfrm>
              <a:off x="462390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830263" y="0"/>
            <a:ext cx="1933504" cy="658367"/>
            <a:chOff x="7210496" y="-4093"/>
            <a:chExt cx="1933504" cy="658367"/>
          </a:xfrm>
        </p:grpSpPr>
        <p:sp>
          <p:nvSpPr>
            <p:cNvPr id="22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25" y="409959"/>
            <a:ext cx="5041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667725" y="1916832"/>
            <a:ext cx="1744035" cy="4005005"/>
            <a:chOff x="710469" y="1678477"/>
            <a:chExt cx="946717" cy="3473070"/>
          </a:xfrm>
        </p:grpSpPr>
        <p:sp>
          <p:nvSpPr>
            <p:cNvPr id="31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32736" y="2238202"/>
                <a:ext cx="902182" cy="104090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独家首发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556157" y="1916832"/>
            <a:ext cx="1744035" cy="4032448"/>
            <a:chOff x="710469" y="1678477"/>
            <a:chExt cx="946717" cy="3473070"/>
          </a:xfrm>
        </p:grpSpPr>
        <p:sp>
          <p:nvSpPr>
            <p:cNvPr id="3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现场直播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500373" y="1916832"/>
            <a:ext cx="1744035" cy="4032448"/>
            <a:chOff x="710469" y="1678477"/>
            <a:chExt cx="946717" cy="3473070"/>
          </a:xfrm>
        </p:grpSpPr>
        <p:sp>
          <p:nvSpPr>
            <p:cNvPr id="4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32736" y="2238202"/>
                <a:ext cx="902182" cy="927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zh-CN" altLang="en-US" sz="32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移 动</a:t>
                </a:r>
                <a:endParaRPr lang="en-US" altLang="zh-CN" sz="32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lvl="0" algn="ctr"/>
                <a:r>
                  <a:rPr lang="zh-CN" altLang="en-US" sz="32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报告厅</a:t>
                </a:r>
                <a:endParaRPr lang="zh-CN" altLang="en-US" sz="36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0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29516"/>
            <a:ext cx="473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现场直播，还原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讲座现场</a:t>
            </a: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971601" y="2267274"/>
            <a:ext cx="1798704" cy="2234332"/>
            <a:chOff x="1266699" y="2601089"/>
            <a:chExt cx="1800000" cy="223594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27" t="-8800"/>
            <a:stretch/>
          </p:blipFill>
          <p:spPr>
            <a:xfrm>
              <a:off x="1266699" y="2601089"/>
              <a:ext cx="1800000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532103" y="4513186"/>
              <a:ext cx="1258785" cy="32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现场直播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3473576" y="2260449"/>
            <a:ext cx="1798704" cy="2246291"/>
            <a:chOff x="3598172" y="2601089"/>
            <a:chExt cx="1800000" cy="22479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图片 11"/>
            <p:cNvPicPr>
              <a:picLocks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172" y="2601089"/>
              <a:ext cx="1800000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774300" y="4525153"/>
              <a:ext cx="1457070" cy="32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多机位拍摄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5975550" y="2267272"/>
            <a:ext cx="1798704" cy="2279787"/>
            <a:chOff x="5929646" y="2601089"/>
            <a:chExt cx="1800000" cy="22814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646" y="2601089"/>
              <a:ext cx="1800000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077535" y="4513186"/>
              <a:ext cx="1457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即时互动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18" name="矩形 17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现场直播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8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87"/>
          <a:stretch/>
        </p:blipFill>
        <p:spPr>
          <a:xfrm>
            <a:off x="3081" y="1340768"/>
            <a:ext cx="4568919" cy="4654868"/>
          </a:xfrm>
          <a:prstGeom prst="rect">
            <a:avLst/>
          </a:prstGeom>
        </p:spPr>
      </p:pic>
      <p:sp>
        <p:nvSpPr>
          <p:cNvPr id="5" name="矩形 70"/>
          <p:cNvSpPr/>
          <p:nvPr/>
        </p:nvSpPr>
        <p:spPr>
          <a:xfrm rot="10800000" flipV="1">
            <a:off x="0" y="5498336"/>
            <a:ext cx="9144000" cy="1387047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马里</a:t>
            </a:r>
            <a:r>
              <a:rPr lang="zh-CN" altLang="en-US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奥</a:t>
            </a:r>
            <a:r>
              <a:rPr lang="en-US" altLang="zh-CN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巴尔加斯</a:t>
            </a:r>
            <a:r>
              <a:rPr lang="en-US" altLang="zh-CN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略萨</a:t>
            </a:r>
            <a:r>
              <a:rPr lang="zh-CN" altLang="en-US" sz="28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讲座主题：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一位作家的证词</a:t>
            </a:r>
            <a:r>
              <a:rPr lang="en-US" altLang="zh-CN" sz="28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kern="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6661" y="1484784"/>
            <a:ext cx="4103811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秘鲁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与西班牙双重国籍的作家及诗人。创作小说、剧本、散文随笔、诗、文学评论、政论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杂文等。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其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诡谲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瑰奇的小说技法与丰富多样而深刻的内容为他带来“结构写实主义大师”的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称号。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indent="355600"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indent="355600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其“对权力结构进行了细致的描绘，对个人的抵抗、反抗和失败给予了犀利的叙述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”，荣获诺贝尔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文学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奖。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3103" y="623738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0" dirty="0">
                <a:solidFill>
                  <a:srgbClr val="8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诺贝尔文学奖获得者</a:t>
            </a:r>
          </a:p>
        </p:txBody>
      </p:sp>
      <p:sp>
        <p:nvSpPr>
          <p:cNvPr id="13" name="矩形 12"/>
          <p:cNvSpPr/>
          <p:nvPr/>
        </p:nvSpPr>
        <p:spPr>
          <a:xfrm>
            <a:off x="611560" y="52951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大师权威</a:t>
            </a:r>
          </a:p>
        </p:txBody>
      </p:sp>
    </p:spTree>
    <p:extLst>
      <p:ext uri="{BB962C8B-B14F-4D97-AF65-F5344CB8AC3E}">
        <p14:creationId xmlns:p14="http://schemas.microsoft.com/office/powerpoint/2010/main" val="374441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476"/>
          <a:stretch/>
        </p:blipFill>
        <p:spPr>
          <a:xfrm>
            <a:off x="0" y="1309375"/>
            <a:ext cx="4427984" cy="4188961"/>
          </a:xfrm>
          <a:prstGeom prst="rect">
            <a:avLst/>
          </a:prstGeom>
        </p:spPr>
      </p:pic>
      <p:sp>
        <p:nvSpPr>
          <p:cNvPr id="5" name="矩形 70"/>
          <p:cNvSpPr/>
          <p:nvPr/>
        </p:nvSpPr>
        <p:spPr>
          <a:xfrm rot="10800000" flipV="1">
            <a:off x="0" y="5498336"/>
            <a:ext cx="9144000" cy="1387047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982663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布莱恩</a:t>
            </a:r>
            <a:r>
              <a:rPr lang="en-US" altLang="zh-CN" sz="24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4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科比尔卡</a:t>
            </a:r>
            <a:r>
              <a:rPr lang="zh-CN" altLang="en-US" sz="28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讲座主题：</a:t>
            </a:r>
            <a:r>
              <a:rPr lang="en-US" altLang="zh-CN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《G</a:t>
            </a: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蛋白偶联受体信号通路的结构学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  <a:r>
              <a:rPr lang="en-US" altLang="zh-CN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kern="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7984" y="1916832"/>
            <a:ext cx="4173913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美国斯坦福大学医学院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分子与细胞学教授，医学博士。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ConfometRx(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一家专注于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G-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蛋白偶联受体的生物技术公司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的共同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创办人，美国国家科学院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院士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indent="355600"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indent="355600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凭借“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蛋白偶联受体的研究”与另一名科学家同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获得诺贝尔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化学奖。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73103" y="623738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0" dirty="0" smtClean="0">
                <a:solidFill>
                  <a:srgbClr val="8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诺贝尔化学</a:t>
            </a:r>
            <a:r>
              <a:rPr lang="zh-CN" altLang="en-US" sz="2800" b="1" kern="0" dirty="0">
                <a:solidFill>
                  <a:srgbClr val="8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奖获得者</a:t>
            </a:r>
          </a:p>
        </p:txBody>
      </p:sp>
      <p:sp>
        <p:nvSpPr>
          <p:cNvPr id="22" name="矩形 21"/>
          <p:cNvSpPr/>
          <p:nvPr/>
        </p:nvSpPr>
        <p:spPr>
          <a:xfrm>
            <a:off x="611560" y="52951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大师权威</a:t>
            </a:r>
          </a:p>
        </p:txBody>
      </p:sp>
    </p:spTree>
    <p:extLst>
      <p:ext uri="{BB962C8B-B14F-4D97-AF65-F5344CB8AC3E}">
        <p14:creationId xmlns:p14="http://schemas.microsoft.com/office/powerpoint/2010/main" val="1126078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11188" y="1621732"/>
            <a:ext cx="7833308" cy="3895500"/>
            <a:chOff x="611188" y="1621732"/>
            <a:chExt cx="7833308" cy="3895500"/>
          </a:xfrm>
        </p:grpSpPr>
        <p:sp>
          <p:nvSpPr>
            <p:cNvPr id="8" name="矩形 7"/>
            <p:cNvSpPr/>
            <p:nvPr/>
          </p:nvSpPr>
          <p:spPr>
            <a:xfrm>
              <a:off x="611188" y="1621732"/>
              <a:ext cx="7813181" cy="14003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wrap="square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      蔚秀报告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厅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在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20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个摄制组中建立了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12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个直播小组。目前直播小组共</a:t>
              </a:r>
              <a:r>
                <a:rPr lang="zh-CN" altLang="zh-CN" b="1" dirty="0" smtClean="0">
                  <a:latin typeface="微软雅黑" pitchFamily="34" charset="-122"/>
                  <a:ea typeface="微软雅黑" pitchFamily="34" charset="-122"/>
                </a:rPr>
                <a:t>有</a:t>
              </a:r>
              <a:r>
                <a:rPr lang="zh-CN" altLang="zh-CN" b="1" dirty="0">
                  <a:latin typeface="微软雅黑" pitchFamily="34" charset="-122"/>
                  <a:ea typeface="微软雅黑" pitchFamily="34" charset="-122"/>
                </a:rPr>
                <a:t>数码高清</a:t>
              </a:r>
              <a:r>
                <a:rPr lang="zh-CN" altLang="zh-CN" b="1" dirty="0" smtClean="0">
                  <a:latin typeface="微软雅黑" pitchFamily="34" charset="-122"/>
                  <a:ea typeface="微软雅黑" pitchFamily="34" charset="-122"/>
                </a:rPr>
                <a:t>摄像机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120</a:t>
              </a:r>
              <a:r>
                <a:rPr lang="zh-CN" altLang="zh-CN" b="1" dirty="0">
                  <a:latin typeface="微软雅黑" pitchFamily="34" charset="-122"/>
                  <a:ea typeface="微软雅黑" pitchFamily="34" charset="-122"/>
                </a:rPr>
                <a:t>多部</a:t>
              </a:r>
              <a:r>
                <a:rPr lang="zh-CN" altLang="zh-CN" b="1" dirty="0" smtClean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专业直播设备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20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套。每个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小组配有专业的摄像师和后期制作人员。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64" y="3413911"/>
              <a:ext cx="2501240" cy="19593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331" y="3130157"/>
              <a:ext cx="4538165" cy="2387075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" y="5971"/>
            <a:ext cx="6621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7215024" y="-361"/>
            <a:ext cx="1933504" cy="658367"/>
            <a:chOff x="7210496" y="-4093"/>
            <a:chExt cx="1933504" cy="658367"/>
          </a:xfrm>
        </p:grpSpPr>
        <p:sp>
          <p:nvSpPr>
            <p:cNvPr id="13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21" name="矩形 20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现场直播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11941" y="1916832"/>
            <a:ext cx="1744035" cy="4032448"/>
            <a:chOff x="710469" y="1678477"/>
            <a:chExt cx="946717" cy="3473070"/>
          </a:xfrm>
        </p:grpSpPr>
        <p:sp>
          <p:nvSpPr>
            <p:cNvPr id="3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rgbClr val="00009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每日更新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81113" y="1362872"/>
            <a:ext cx="8465906" cy="213179"/>
            <a:chOff x="381113" y="1362872"/>
            <a:chExt cx="8465906" cy="213179"/>
          </a:xfrm>
        </p:grpSpPr>
        <p:cxnSp>
          <p:nvCxnSpPr>
            <p:cNvPr id="8" name="直接连接符 17"/>
            <p:cNvCxnSpPr/>
            <p:nvPr/>
          </p:nvCxnSpPr>
          <p:spPr>
            <a:xfrm>
              <a:off x="381113" y="1548610"/>
              <a:ext cx="846590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直接连接符 24"/>
            <p:cNvCxnSpPr/>
            <p:nvPr/>
          </p:nvCxnSpPr>
          <p:spPr>
            <a:xfrm>
              <a:off x="6285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直接连接符 25"/>
            <p:cNvCxnSpPr/>
            <p:nvPr/>
          </p:nvCxnSpPr>
          <p:spPr>
            <a:xfrm>
              <a:off x="19603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26"/>
            <p:cNvCxnSpPr/>
            <p:nvPr/>
          </p:nvCxnSpPr>
          <p:spPr>
            <a:xfrm>
              <a:off x="329212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直接连接符 27"/>
            <p:cNvCxnSpPr/>
            <p:nvPr/>
          </p:nvCxnSpPr>
          <p:spPr>
            <a:xfrm>
              <a:off x="595568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直接连接符 28"/>
            <p:cNvCxnSpPr/>
            <p:nvPr/>
          </p:nvCxnSpPr>
          <p:spPr>
            <a:xfrm>
              <a:off x="72874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直接连接符 30"/>
            <p:cNvCxnSpPr/>
            <p:nvPr/>
          </p:nvCxnSpPr>
          <p:spPr>
            <a:xfrm>
              <a:off x="86192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直接连接符 26"/>
            <p:cNvCxnSpPr/>
            <p:nvPr/>
          </p:nvCxnSpPr>
          <p:spPr>
            <a:xfrm>
              <a:off x="462390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830263" y="0"/>
            <a:ext cx="1933504" cy="658367"/>
            <a:chOff x="7210496" y="-4093"/>
            <a:chExt cx="1933504" cy="658367"/>
          </a:xfrm>
        </p:grpSpPr>
        <p:sp>
          <p:nvSpPr>
            <p:cNvPr id="22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25" y="409959"/>
            <a:ext cx="5041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667725" y="1916832"/>
            <a:ext cx="1744035" cy="4005005"/>
            <a:chOff x="710469" y="1678477"/>
            <a:chExt cx="946717" cy="3473070"/>
          </a:xfrm>
        </p:grpSpPr>
        <p:sp>
          <p:nvSpPr>
            <p:cNvPr id="31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32736" y="2238202"/>
                <a:ext cx="902182" cy="104090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独家首发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556157" y="1916832"/>
            <a:ext cx="1744035" cy="4032448"/>
            <a:chOff x="710469" y="1678477"/>
            <a:chExt cx="946717" cy="3473070"/>
          </a:xfrm>
        </p:grpSpPr>
        <p:sp>
          <p:nvSpPr>
            <p:cNvPr id="3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现场直播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500373" y="1916832"/>
            <a:ext cx="1744035" cy="4032448"/>
            <a:chOff x="710469" y="1678477"/>
            <a:chExt cx="946717" cy="3473070"/>
          </a:xfrm>
        </p:grpSpPr>
        <p:sp>
          <p:nvSpPr>
            <p:cNvPr id="4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32736" y="2238202"/>
                <a:ext cx="902182" cy="927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2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移 动</a:t>
                </a:r>
                <a:endParaRPr lang="en-US" altLang="zh-CN" sz="3200" b="1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32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报告厅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05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" y="189122"/>
            <a:ext cx="9203305" cy="61201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216" y="1671275"/>
            <a:ext cx="9087556" cy="18099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免费</a:t>
            </a:r>
            <a:r>
              <a:rPr lang="en-US" altLang="zh-CN" sz="4800" b="1" dirty="0" err="1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zh-CN" alt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覆盖公共区域成</a:t>
            </a:r>
            <a:r>
              <a:rPr lang="zh-CN" alt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趋势</a:t>
            </a:r>
            <a:endParaRPr lang="zh-CN" altLang="en-US" sz="3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18" name="矩形 17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11560" y="6381328"/>
              <a:ext cx="287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移动报告厅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19" y="1343142"/>
            <a:ext cx="2449690" cy="367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6192688" cy="367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67744" y="539311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蔚秀报告厅客户端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520563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itchFamily="49" charset="-122"/>
                <a:ea typeface="黑体" pitchFamily="49" charset="-122"/>
              </a:rPr>
              <a:t>蔚秀移动报告厅</a:t>
            </a:r>
            <a:endParaRPr lang="zh-CN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11" name="矩形 10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11560" y="6381328"/>
              <a:ext cx="287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移动报告厅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208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29516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itchFamily="49" charset="-122"/>
                <a:ea typeface="黑体" pitchFamily="49" charset="-122"/>
              </a:rPr>
              <a:t>蔚秀移动报告厅</a:t>
            </a:r>
            <a:endParaRPr lang="zh-CN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215024" y="-361"/>
            <a:ext cx="1933504" cy="658367"/>
            <a:chOff x="7210496" y="-4093"/>
            <a:chExt cx="1933504" cy="658367"/>
          </a:xfrm>
        </p:grpSpPr>
        <p:sp>
          <p:nvSpPr>
            <p:cNvPr id="14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组合 20"/>
          <p:cNvGrpSpPr/>
          <p:nvPr/>
        </p:nvGrpSpPr>
        <p:grpSpPr>
          <a:xfrm>
            <a:off x="321648" y="1327149"/>
            <a:ext cx="8714848" cy="4601637"/>
            <a:chOff x="321648" y="1327149"/>
            <a:chExt cx="8714848" cy="460163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4"/>
            <a:stretch/>
          </p:blipFill>
          <p:spPr>
            <a:xfrm>
              <a:off x="2416793" y="1327151"/>
              <a:ext cx="4272016" cy="26018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4" r="9414" b="15000"/>
            <a:stretch/>
          </p:blipFill>
          <p:spPr>
            <a:xfrm>
              <a:off x="2414412" y="3284984"/>
              <a:ext cx="4235213" cy="264380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4"/>
            <a:stretch/>
          </p:blipFill>
          <p:spPr>
            <a:xfrm>
              <a:off x="321648" y="1327149"/>
              <a:ext cx="2549787" cy="460163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4" t="10886" r="52922"/>
            <a:stretch/>
          </p:blipFill>
          <p:spPr>
            <a:xfrm>
              <a:off x="6649625" y="1341440"/>
              <a:ext cx="2386871" cy="4587346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" y="2119020"/>
            <a:ext cx="9144000" cy="18099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在校园的</a:t>
            </a:r>
            <a:r>
              <a:rPr lang="zh-CN" altLang="en-US" sz="4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任何地方</a:t>
            </a:r>
            <a:r>
              <a:rPr lang="zh-CN" alt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都能看蔚秀！</a:t>
            </a:r>
            <a:endParaRPr lang="zh-CN" altLang="en-US" sz="3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23" name="矩形 22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11560" y="6381328"/>
              <a:ext cx="287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移动报告厅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0"/>
          <p:cNvSpPr>
            <a:spLocks noChangeAspect="1"/>
          </p:cNvSpPr>
          <p:nvPr/>
        </p:nvSpPr>
        <p:spPr>
          <a:xfrm>
            <a:off x="2582268" y="3595426"/>
            <a:ext cx="5842538" cy="120172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32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讲座预告发布</a:t>
            </a:r>
            <a:endParaRPr lang="zh-CN" alt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70"/>
          <p:cNvSpPr>
            <a:spLocks noChangeAspect="1"/>
          </p:cNvSpPr>
          <p:nvPr/>
        </p:nvSpPr>
        <p:spPr>
          <a:xfrm>
            <a:off x="611188" y="2155266"/>
            <a:ext cx="5842538" cy="1201726"/>
          </a:xfrm>
          <a:prstGeom prst="rect">
            <a:avLst/>
          </a:prstGeom>
          <a:solidFill>
            <a:srgbClr val="66003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名师巡讲团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7511" y="404047"/>
            <a:ext cx="4657725" cy="107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30263" y="0"/>
            <a:ext cx="1933504" cy="658367"/>
            <a:chOff x="7210496" y="-4093"/>
            <a:chExt cx="1933504" cy="658367"/>
          </a:xfrm>
        </p:grpSpPr>
        <p:sp>
          <p:nvSpPr>
            <p:cNvPr id="6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11941" y="1916832"/>
            <a:ext cx="1744035" cy="4032448"/>
            <a:chOff x="710469" y="1678477"/>
            <a:chExt cx="946717" cy="3473070"/>
          </a:xfrm>
        </p:grpSpPr>
        <p:sp>
          <p:nvSpPr>
            <p:cNvPr id="3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rgbClr val="00009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每日更新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81113" y="1362872"/>
            <a:ext cx="8465906" cy="213179"/>
            <a:chOff x="381113" y="1362872"/>
            <a:chExt cx="8465906" cy="213179"/>
          </a:xfrm>
        </p:grpSpPr>
        <p:cxnSp>
          <p:nvCxnSpPr>
            <p:cNvPr id="8" name="直接连接符 17"/>
            <p:cNvCxnSpPr/>
            <p:nvPr/>
          </p:nvCxnSpPr>
          <p:spPr>
            <a:xfrm>
              <a:off x="381113" y="1548610"/>
              <a:ext cx="846590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直接连接符 24"/>
            <p:cNvCxnSpPr/>
            <p:nvPr/>
          </p:nvCxnSpPr>
          <p:spPr>
            <a:xfrm>
              <a:off x="6285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直接连接符 25"/>
            <p:cNvCxnSpPr/>
            <p:nvPr/>
          </p:nvCxnSpPr>
          <p:spPr>
            <a:xfrm>
              <a:off x="19603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26"/>
            <p:cNvCxnSpPr/>
            <p:nvPr/>
          </p:nvCxnSpPr>
          <p:spPr>
            <a:xfrm>
              <a:off x="329212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直接连接符 27"/>
            <p:cNvCxnSpPr/>
            <p:nvPr/>
          </p:nvCxnSpPr>
          <p:spPr>
            <a:xfrm>
              <a:off x="595568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直接连接符 28"/>
            <p:cNvCxnSpPr/>
            <p:nvPr/>
          </p:nvCxnSpPr>
          <p:spPr>
            <a:xfrm>
              <a:off x="72874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直接连接符 30"/>
            <p:cNvCxnSpPr/>
            <p:nvPr/>
          </p:nvCxnSpPr>
          <p:spPr>
            <a:xfrm>
              <a:off x="86192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直接连接符 26"/>
            <p:cNvCxnSpPr/>
            <p:nvPr/>
          </p:nvCxnSpPr>
          <p:spPr>
            <a:xfrm>
              <a:off x="462390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830263" y="0"/>
            <a:ext cx="1933504" cy="658367"/>
            <a:chOff x="7210496" y="-4093"/>
            <a:chExt cx="1933504" cy="658367"/>
          </a:xfrm>
        </p:grpSpPr>
        <p:sp>
          <p:nvSpPr>
            <p:cNvPr id="22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25" y="409959"/>
            <a:ext cx="5041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667725" y="1916832"/>
            <a:ext cx="1744035" cy="4005005"/>
            <a:chOff x="710469" y="1678477"/>
            <a:chExt cx="946717" cy="3473070"/>
          </a:xfrm>
        </p:grpSpPr>
        <p:sp>
          <p:nvSpPr>
            <p:cNvPr id="31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32736" y="2238202"/>
                <a:ext cx="902182" cy="104090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独家首发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556157" y="1916832"/>
            <a:ext cx="1744035" cy="4032448"/>
            <a:chOff x="710469" y="1678477"/>
            <a:chExt cx="946717" cy="3473070"/>
          </a:xfrm>
        </p:grpSpPr>
        <p:sp>
          <p:nvSpPr>
            <p:cNvPr id="3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现场直播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500373" y="1916832"/>
            <a:ext cx="1744035" cy="4032448"/>
            <a:chOff x="710469" y="1678477"/>
            <a:chExt cx="946717" cy="3473070"/>
          </a:xfrm>
        </p:grpSpPr>
        <p:sp>
          <p:nvSpPr>
            <p:cNvPr id="4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32736" y="2238202"/>
                <a:ext cx="902182" cy="927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zh-CN" altLang="en-US" sz="32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移 动</a:t>
                </a:r>
                <a:endParaRPr lang="en-US" altLang="zh-CN" sz="32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lvl="0" algn="ctr"/>
                <a:r>
                  <a:rPr lang="zh-CN" altLang="en-US" sz="32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报告厅</a:t>
                </a:r>
                <a:endParaRPr lang="zh-CN" altLang="en-US" sz="36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0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607948" y="504215"/>
            <a:ext cx="4036060" cy="548521"/>
          </a:xfrm>
          <a:prstGeom prst="roundRect">
            <a:avLst>
              <a:gd name="adj" fmla="val 8485"/>
            </a:avLst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黑体" pitchFamily="49" charset="-122"/>
                <a:ea typeface="黑体" pitchFamily="49" charset="-122"/>
              </a:rPr>
              <a:t>一流的讲师团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598752" y="1409450"/>
            <a:ext cx="2084109" cy="3975641"/>
            <a:chOff x="1401848" y="1246302"/>
            <a:chExt cx="1796077" cy="3729459"/>
          </a:xfrm>
        </p:grpSpPr>
        <p:sp>
          <p:nvSpPr>
            <p:cNvPr id="10" name="矩形 9"/>
            <p:cNvSpPr/>
            <p:nvPr/>
          </p:nvSpPr>
          <p:spPr>
            <a:xfrm>
              <a:off x="1401848" y="3788229"/>
              <a:ext cx="1796077" cy="11875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王</a:t>
              </a:r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岳川</a:t>
              </a:r>
              <a:endParaRPr lang="zh-CN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848" y="1246302"/>
              <a:ext cx="1796076" cy="2711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6736363" y="1397575"/>
            <a:ext cx="2084109" cy="3975641"/>
            <a:chOff x="1401848" y="1246302"/>
            <a:chExt cx="1796077" cy="3729459"/>
          </a:xfrm>
        </p:grpSpPr>
        <p:sp>
          <p:nvSpPr>
            <p:cNvPr id="13" name="矩形 12"/>
            <p:cNvSpPr/>
            <p:nvPr/>
          </p:nvSpPr>
          <p:spPr>
            <a:xfrm>
              <a:off x="1401848" y="3788229"/>
              <a:ext cx="1796077" cy="11875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石磊</a:t>
              </a:r>
              <a:endParaRPr lang="zh-CN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848" y="1246302"/>
              <a:ext cx="1796075" cy="2711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8" name="组合 17"/>
          <p:cNvGrpSpPr/>
          <p:nvPr/>
        </p:nvGrpSpPr>
        <p:grpSpPr>
          <a:xfrm>
            <a:off x="7215024" y="-361"/>
            <a:ext cx="1933504" cy="658367"/>
            <a:chOff x="7210496" y="-4093"/>
            <a:chExt cx="1933504" cy="658367"/>
          </a:xfrm>
        </p:grpSpPr>
        <p:sp>
          <p:nvSpPr>
            <p:cNvPr id="19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2461140" y="1412776"/>
            <a:ext cx="2084109" cy="3975641"/>
            <a:chOff x="1401848" y="1246302"/>
            <a:chExt cx="1796077" cy="3729459"/>
          </a:xfrm>
        </p:grpSpPr>
        <p:sp>
          <p:nvSpPr>
            <p:cNvPr id="27" name="矩形 26"/>
            <p:cNvSpPr/>
            <p:nvPr/>
          </p:nvSpPr>
          <p:spPr>
            <a:xfrm>
              <a:off x="1401848" y="3788229"/>
              <a:ext cx="1796077" cy="11875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莫砺锋</a:t>
              </a:r>
              <a:endParaRPr lang="zh-CN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848" y="1246302"/>
              <a:ext cx="1796076" cy="27112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9" name="组合 28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30" name="矩形 29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增值</a:t>
              </a: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服务</a:t>
              </a:r>
              <a:r>
                <a:rPr lang="en-US" altLang="zh-CN" sz="1600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名师巡讲</a:t>
              </a:r>
            </a:p>
          </p:txBody>
        </p:sp>
      </p:grpSp>
      <p:pic>
        <p:nvPicPr>
          <p:cNvPr id="23" name="Picture 18" descr="1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1993595" cy="28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467544" y="4299637"/>
            <a:ext cx="1972671" cy="1088780"/>
          </a:xfrm>
          <a:prstGeom prst="rect">
            <a:avLst/>
          </a:prstGeom>
          <a:solidFill>
            <a:srgbClr val="7642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a typeface="微软雅黑" pitchFamily="34" charset="-122"/>
              </a:rPr>
              <a:t>顾明远</a:t>
            </a:r>
          </a:p>
        </p:txBody>
      </p:sp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611560" y="504215"/>
            <a:ext cx="4036060" cy="548521"/>
          </a:xfrm>
          <a:prstGeom prst="roundRect">
            <a:avLst>
              <a:gd name="adj" fmla="val 8485"/>
            </a:avLst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黑体" pitchFamily="49" charset="-122"/>
                <a:ea typeface="黑体" pitchFamily="49" charset="-122"/>
              </a:rPr>
              <a:t>一流的讲师团</a:t>
            </a:r>
          </a:p>
        </p:txBody>
      </p:sp>
      <p:sp>
        <p:nvSpPr>
          <p:cNvPr id="3" name="矩形 2"/>
          <p:cNvSpPr/>
          <p:nvPr/>
        </p:nvSpPr>
        <p:spPr>
          <a:xfrm>
            <a:off x="3740092" y="29051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余秋雨</a:t>
            </a:r>
          </a:p>
        </p:txBody>
      </p:sp>
      <p:sp>
        <p:nvSpPr>
          <p:cNvPr id="4" name="矩形 3"/>
          <p:cNvSpPr/>
          <p:nvPr/>
        </p:nvSpPr>
        <p:spPr>
          <a:xfrm>
            <a:off x="4894320" y="30113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于丹</a:t>
            </a:r>
          </a:p>
        </p:txBody>
      </p:sp>
      <p:sp>
        <p:nvSpPr>
          <p:cNvPr id="5" name="矩形 4"/>
          <p:cNvSpPr/>
          <p:nvPr/>
        </p:nvSpPr>
        <p:spPr>
          <a:xfrm>
            <a:off x="1887680" y="1520055"/>
            <a:ext cx="131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左东岭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859" y="208805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徐公</a:t>
            </a:r>
            <a:r>
              <a:rPr lang="zh-CN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持</a:t>
            </a:r>
            <a:endParaRPr lang="zh-CN" altLang="zh-CN" sz="2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7767" y="437194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李学</a:t>
            </a:r>
            <a:r>
              <a:rPr lang="zh-CN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勤</a:t>
            </a:r>
            <a:endParaRPr lang="zh-CN" altLang="zh-CN" sz="2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7339" y="184907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石磊</a:t>
            </a:r>
          </a:p>
        </p:txBody>
      </p:sp>
      <p:sp>
        <p:nvSpPr>
          <p:cNvPr id="9" name="矩形 8"/>
          <p:cNvSpPr/>
          <p:nvPr/>
        </p:nvSpPr>
        <p:spPr>
          <a:xfrm>
            <a:off x="3870151" y="221838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陈埮</a:t>
            </a:r>
          </a:p>
        </p:txBody>
      </p:sp>
      <p:sp>
        <p:nvSpPr>
          <p:cNvPr id="10" name="矩形 9"/>
          <p:cNvSpPr/>
          <p:nvPr/>
        </p:nvSpPr>
        <p:spPr>
          <a:xfrm>
            <a:off x="3454092" y="467620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黄金陵</a:t>
            </a:r>
          </a:p>
        </p:txBody>
      </p:sp>
      <p:sp>
        <p:nvSpPr>
          <p:cNvPr id="11" name="矩形 10"/>
          <p:cNvSpPr/>
          <p:nvPr/>
        </p:nvSpPr>
        <p:spPr>
          <a:xfrm>
            <a:off x="5520713" y="259807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王德滋</a:t>
            </a:r>
          </a:p>
        </p:txBody>
      </p:sp>
      <p:sp>
        <p:nvSpPr>
          <p:cNvPr id="12" name="矩形 11"/>
          <p:cNvSpPr/>
          <p:nvPr/>
        </p:nvSpPr>
        <p:spPr>
          <a:xfrm>
            <a:off x="5902151" y="369694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洪嘉振</a:t>
            </a:r>
          </a:p>
        </p:txBody>
      </p:sp>
      <p:sp>
        <p:nvSpPr>
          <p:cNvPr id="13" name="矩形 12"/>
          <p:cNvSpPr/>
          <p:nvPr/>
        </p:nvSpPr>
        <p:spPr>
          <a:xfrm>
            <a:off x="4898852" y="40662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郝万山</a:t>
            </a:r>
          </a:p>
        </p:txBody>
      </p:sp>
      <p:sp>
        <p:nvSpPr>
          <p:cNvPr id="14" name="矩形 13"/>
          <p:cNvSpPr/>
          <p:nvPr/>
        </p:nvSpPr>
        <p:spPr>
          <a:xfrm>
            <a:off x="4639292" y="204562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韩济生</a:t>
            </a:r>
          </a:p>
        </p:txBody>
      </p:sp>
      <p:sp>
        <p:nvSpPr>
          <p:cNvPr id="15" name="矩形 14"/>
          <p:cNvSpPr/>
          <p:nvPr/>
        </p:nvSpPr>
        <p:spPr>
          <a:xfrm>
            <a:off x="2568416" y="304216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李灿东</a:t>
            </a:r>
          </a:p>
        </p:txBody>
      </p:sp>
      <p:sp>
        <p:nvSpPr>
          <p:cNvPr id="16" name="矩形 15"/>
          <p:cNvSpPr/>
          <p:nvPr/>
        </p:nvSpPr>
        <p:spPr>
          <a:xfrm>
            <a:off x="2480285" y="4280754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袁鹏飞</a:t>
            </a:r>
          </a:p>
        </p:txBody>
      </p:sp>
      <p:sp>
        <p:nvSpPr>
          <p:cNvPr id="17" name="矩形 16"/>
          <p:cNvSpPr/>
          <p:nvPr/>
        </p:nvSpPr>
        <p:spPr>
          <a:xfrm>
            <a:off x="1209059" y="442891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杨进</a:t>
            </a:r>
          </a:p>
        </p:txBody>
      </p:sp>
      <p:sp>
        <p:nvSpPr>
          <p:cNvPr id="18" name="矩形 17"/>
          <p:cNvSpPr/>
          <p:nvPr/>
        </p:nvSpPr>
        <p:spPr>
          <a:xfrm>
            <a:off x="6551560" y="158161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汪丁丁</a:t>
            </a:r>
          </a:p>
        </p:txBody>
      </p:sp>
      <p:sp>
        <p:nvSpPr>
          <p:cNvPr id="19" name="矩形 18"/>
          <p:cNvSpPr/>
          <p:nvPr/>
        </p:nvSpPr>
        <p:spPr>
          <a:xfrm>
            <a:off x="1506901" y="217448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陈捷先</a:t>
            </a:r>
          </a:p>
        </p:txBody>
      </p:sp>
      <p:sp>
        <p:nvSpPr>
          <p:cNvPr id="20" name="矩形 19"/>
          <p:cNvSpPr/>
          <p:nvPr/>
        </p:nvSpPr>
        <p:spPr>
          <a:xfrm>
            <a:off x="2195385" y="357489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罗宗强</a:t>
            </a:r>
          </a:p>
        </p:txBody>
      </p:sp>
      <p:sp>
        <p:nvSpPr>
          <p:cNvPr id="21" name="矩形 20"/>
          <p:cNvSpPr/>
          <p:nvPr/>
        </p:nvSpPr>
        <p:spPr>
          <a:xfrm>
            <a:off x="6852427" y="398627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周建渝</a:t>
            </a:r>
          </a:p>
        </p:txBody>
      </p:sp>
      <p:sp>
        <p:nvSpPr>
          <p:cNvPr id="22" name="矩形 21"/>
          <p:cNvSpPr/>
          <p:nvPr/>
        </p:nvSpPr>
        <p:spPr>
          <a:xfrm>
            <a:off x="7003188" y="260528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黄长著</a:t>
            </a:r>
          </a:p>
        </p:txBody>
      </p:sp>
      <p:sp>
        <p:nvSpPr>
          <p:cNvPr id="23" name="矩形 22"/>
          <p:cNvSpPr/>
          <p:nvPr/>
        </p:nvSpPr>
        <p:spPr>
          <a:xfrm>
            <a:off x="5463570" y="494133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贺善安</a:t>
            </a:r>
            <a:endParaRPr lang="zh-CN" altLang="zh-CN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75905" y="149215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陈炎</a:t>
            </a:r>
            <a:endParaRPr lang="zh-CN" altLang="zh-CN" sz="2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38867" y="286262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修刚</a:t>
            </a:r>
          </a:p>
        </p:txBody>
      </p:sp>
      <p:sp>
        <p:nvSpPr>
          <p:cNvPr id="26" name="矩形 25"/>
          <p:cNvSpPr/>
          <p:nvPr/>
        </p:nvSpPr>
        <p:spPr>
          <a:xfrm>
            <a:off x="2785985" y="252670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李英男</a:t>
            </a:r>
          </a:p>
        </p:txBody>
      </p:sp>
      <p:sp>
        <p:nvSpPr>
          <p:cNvPr id="27" name="矩形 26"/>
          <p:cNvSpPr/>
          <p:nvPr/>
        </p:nvSpPr>
        <p:spPr>
          <a:xfrm>
            <a:off x="3887434" y="12939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太平武</a:t>
            </a:r>
          </a:p>
        </p:txBody>
      </p:sp>
      <p:sp>
        <p:nvSpPr>
          <p:cNvPr id="28" name="矩形 27"/>
          <p:cNvSpPr/>
          <p:nvPr/>
        </p:nvSpPr>
        <p:spPr>
          <a:xfrm>
            <a:off x="7223141" y="333555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周</a:t>
            </a:r>
            <a:r>
              <a:rPr lang="zh-CN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道鸾</a:t>
            </a:r>
            <a:endParaRPr lang="zh-CN" altLang="zh-CN" sz="2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82137" y="494133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庄逢源</a:t>
            </a:r>
          </a:p>
        </p:txBody>
      </p:sp>
      <p:sp>
        <p:nvSpPr>
          <p:cNvPr id="30" name="矩形 29"/>
          <p:cNvSpPr/>
          <p:nvPr/>
        </p:nvSpPr>
        <p:spPr>
          <a:xfrm>
            <a:off x="4038946" y="512693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汪品先</a:t>
            </a:r>
          </a:p>
        </p:txBody>
      </p:sp>
      <p:sp>
        <p:nvSpPr>
          <p:cNvPr id="31" name="矩形 30"/>
          <p:cNvSpPr/>
          <p:nvPr/>
        </p:nvSpPr>
        <p:spPr>
          <a:xfrm>
            <a:off x="6551560" y="494133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莫砺锋</a:t>
            </a:r>
            <a:endParaRPr lang="zh-CN" altLang="zh-CN" sz="2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44346" y="457200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仲伟合</a:t>
            </a:r>
          </a:p>
        </p:txBody>
      </p:sp>
      <p:sp>
        <p:nvSpPr>
          <p:cNvPr id="33" name="矩形 32"/>
          <p:cNvSpPr/>
          <p:nvPr/>
        </p:nvSpPr>
        <p:spPr>
          <a:xfrm>
            <a:off x="4717990" y="357019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纪连海</a:t>
            </a:r>
          </a:p>
        </p:txBody>
      </p:sp>
      <p:sp>
        <p:nvSpPr>
          <p:cNvPr id="34" name="矩形 33"/>
          <p:cNvSpPr/>
          <p:nvPr/>
        </p:nvSpPr>
        <p:spPr>
          <a:xfrm>
            <a:off x="1504974" y="380160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叶郎</a:t>
            </a:r>
          </a:p>
        </p:txBody>
      </p:sp>
      <p:sp>
        <p:nvSpPr>
          <p:cNvPr id="35" name="矩形 34"/>
          <p:cNvSpPr/>
          <p:nvPr/>
        </p:nvSpPr>
        <p:spPr>
          <a:xfrm>
            <a:off x="5963652" y="307218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叶嘉莹</a:t>
            </a:r>
          </a:p>
        </p:txBody>
      </p:sp>
      <p:sp>
        <p:nvSpPr>
          <p:cNvPr id="36" name="矩形 35"/>
          <p:cNvSpPr/>
          <p:nvPr/>
        </p:nvSpPr>
        <p:spPr>
          <a:xfrm>
            <a:off x="3403194" y="3812061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顾明远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7215024" y="-361"/>
            <a:ext cx="1933504" cy="658367"/>
            <a:chOff x="7210496" y="-4093"/>
            <a:chExt cx="1933504" cy="658367"/>
          </a:xfrm>
        </p:grpSpPr>
        <p:sp>
          <p:nvSpPr>
            <p:cNvPr id="41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44" name="矩形 43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增值</a:t>
              </a: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服务</a:t>
              </a:r>
              <a:r>
                <a:rPr lang="en-US" altLang="zh-CN" sz="1600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名师巡讲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232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611560" y="504215"/>
            <a:ext cx="4010414" cy="548521"/>
          </a:xfrm>
          <a:prstGeom prst="roundRect">
            <a:avLst>
              <a:gd name="adj" fmla="val 8485"/>
            </a:avLst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讲座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预告发布系统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0"/>
            <a:ext cx="785249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7215024" y="-361"/>
            <a:ext cx="1933504" cy="658367"/>
            <a:chOff x="7210496" y="-4093"/>
            <a:chExt cx="1933504" cy="658367"/>
          </a:xfrm>
        </p:grpSpPr>
        <p:sp>
          <p:nvSpPr>
            <p:cNvPr id="8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16" name="矩形 15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11560" y="6381328"/>
              <a:ext cx="3134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增值</a:t>
              </a: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服务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讲座预告发布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2"/>
          <p:cNvSpPr/>
          <p:nvPr/>
        </p:nvSpPr>
        <p:spPr>
          <a:xfrm>
            <a:off x="3039205" y="3249629"/>
            <a:ext cx="3229780" cy="490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5733256"/>
            <a:ext cx="4627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344570" y="2420888"/>
            <a:ext cx="25955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30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谢谢聆听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215024" y="-361"/>
            <a:ext cx="1933504" cy="658367"/>
            <a:chOff x="7210496" y="-4093"/>
            <a:chExt cx="1933504" cy="658367"/>
          </a:xfrm>
        </p:grpSpPr>
        <p:sp>
          <p:nvSpPr>
            <p:cNvPr id="13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286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1560" y="52951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独家首发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829" y="4581128"/>
            <a:ext cx="2058921" cy="105259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蔚秀报告厅在全国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多个大中城市设有自己的拍摄小组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46663" y="4596710"/>
            <a:ext cx="2058921" cy="102143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蔚秀报告厅拥有自己的制作中心，专业化的编导和制作团队</a:t>
            </a:r>
            <a:endParaRPr lang="en-US" altLang="zh-CN" dirty="0"/>
          </a:p>
        </p:txBody>
      </p:sp>
      <p:sp>
        <p:nvSpPr>
          <p:cNvPr id="49" name="TextBox 48"/>
          <p:cNvSpPr txBox="1"/>
          <p:nvPr/>
        </p:nvSpPr>
        <p:spPr>
          <a:xfrm>
            <a:off x="5819668" y="4581128"/>
            <a:ext cx="2058921" cy="105259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蔚秀制作的讲座视频，不向</a:t>
            </a:r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方</a:t>
            </a:r>
            <a:r>
              <a:rPr lang="zh-CN" altLang="en-US" dirty="0"/>
              <a:t>出售，只在报告厅中独家发布</a:t>
            </a:r>
            <a:endParaRPr lang="en-US" altLang="zh-CN" dirty="0"/>
          </a:p>
        </p:txBody>
      </p:sp>
      <p:grpSp>
        <p:nvGrpSpPr>
          <p:cNvPr id="70" name="组合 69"/>
          <p:cNvGrpSpPr/>
          <p:nvPr/>
        </p:nvGrpSpPr>
        <p:grpSpPr>
          <a:xfrm>
            <a:off x="1285298" y="1551650"/>
            <a:ext cx="1637641" cy="2885462"/>
            <a:chOff x="1285298" y="908721"/>
            <a:chExt cx="1921866" cy="3386255"/>
          </a:xfrm>
        </p:grpSpPr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1285298" y="4037891"/>
              <a:ext cx="1921866" cy="25708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11424" y="1781169"/>
              <a:ext cx="1860326" cy="23714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椭圆 33"/>
            <p:cNvSpPr/>
            <p:nvPr/>
          </p:nvSpPr>
          <p:spPr>
            <a:xfrm>
              <a:off x="2135964" y="1898565"/>
              <a:ext cx="211245" cy="21124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>
              <a:innerShdw blurRad="63500" dist="381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194579" y="1007519"/>
              <a:ext cx="105623" cy="891046"/>
            </a:xfrm>
            <a:prstGeom prst="rect">
              <a:avLst/>
            </a:prstGeom>
            <a:solidFill>
              <a:srgbClr val="D6BE1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93200" y="2689371"/>
              <a:ext cx="1280375" cy="100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F7F0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独立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F7F0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F7F0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拍摄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F7F0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135964" y="908721"/>
              <a:ext cx="211245" cy="21124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>
              <a:innerShdw blurRad="63500" dist="381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585709" y="1564466"/>
            <a:ext cx="1706371" cy="2869398"/>
            <a:chOff x="3417524" y="921538"/>
            <a:chExt cx="2002523" cy="3367402"/>
          </a:xfrm>
        </p:grpSpPr>
        <p:sp>
          <p:nvSpPr>
            <p:cNvPr id="38" name="矩形 37"/>
            <p:cNvSpPr/>
            <p:nvPr/>
          </p:nvSpPr>
          <p:spPr>
            <a:xfrm>
              <a:off x="4437072" y="1007519"/>
              <a:ext cx="105623" cy="891046"/>
            </a:xfrm>
            <a:prstGeom prst="rect">
              <a:avLst/>
            </a:prstGeom>
            <a:solidFill>
              <a:srgbClr val="8DC90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auto">
            <a:xfrm>
              <a:off x="3417524" y="4031855"/>
              <a:ext cx="1921866" cy="25708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559721" y="1781169"/>
              <a:ext cx="1860326" cy="23714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椭圆 39"/>
            <p:cNvSpPr/>
            <p:nvPr/>
          </p:nvSpPr>
          <p:spPr>
            <a:xfrm>
              <a:off x="4378457" y="1898565"/>
              <a:ext cx="211245" cy="21124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669105"/>
              </a:solidFill>
              <a:prstDash val="solid"/>
            </a:ln>
            <a:effectLst>
              <a:innerShdw blurRad="63500" dist="381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42807" y="2687147"/>
              <a:ext cx="1280375" cy="104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kern="0" dirty="0">
                  <a:solidFill>
                    <a:srgbClr val="669105"/>
                  </a:solidFill>
                  <a:latin typeface="微软雅黑" pitchFamily="34" charset="-122"/>
                  <a:ea typeface="微软雅黑" pitchFamily="34" charset="-122"/>
                </a:rPr>
                <a:t>独立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10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9105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剪辑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910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384261" y="921538"/>
              <a:ext cx="211245" cy="21124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669105"/>
              </a:solidFill>
              <a:prstDash val="solid"/>
            </a:ln>
            <a:effectLst>
              <a:innerShdw blurRad="63500" dist="381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937448" y="1551648"/>
            <a:ext cx="1658888" cy="2880320"/>
            <a:chOff x="5721544" y="908720"/>
            <a:chExt cx="1946800" cy="3380220"/>
          </a:xfrm>
        </p:grpSpPr>
        <p:sp>
          <p:nvSpPr>
            <p:cNvPr id="39" name="矩形 38"/>
            <p:cNvSpPr/>
            <p:nvPr/>
          </p:nvSpPr>
          <p:spPr>
            <a:xfrm>
              <a:off x="6691173" y="1007519"/>
              <a:ext cx="105623" cy="891046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auto">
            <a:xfrm>
              <a:off x="5721544" y="4031855"/>
              <a:ext cx="1921866" cy="25708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808018" y="1781169"/>
              <a:ext cx="1860326" cy="23714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椭圆 34"/>
            <p:cNvSpPr/>
            <p:nvPr/>
          </p:nvSpPr>
          <p:spPr>
            <a:xfrm>
              <a:off x="6632558" y="1898565"/>
              <a:ext cx="211245" cy="21124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4070"/>
              </a:solidFill>
              <a:prstDash val="solid"/>
            </a:ln>
            <a:effectLst>
              <a:innerShdw blurRad="63500" dist="381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2599" y="2689372"/>
              <a:ext cx="1280376" cy="100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独家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发布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638361" y="908720"/>
              <a:ext cx="211245" cy="21124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4070"/>
              </a:solidFill>
              <a:prstDash val="solid"/>
            </a:ln>
            <a:effectLst>
              <a:innerShdw blurRad="63500" dist="381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72" name="矩形 71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TextBox 74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独家首发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0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684484" y="2132856"/>
            <a:ext cx="7775948" cy="424847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45549" y="1316474"/>
            <a:ext cx="5475767" cy="5283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讲座发生后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小时之内，在蔚秀报告厅上线该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讲座！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35895" y="2564904"/>
            <a:ext cx="4248473" cy="3225927"/>
            <a:chOff x="3491879" y="2083082"/>
            <a:chExt cx="4248473" cy="3225927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491879" y="2843896"/>
              <a:ext cx="0" cy="39956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491879" y="4076743"/>
              <a:ext cx="0" cy="44414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491879" y="2083082"/>
              <a:ext cx="4248473" cy="697846"/>
              <a:chOff x="2915815" y="2357393"/>
              <a:chExt cx="4248473" cy="69784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915815" y="2357393"/>
                <a:ext cx="0" cy="697846"/>
              </a:xfrm>
              <a:prstGeom prst="line">
                <a:avLst/>
              </a:prstGeom>
              <a:ln w="762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353492" y="2375893"/>
                <a:ext cx="2810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latin typeface="华文细黑" pitchFamily="2" charset="-122"/>
                    <a:ea typeface="华文细黑" pitchFamily="2" charset="-122"/>
                  </a:rPr>
                  <a:t>蔚秀</a:t>
                </a:r>
                <a:r>
                  <a:rPr lang="zh-CN" altLang="en-US" sz="1600" b="1" dirty="0">
                    <a:latin typeface="华文细黑" pitchFamily="2" charset="-122"/>
                    <a:ea typeface="华文细黑" pitchFamily="2" charset="-122"/>
                  </a:rPr>
                  <a:t>摄像</a:t>
                </a:r>
                <a:r>
                  <a:rPr lang="zh-CN" altLang="en-US" sz="1600" b="1" dirty="0" smtClean="0">
                    <a:latin typeface="华文细黑" pitchFamily="2" charset="-122"/>
                    <a:ea typeface="华文细黑" pitchFamily="2" charset="-122"/>
                  </a:rPr>
                  <a:t>组到达南京大学的讲座现场，实地拍摄</a:t>
                </a:r>
                <a:endParaRPr lang="zh-CN" altLang="en-US" sz="1600" b="1" dirty="0"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87824" y="2428491"/>
                <a:ext cx="1321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06</a:t>
                </a:r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月</a:t>
                </a:r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19</a:t>
                </a:r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日</a:t>
                </a:r>
                <a:endParaRPr lang="en-US" altLang="zh-CN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晚</a:t>
                </a:r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7:00</a:t>
                </a:r>
                <a:endParaRPr lang="zh-CN" altLang="en-US" sz="1600" b="1" dirty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1879" y="3315019"/>
              <a:ext cx="4104457" cy="720080"/>
              <a:chOff x="2915815" y="3748724"/>
              <a:chExt cx="4104457" cy="72008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915815" y="3748724"/>
                <a:ext cx="0" cy="697846"/>
              </a:xfrm>
              <a:prstGeom prst="line">
                <a:avLst/>
              </a:prstGeom>
              <a:ln w="762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981016" y="3884029"/>
                <a:ext cx="15189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06</a:t>
                </a:r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月</a:t>
                </a:r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20</a:t>
                </a:r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日</a:t>
                </a:r>
                <a:endParaRPr lang="en-US" altLang="zh-CN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上午</a:t>
                </a:r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9:00</a:t>
                </a:r>
                <a:endParaRPr lang="zh-CN" altLang="en-US" sz="1600" b="1" dirty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47556" y="3884029"/>
                <a:ext cx="26727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latin typeface="华文细黑" pitchFamily="2" charset="-122"/>
                    <a:ea typeface="华文细黑" pitchFamily="2" charset="-122"/>
                  </a:rPr>
                  <a:t>蔚秀驻南京采编中心对录像进行剪辑、压缩等</a:t>
                </a:r>
                <a:endParaRPr lang="zh-CN" altLang="en-US" sz="1600" b="1" dirty="0"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491879" y="4611163"/>
              <a:ext cx="4104457" cy="697846"/>
              <a:chOff x="2915815" y="5241731"/>
              <a:chExt cx="4104457" cy="69784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2915815" y="5241731"/>
                <a:ext cx="0" cy="697846"/>
              </a:xfrm>
              <a:prstGeom prst="line">
                <a:avLst/>
              </a:prstGeom>
              <a:ln w="762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981016" y="5305028"/>
                <a:ext cx="15189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06</a:t>
                </a:r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月</a:t>
                </a:r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20</a:t>
                </a:r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日</a:t>
                </a:r>
                <a:endParaRPr lang="en-US" altLang="zh-CN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下午</a:t>
                </a:r>
                <a:r>
                  <a:rPr lang="en-US" altLang="zh-CN" sz="1600" b="1" dirty="0" smtClean="0">
                    <a:solidFill>
                      <a:srgbClr val="C00000"/>
                    </a:solidFill>
                    <a:latin typeface="华文细黑" pitchFamily="2" charset="-122"/>
                    <a:ea typeface="华文细黑" pitchFamily="2" charset="-122"/>
                  </a:rPr>
                  <a:t>2:00</a:t>
                </a:r>
                <a:endParaRPr lang="zh-CN" altLang="en-US" sz="1600" b="1" dirty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52732" y="5305028"/>
                <a:ext cx="26675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 smtClean="0">
                    <a:latin typeface="华文细黑" pitchFamily="2" charset="-122"/>
                    <a:ea typeface="华文细黑" pitchFamily="2" charset="-122"/>
                  </a:rPr>
                  <a:t>蔚秀总部接收数据，在蔚秀报告厅中发布该讲座</a:t>
                </a:r>
                <a:endParaRPr lang="zh-CN" altLang="en-US" sz="1600" b="1" dirty="0"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61573" y="3190991"/>
            <a:ext cx="2486291" cy="2542265"/>
            <a:chOff x="645549" y="2016300"/>
            <a:chExt cx="2486291" cy="254226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49" y="2016300"/>
              <a:ext cx="2486291" cy="18117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717183" y="3973790"/>
              <a:ext cx="2342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rPr>
                <a:t>南京大学 费</a:t>
              </a:r>
              <a:r>
                <a:rPr lang="zh-CN" altLang="en-US" sz="1600" b="1" dirty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rPr>
                <a:t>俊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rPr>
                <a:t>峰 </a:t>
              </a:r>
              <a:endParaRPr lang="en-US" altLang="zh-CN" sz="16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rPr>
                <a:t>《</a:t>
              </a:r>
              <a:r>
                <a:rPr lang="zh-CN" altLang="en-US" sz="1600" b="1" dirty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rPr>
                <a:t>压力管理与阳光心态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</a:rPr>
                <a:t>》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1560" y="52951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独家首发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31" y="620489"/>
            <a:ext cx="37195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44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11941" y="1916832"/>
            <a:ext cx="1744035" cy="4032448"/>
            <a:chOff x="710469" y="1678477"/>
            <a:chExt cx="946717" cy="3473070"/>
          </a:xfrm>
        </p:grpSpPr>
        <p:sp>
          <p:nvSpPr>
            <p:cNvPr id="3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rgbClr val="00009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每日更新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81113" y="1362872"/>
            <a:ext cx="8465906" cy="213179"/>
            <a:chOff x="381113" y="1362872"/>
            <a:chExt cx="8465906" cy="213179"/>
          </a:xfrm>
        </p:grpSpPr>
        <p:cxnSp>
          <p:nvCxnSpPr>
            <p:cNvPr id="8" name="直接连接符 17"/>
            <p:cNvCxnSpPr/>
            <p:nvPr/>
          </p:nvCxnSpPr>
          <p:spPr>
            <a:xfrm>
              <a:off x="381113" y="1548610"/>
              <a:ext cx="846590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直接连接符 24"/>
            <p:cNvCxnSpPr/>
            <p:nvPr/>
          </p:nvCxnSpPr>
          <p:spPr>
            <a:xfrm>
              <a:off x="6285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直接连接符 25"/>
            <p:cNvCxnSpPr/>
            <p:nvPr/>
          </p:nvCxnSpPr>
          <p:spPr>
            <a:xfrm>
              <a:off x="19603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26"/>
            <p:cNvCxnSpPr/>
            <p:nvPr/>
          </p:nvCxnSpPr>
          <p:spPr>
            <a:xfrm>
              <a:off x="329212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直接连接符 27"/>
            <p:cNvCxnSpPr/>
            <p:nvPr/>
          </p:nvCxnSpPr>
          <p:spPr>
            <a:xfrm>
              <a:off x="595568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直接连接符 28"/>
            <p:cNvCxnSpPr/>
            <p:nvPr/>
          </p:nvCxnSpPr>
          <p:spPr>
            <a:xfrm>
              <a:off x="728746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直接连接符 30"/>
            <p:cNvCxnSpPr/>
            <p:nvPr/>
          </p:nvCxnSpPr>
          <p:spPr>
            <a:xfrm>
              <a:off x="861924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直接连接符 26"/>
            <p:cNvCxnSpPr/>
            <p:nvPr/>
          </p:nvCxnSpPr>
          <p:spPr>
            <a:xfrm>
              <a:off x="4623905" y="1362872"/>
              <a:ext cx="0" cy="21317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21" name="组合 20"/>
          <p:cNvGrpSpPr/>
          <p:nvPr/>
        </p:nvGrpSpPr>
        <p:grpSpPr>
          <a:xfrm>
            <a:off x="830263" y="0"/>
            <a:ext cx="1933504" cy="658367"/>
            <a:chOff x="7210496" y="-4093"/>
            <a:chExt cx="1933504" cy="658367"/>
          </a:xfrm>
        </p:grpSpPr>
        <p:sp>
          <p:nvSpPr>
            <p:cNvPr id="22" name="矩形 42"/>
            <p:cNvSpPr/>
            <p:nvPr/>
          </p:nvSpPr>
          <p:spPr>
            <a:xfrm>
              <a:off x="7210496" y="-4093"/>
              <a:ext cx="1933504" cy="117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284117" y="113381"/>
              <a:ext cx="1678384" cy="5408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25" y="409959"/>
            <a:ext cx="5041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667725" y="1916832"/>
            <a:ext cx="1744035" cy="4005005"/>
            <a:chOff x="710469" y="1678477"/>
            <a:chExt cx="946717" cy="3473070"/>
          </a:xfrm>
        </p:grpSpPr>
        <p:sp>
          <p:nvSpPr>
            <p:cNvPr id="31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32736" y="2238202"/>
              <a:ext cx="902182" cy="2737831"/>
              <a:chOff x="732736" y="2238202"/>
              <a:chExt cx="902182" cy="273783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32736" y="2238202"/>
                <a:ext cx="902182" cy="104090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独家首发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556157" y="1916832"/>
            <a:ext cx="1744035" cy="4032448"/>
            <a:chOff x="710469" y="1678477"/>
            <a:chExt cx="946717" cy="3473070"/>
          </a:xfrm>
        </p:grpSpPr>
        <p:sp>
          <p:nvSpPr>
            <p:cNvPr id="3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32736" y="2238202"/>
                <a:ext cx="902182" cy="10338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3600" b="1" spc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现场直播</a:t>
                </a:r>
                <a:endParaRPr lang="zh-CN" altLang="en-US" sz="3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500373" y="1916832"/>
            <a:ext cx="1744035" cy="4032448"/>
            <a:chOff x="710469" y="1678477"/>
            <a:chExt cx="946717" cy="3473070"/>
          </a:xfrm>
        </p:grpSpPr>
        <p:sp>
          <p:nvSpPr>
            <p:cNvPr id="46" name="矩形 70"/>
            <p:cNvSpPr/>
            <p:nvPr/>
          </p:nvSpPr>
          <p:spPr>
            <a:xfrm>
              <a:off x="710469" y="1678477"/>
              <a:ext cx="946717" cy="34730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32736" y="2238202"/>
              <a:ext cx="902182" cy="2571322"/>
              <a:chOff x="732736" y="2238202"/>
              <a:chExt cx="902182" cy="25713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32736" y="2238202"/>
                <a:ext cx="902182" cy="9277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zh-CN" altLang="en-US" sz="32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移 动</a:t>
                </a:r>
                <a:endParaRPr lang="en-US" altLang="zh-CN" sz="32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  <a:p>
                <a:pPr lvl="0" algn="ctr"/>
                <a:r>
                  <a:rPr lang="zh-CN" altLang="en-US" sz="3200" b="1" spc="6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报告厅</a:t>
                </a:r>
                <a:endParaRPr lang="zh-CN" altLang="en-US" sz="36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TextBox 72"/>
              <p:cNvSpPr txBox="1">
                <a:spLocks noChangeArrowheads="1"/>
              </p:cNvSpPr>
              <p:nvPr/>
            </p:nvSpPr>
            <p:spPr bwMode="auto">
              <a:xfrm>
                <a:off x="979254" y="3775704"/>
                <a:ext cx="409149" cy="1033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kumimoji="0" lang="zh-CN" altLang="en-US" sz="72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00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529516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985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优质讲座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11559" y="1196752"/>
            <a:ext cx="7797143" cy="4471869"/>
            <a:chOff x="611559" y="1196752"/>
            <a:chExt cx="7797143" cy="4471869"/>
          </a:xfrm>
        </p:grpSpPr>
        <p:sp>
          <p:nvSpPr>
            <p:cNvPr id="8" name="矩形 7"/>
            <p:cNvSpPr/>
            <p:nvPr/>
          </p:nvSpPr>
          <p:spPr>
            <a:xfrm>
              <a:off x="611559" y="1196752"/>
              <a:ext cx="7797143" cy="9643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wrap="square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      蔚秀报告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厅中的讲座人都是来自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985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院校的名师或受邀在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985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院校开设讲座的名师名人。</a:t>
              </a:r>
            </a:p>
          </p:txBody>
        </p:sp>
        <p:pic>
          <p:nvPicPr>
            <p:cNvPr id="51" name="Picture 2" descr="F:\Working\Lecture Hall\市场支持\小礼品\笔记本\4彩页\jpg\未标题-32副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94" y="2420886"/>
              <a:ext cx="6744682" cy="3247735"/>
            </a:xfrm>
            <a:prstGeom prst="rect">
              <a:avLst/>
            </a:prstGeom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组合 57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59" name="矩形 58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每日更新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022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46268" y="5245715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陆向谦领导力论坛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清华大学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41-0"/>
          <p:cNvSpPr/>
          <p:nvPr/>
        </p:nvSpPr>
        <p:spPr>
          <a:xfrm>
            <a:off x="751081" y="3282955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湘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雅医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讲坛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中南大学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684" y="1673099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哲学院</a:t>
            </a:r>
            <a:r>
              <a:rPr lang="en-US" altLang="zh-CN" sz="16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北京大学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5229441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哲学院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中国人民大学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3072" y="2028910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中国古代文学研究中心系列讲座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复旦大学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46-1"/>
          <p:cNvSpPr/>
          <p:nvPr/>
        </p:nvSpPr>
        <p:spPr>
          <a:xfrm>
            <a:off x="5437911" y="28882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史说新语系列讲座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复旦大学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47-2"/>
          <p:cNvSpPr/>
          <p:nvPr/>
        </p:nvSpPr>
        <p:spPr>
          <a:xfrm>
            <a:off x="434778" y="2848419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岳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麓书院明伦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堂 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湖南大学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3004" y="4014573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弘毅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讲堂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武汉大学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17926" y="4055915"/>
            <a:ext cx="411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社会发展与公共政策学院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北京师范大学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30036" y="2749216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未名讲坛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北京大学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18861" y="4885045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社会高等研究院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复旦大学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52-3"/>
          <p:cNvSpPr/>
          <p:nvPr/>
        </p:nvSpPr>
        <p:spPr>
          <a:xfrm>
            <a:off x="5087971" y="2387747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曹锡华数学论坛 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华东师范大学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53-4"/>
          <p:cNvSpPr/>
          <p:nvPr/>
        </p:nvSpPr>
        <p:spPr>
          <a:xfrm>
            <a:off x="1688316" y="3664495"/>
            <a:ext cx="4112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道家研究中心学术</a:t>
            </a:r>
            <a:r>
              <a:rPr lang="zh-CN" altLang="en-US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讲堂 </a:t>
            </a:r>
            <a:r>
              <a:rPr lang="en-US" altLang="zh-CN" sz="16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北京大学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32545" y="2402271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海外知名学者民大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讲坛 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中央民族大学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3655" y="4404098"/>
            <a:ext cx="332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科学与实践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精神 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华中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79178" y="1628800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自然科学史大讲堂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中科院自然科学史研究所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57-5"/>
          <p:cNvSpPr/>
          <p:nvPr/>
        </p:nvSpPr>
        <p:spPr>
          <a:xfrm>
            <a:off x="4573498" y="4433527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精</a:t>
            </a:r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裕人文大讲坛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上海交通大学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58-6"/>
          <p:cNvSpPr/>
          <p:nvPr/>
        </p:nvSpPr>
        <p:spPr>
          <a:xfrm>
            <a:off x="1346691" y="4823700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转型中国学术沙龙 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中山大学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97515" y="3233565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科学技术与社会研究所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清华大学</a:t>
            </a:r>
            <a:r>
              <a:rPr lang="en-US" altLang="zh-CN" sz="16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sz="1600" b="1" dirty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60-7"/>
          <p:cNvSpPr/>
          <p:nvPr/>
        </p:nvSpPr>
        <p:spPr>
          <a:xfrm>
            <a:off x="5554532" y="3649808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文学院 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同济大学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6583"/>
            <a:ext cx="63769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47" name="矩形 46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每日更新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022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52951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优质讲座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21898" y="1412776"/>
            <a:ext cx="7622510" cy="1200329"/>
            <a:chOff x="956028" y="1657170"/>
            <a:chExt cx="7622510" cy="1200329"/>
          </a:xfrm>
        </p:grpSpPr>
        <p:sp>
          <p:nvSpPr>
            <p:cNvPr id="14" name="矩形 4"/>
            <p:cNvSpPr/>
            <p:nvPr/>
          </p:nvSpPr>
          <p:spPr>
            <a:xfrm>
              <a:off x="2488028" y="1657170"/>
              <a:ext cx="6090510" cy="120032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20000">
                  <a:schemeClr val="accent5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1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708846" y="1816605"/>
              <a:ext cx="48071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麦克尔</a:t>
              </a:r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·</a:t>
              </a: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桑德尔（</a:t>
              </a:r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Michael J. </a:t>
              </a:r>
              <a:r>
                <a:rPr lang="en-US" altLang="zh-CN" b="1" dirty="0" err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Sandel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政治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哲学家，哈佛大学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教授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开设讲座：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《What is Justice?》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028" y="1657170"/>
              <a:ext cx="1531999" cy="1200329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18150" y="2917371"/>
            <a:ext cx="7626258" cy="1231709"/>
            <a:chOff x="847178" y="2676445"/>
            <a:chExt cx="7373969" cy="1231709"/>
          </a:xfrm>
        </p:grpSpPr>
        <p:sp>
          <p:nvSpPr>
            <p:cNvPr id="18" name="矩形 4"/>
            <p:cNvSpPr/>
            <p:nvPr/>
          </p:nvSpPr>
          <p:spPr>
            <a:xfrm>
              <a:off x="2379178" y="2676445"/>
              <a:ext cx="5841969" cy="120032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20000">
                  <a:schemeClr val="accent5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1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prstClr val="white"/>
                </a:solidFill>
                <a:latin typeface="华文细黑"/>
                <a:ea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99996" y="2753992"/>
              <a:ext cx="4807148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邓正来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原复旦大学社会科学高等研究院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院长</a:t>
              </a:r>
              <a:endPara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开设讲座：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市场、社会与政治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8" y="2676445"/>
              <a:ext cx="1531998" cy="1200328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34" name="矩形 33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每日更新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611188" y="4365104"/>
            <a:ext cx="7848600" cy="1478484"/>
            <a:chOff x="0" y="0"/>
            <a:chExt cx="7398392" cy="1200329"/>
          </a:xfrm>
        </p:grpSpPr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1555885" y="0"/>
              <a:ext cx="5842507" cy="1200329"/>
            </a:xfrm>
            <a:prstGeom prst="rect">
              <a:avLst/>
            </a:prstGeom>
            <a:gradFill rotWithShape="1">
              <a:gsLst>
                <a:gs pos="0">
                  <a:srgbClr val="31440F"/>
                </a:gs>
                <a:gs pos="20000">
                  <a:srgbClr val="31440F"/>
                </a:gs>
                <a:gs pos="100000">
                  <a:srgbClr val="E3E6F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华文细黑" pitchFamily="2" charset="-122"/>
                <a:ea typeface="微软雅黑" pitchFamily="34" charset="-122"/>
                <a:sym typeface="华文细黑" pitchFamily="2" charset="-122"/>
              </a:endParaRPr>
            </a:p>
          </p:txBody>
        </p:sp>
        <p:sp>
          <p:nvSpPr>
            <p:cNvPr id="27" name="矩形 45"/>
            <p:cNvSpPr>
              <a:spLocks noChangeArrowheads="1"/>
            </p:cNvSpPr>
            <p:nvPr/>
          </p:nvSpPr>
          <p:spPr bwMode="auto">
            <a:xfrm>
              <a:off x="1777241" y="159435"/>
              <a:ext cx="480714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刘强东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京东商城，</a:t>
              </a:r>
              <a:r>
                <a:rPr 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CEO</a:t>
              </a: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r>
                <a: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开设讲座：</a:t>
              </a:r>
              <a:r>
                <a:rPr 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《</a:t>
              </a:r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电子商务</a:t>
              </a:r>
              <a:r>
                <a:rPr 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》</a:t>
              </a:r>
              <a:endParaRPr lang="zh-CN" altLang="en-US"/>
            </a:p>
          </p:txBody>
        </p:sp>
        <p:pic>
          <p:nvPicPr>
            <p:cNvPr id="28" name="图片 4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55885" cy="1198741"/>
            </a:xfrm>
            <a:prstGeom prst="rect">
              <a:avLst/>
            </a:prstGeom>
            <a:gradFill rotWithShape="1">
              <a:gsLst>
                <a:gs pos="0">
                  <a:srgbClr val="31440F"/>
                </a:gs>
                <a:gs pos="20000">
                  <a:srgbClr val="31440F"/>
                </a:gs>
                <a:gs pos="100000">
                  <a:srgbClr val="E3E6F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022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065739"/>
            <a:ext cx="1076665" cy="5283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CN" sz="3200" b="1" i="1" dirty="0" smtClean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燕尾形箭头 2"/>
          <p:cNvSpPr/>
          <p:nvPr/>
        </p:nvSpPr>
        <p:spPr>
          <a:xfrm rot="-720000">
            <a:off x="1588340" y="3903419"/>
            <a:ext cx="1521286" cy="623175"/>
          </a:xfrm>
          <a:prstGeom prst="notchedRightArrow">
            <a:avLst>
              <a:gd name="adj1" fmla="val 53677"/>
              <a:gd name="adj2" fmla="val 128018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11500" b="1" dirty="0">
              <a:solidFill>
                <a:srgbClr val="C00000"/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668" y="2252578"/>
            <a:ext cx="7600782" cy="5283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 anchor="ctr">
            <a:spAutoFit/>
          </a:bodyPr>
          <a:lstStyle>
            <a:defPPr>
              <a:defRPr lang="zh-CN"/>
            </a:defPPr>
            <a:lvl1pPr marL="285750" indent="-285750">
              <a:lnSpc>
                <a:spcPts val="3360"/>
              </a:lnSpc>
              <a:buFont typeface="Wingdings" pitchFamily="2" charset="2"/>
              <a:buChar char="n"/>
              <a:defRPr b="1"/>
            </a:lvl1pPr>
          </a:lstStyle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每月更新</a:t>
            </a:r>
            <a:r>
              <a:rPr lang="en-US" altLang="zh-CN" sz="4400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en-US" altLang="zh-CN" sz="4000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29516"/>
            <a:ext cx="486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海量更新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316474"/>
            <a:ext cx="5623494" cy="5283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ts val="3360"/>
              </a:lnSpc>
              <a:buFont typeface="Wingdings" pitchFamily="2" charset="2"/>
              <a:buChar char="n"/>
              <a:defRPr b="1"/>
            </a:lvl1pPr>
          </a:lstStyle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现有讲座</a:t>
            </a:r>
            <a:r>
              <a:rPr lang="en-US" altLang="zh-CN" sz="2800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600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1800</a:t>
            </a:r>
            <a:r>
              <a:rPr lang="zh-CN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19" y="2703041"/>
            <a:ext cx="58277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0" y="6129312"/>
            <a:ext cx="9147081" cy="756072"/>
            <a:chOff x="0" y="6129312"/>
            <a:chExt cx="9147081" cy="756072"/>
          </a:xfrm>
        </p:grpSpPr>
        <p:sp>
          <p:nvSpPr>
            <p:cNvPr id="28" name="矩形 27"/>
            <p:cNvSpPr/>
            <p:nvPr/>
          </p:nvSpPr>
          <p:spPr>
            <a:xfrm>
              <a:off x="0" y="6222896"/>
              <a:ext cx="9144000" cy="66248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081" y="6129312"/>
              <a:ext cx="9144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1" b="12856"/>
            <a:stretch/>
          </p:blipFill>
          <p:spPr>
            <a:xfrm>
              <a:off x="7590788" y="6309320"/>
              <a:ext cx="1464976" cy="472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11560" y="6381328"/>
              <a:ext cx="262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tabLst>
                  <a:tab pos="3490913" algn="l"/>
                </a:tabLst>
              </a:pPr>
              <a:r>
                <a:rPr lang="zh-CN" altLang="en-US" sz="16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特色展示</a:t>
              </a:r>
              <a:r>
                <a:rPr lang="en-US" altLang="zh-CN" sz="1600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·</a:t>
              </a:r>
              <a:r>
                <a:rPr lang="zh-CN" altLang="en-US" sz="1400" b="1" spc="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每日更新</a:t>
              </a:r>
              <a:endParaRPr lang="zh-CN" altLang="en-US" sz="14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022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966</TotalTime>
  <Words>906</Words>
  <Application>Microsoft Office PowerPoint</Application>
  <PresentationFormat>全屏显示(4:3)</PresentationFormat>
  <Paragraphs>176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主管人员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SenMiao</dc:creator>
  <cp:lastModifiedBy>微软用户</cp:lastModifiedBy>
  <cp:revision>84</cp:revision>
  <dcterms:created xsi:type="dcterms:W3CDTF">2013-06-07T03:15:00Z</dcterms:created>
  <dcterms:modified xsi:type="dcterms:W3CDTF">2013-09-09T14:13:02Z</dcterms:modified>
</cp:coreProperties>
</file>