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7" r:id="rId2"/>
    <p:sldId id="272" r:id="rId3"/>
    <p:sldId id="274" r:id="rId4"/>
    <p:sldId id="273" r:id="rId5"/>
    <p:sldId id="275" r:id="rId6"/>
    <p:sldId id="279" r:id="rId7"/>
    <p:sldId id="281" r:id="rId8"/>
    <p:sldId id="282" r:id="rId9"/>
    <p:sldId id="283" r:id="rId10"/>
    <p:sldId id="296" r:id="rId11"/>
    <p:sldId id="284" r:id="rId12"/>
    <p:sldId id="285" r:id="rId13"/>
    <p:sldId id="286" r:id="rId14"/>
    <p:sldId id="287" r:id="rId15"/>
    <p:sldId id="276" r:id="rId16"/>
    <p:sldId id="293" r:id="rId17"/>
    <p:sldId id="288" r:id="rId18"/>
    <p:sldId id="263" r:id="rId19"/>
    <p:sldId id="258" r:id="rId20"/>
    <p:sldId id="271" r:id="rId21"/>
    <p:sldId id="259" r:id="rId22"/>
    <p:sldId id="260" r:id="rId23"/>
    <p:sldId id="290" r:id="rId24"/>
    <p:sldId id="289" r:id="rId25"/>
    <p:sldId id="294" r:id="rId26"/>
    <p:sldId id="295" r:id="rId27"/>
    <p:sldId id="291" r:id="rId28"/>
    <p:sldId id="277" r:id="rId29"/>
    <p:sldId id="264" r:id="rId30"/>
    <p:sldId id="265" r:id="rId31"/>
    <p:sldId id="266" r:id="rId32"/>
    <p:sldId id="267" r:id="rId33"/>
    <p:sldId id="268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16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BBB52-8F74-4BC4-AA86-A1003FDCEC8E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D1CE9-2227-472F-8521-81D2BF5244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90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1CE9-2227-472F-8521-81D2BF52444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645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1CE9-2227-472F-8521-81D2BF52444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196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1CE9-2227-472F-8521-81D2BF52444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90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b="0" i="0" dirty="0">
              <a:solidFill>
                <a:srgbClr val="121212"/>
              </a:solidFill>
              <a:effectLst/>
              <a:latin typeface="-apple-system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1CE9-2227-472F-8521-81D2BF52444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678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1CE9-2227-472F-8521-81D2BF52444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855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1CE9-2227-472F-8521-81D2BF52444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1CE9-2227-472F-8521-81D2BF52444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73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1CE9-2227-472F-8521-81D2BF52444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24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1CE9-2227-472F-8521-81D2BF52444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668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1CE9-2227-472F-8521-81D2BF52444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980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1CE9-2227-472F-8521-81D2BF52444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718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1CE9-2227-472F-8521-81D2BF52444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784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1"/>
            <a:endParaRPr lang="zh-CN" altLang="en-US" b="0" i="0" dirty="0">
              <a:solidFill>
                <a:srgbClr val="3E3E3E"/>
              </a:solidFill>
              <a:effectLst/>
              <a:latin typeface="-apple-system-fon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1CE9-2227-472F-8521-81D2BF52444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76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D1CE9-2227-472F-8521-81D2BF52444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4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34AB2E-9FA6-46B9-9E04-8014AC8ACD96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2B6EB9C-1ED9-4928-AED0-DD020D93A68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1078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B2E-9FA6-46B9-9E04-8014AC8ACD96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EB9C-1ED9-4928-AED0-DD020D93A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46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B2E-9FA6-46B9-9E04-8014AC8ACD96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EB9C-1ED9-4928-AED0-DD020D93A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B2E-9FA6-46B9-9E04-8014AC8ACD96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EB9C-1ED9-4928-AED0-DD020D93A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16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34AB2E-9FA6-46B9-9E04-8014AC8ACD96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EB9C-1ED9-4928-AED0-DD020D93A6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89945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B2E-9FA6-46B9-9E04-8014AC8ACD96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EB9C-1ED9-4928-AED0-DD020D93A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30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B2E-9FA6-46B9-9E04-8014AC8ACD96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EB9C-1ED9-4928-AED0-DD020D93A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08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B2E-9FA6-46B9-9E04-8014AC8ACD96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EB9C-1ED9-4928-AED0-DD020D93A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83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AB2E-9FA6-46B9-9E04-8014AC8ACD96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EB9C-1ED9-4928-AED0-DD020D93A6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00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34AB2E-9FA6-46B9-9E04-8014AC8ACD96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EB9C-1ED9-4928-AED0-DD020D93A6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440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34AB2E-9FA6-46B9-9E04-8014AC8ACD96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B6EB9C-1ED9-4928-AED0-DD020D93A6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445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7234AB2E-9FA6-46B9-9E04-8014AC8ACD96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A2B6EB9C-1ED9-4928-AED0-DD020D93A6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861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heck.uoonn.com/turnitin/turnitin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35A74-367A-4ED4-A01E-138678FA4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811" y="2041951"/>
            <a:ext cx="6270922" cy="20982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如何成功发表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SCI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论文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10A1A76-8AB3-4F86-AFE6-EDE0B9067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278" y="4354634"/>
            <a:ext cx="2218040" cy="149390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/>
              <a:t>王吟</a:t>
            </a:r>
            <a:endParaRPr lang="en-US" altLang="zh-CN" sz="2000" b="1" dirty="0"/>
          </a:p>
          <a:p>
            <a:pPr algn="l">
              <a:lnSpc>
                <a:spcPct val="150000"/>
              </a:lnSpc>
            </a:pPr>
            <a:r>
              <a:rPr lang="zh-CN" altLang="en-US" sz="2000" b="1" dirty="0"/>
              <a:t>上海理工大学</a:t>
            </a:r>
            <a:endParaRPr lang="en-US" altLang="zh-CN" sz="2000" b="1" dirty="0"/>
          </a:p>
          <a:p>
            <a:pPr algn="l">
              <a:lnSpc>
                <a:spcPct val="150000"/>
              </a:lnSpc>
            </a:pPr>
            <a:r>
              <a:rPr lang="zh-CN" altLang="en-US" sz="2000" b="1" dirty="0"/>
              <a:t>环境与建筑学学院</a:t>
            </a:r>
          </a:p>
        </p:txBody>
      </p:sp>
    </p:spTree>
    <p:extLst>
      <p:ext uri="{BB962C8B-B14F-4D97-AF65-F5344CB8AC3E}">
        <p14:creationId xmlns:p14="http://schemas.microsoft.com/office/powerpoint/2010/main" val="404447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42D0449-3B19-4236-9F9D-5A2220F1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71" y="2511198"/>
            <a:ext cx="4505207" cy="178461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308BB54-3283-4F2D-A4D8-2BA923439D4E}"/>
              </a:ext>
            </a:extLst>
          </p:cNvPr>
          <p:cNvSpPr txBox="1"/>
          <p:nvPr/>
        </p:nvSpPr>
        <p:spPr>
          <a:xfrm>
            <a:off x="1131821" y="1967286"/>
            <a:ext cx="3038011" cy="2328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溶液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pH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值的影响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反应时间的影响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反应温度的影响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六价铬初始浓度的影响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材料投加量的影响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7EDE058-E349-46C6-86BA-C84CEFFC7972}"/>
              </a:ext>
            </a:extLst>
          </p:cNvPr>
          <p:cNvSpPr txBox="1"/>
          <p:nvPr/>
        </p:nvSpPr>
        <p:spPr>
          <a:xfrm>
            <a:off x="1761907" y="421705"/>
            <a:ext cx="5860934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改性纳米零价铁对水中六价铬的去除效果及降解机理研究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24CAA7D-AF8C-4477-96C6-910DA79743DE}"/>
              </a:ext>
            </a:extLst>
          </p:cNvPr>
          <p:cNvSpPr/>
          <p:nvPr/>
        </p:nvSpPr>
        <p:spPr>
          <a:xfrm>
            <a:off x="4273571" y="2511198"/>
            <a:ext cx="4540492" cy="178461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25D3CCD-EBB2-4012-8574-CD49F659AFEA}"/>
              </a:ext>
            </a:extLst>
          </p:cNvPr>
          <p:cNvSpPr txBox="1"/>
          <p:nvPr/>
        </p:nvSpPr>
        <p:spPr>
          <a:xfrm>
            <a:off x="1131821" y="5101296"/>
            <a:ext cx="7758258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反应过程中溶液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Fe</a:t>
            </a:r>
            <a:r>
              <a:rPr lang="en-US" altLang="zh-CN" sz="2000" b="1" baseline="30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3+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Fe</a:t>
            </a:r>
            <a:r>
              <a:rPr lang="en-US" altLang="zh-CN" sz="2000" b="1" baseline="30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2+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Cr</a:t>
            </a:r>
            <a:r>
              <a:rPr lang="en-US" altLang="zh-CN" sz="2000" b="1" baseline="30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6+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Cr</a:t>
            </a:r>
            <a:r>
              <a:rPr lang="en-US" altLang="zh-CN" sz="2000" b="1" baseline="30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3+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、总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Cr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浓度的变化情况</a:t>
            </a:r>
            <a:endParaRPr lang="en-US" altLang="zh-CN" sz="2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反应前后材料的表征（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XPS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b="1" dirty="0" err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XRD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FTIR</a:t>
            </a:r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0151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1DE4F5-A122-42CC-986B-F15DF8D57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181" y="1650274"/>
            <a:ext cx="7200900" cy="1879740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提供研究的背景，包括引用和发展现状等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阐述研究的意义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指出论文中作者的工作内容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引用相关的研究，指出前人已做的工作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E84272FE-D5BE-4A5A-AAEB-CD36855BA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181" y="731068"/>
            <a:ext cx="7200900" cy="1485900"/>
          </a:xfrm>
        </p:spPr>
        <p:txBody>
          <a:bodyPr/>
          <a:lstStyle/>
          <a:p>
            <a:r>
              <a:rPr lang="en-US" altLang="zh-CN" sz="4400" b="1" dirty="0"/>
              <a:t>Introduction</a:t>
            </a:r>
            <a:r>
              <a:rPr lang="zh-CN" altLang="en-US" sz="4400" b="1" dirty="0"/>
              <a:t>（</a:t>
            </a:r>
            <a:r>
              <a:rPr lang="zh-CN" altLang="en-US" sz="4400" b="1" dirty="0">
                <a:latin typeface="等线" panose="02010600030101010101" pitchFamily="2" charset="-122"/>
                <a:ea typeface="等线" panose="02010600030101010101" pitchFamily="2" charset="-122"/>
              </a:rPr>
              <a:t>★ ★ ★ ★ </a:t>
            </a:r>
            <a:r>
              <a:rPr lang="zh-CN" altLang="en-US" sz="4400" b="1" dirty="0"/>
              <a:t>）</a:t>
            </a:r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94AC320-F39C-4A50-9095-598DBA4DEA35}"/>
              </a:ext>
            </a:extLst>
          </p:cNvPr>
          <p:cNvSpPr/>
          <p:nvPr/>
        </p:nvSpPr>
        <p:spPr>
          <a:xfrm>
            <a:off x="4710631" y="3477628"/>
            <a:ext cx="3102510" cy="1163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FFFF00"/>
                </a:solidFill>
              </a:rPr>
              <a:t>1</a:t>
            </a:r>
            <a:r>
              <a:rPr lang="zh-CN" altLang="en-US" b="1" dirty="0">
                <a:solidFill>
                  <a:srgbClr val="FFFF00"/>
                </a:solidFill>
              </a:rPr>
              <a:t>、介绍研究领域</a:t>
            </a:r>
            <a:endParaRPr lang="en-US" altLang="zh-CN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指明研究领域</a:t>
            </a:r>
            <a:endParaRPr lang="en-US" altLang="zh-CN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强调研究领域的重要性</a:t>
            </a:r>
            <a:endParaRPr lang="en-US" altLang="zh-CN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提供必要的研究背景信息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DE9D432-C11C-4A3A-B912-1C70D4019C3F}"/>
              </a:ext>
            </a:extLst>
          </p:cNvPr>
          <p:cNvSpPr/>
          <p:nvPr/>
        </p:nvSpPr>
        <p:spPr>
          <a:xfrm>
            <a:off x="4710631" y="4873250"/>
            <a:ext cx="3102510" cy="43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FFFF00"/>
                </a:solidFill>
              </a:rPr>
              <a:t>2</a:t>
            </a:r>
            <a:r>
              <a:rPr lang="zh-CN" altLang="en-US" b="1" dirty="0">
                <a:solidFill>
                  <a:srgbClr val="FFFF00"/>
                </a:solidFill>
              </a:rPr>
              <a:t>、指明需要填补的空白</a:t>
            </a:r>
            <a:endParaRPr lang="en-US" altLang="zh-CN" b="1" dirty="0">
              <a:solidFill>
                <a:srgbClr val="FFFF00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D895200-873D-4E9C-92FF-32B32BFE3FC4}"/>
              </a:ext>
            </a:extLst>
          </p:cNvPr>
          <p:cNvSpPr/>
          <p:nvPr/>
        </p:nvSpPr>
        <p:spPr>
          <a:xfrm>
            <a:off x="4710631" y="5513800"/>
            <a:ext cx="3102510" cy="869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FFFF00"/>
                </a:solidFill>
              </a:rPr>
              <a:t>3</a:t>
            </a:r>
            <a:r>
              <a:rPr lang="zh-CN" altLang="en-US" b="1" dirty="0">
                <a:solidFill>
                  <a:srgbClr val="FFFF00"/>
                </a:solidFill>
              </a:rPr>
              <a:t>、填空白</a:t>
            </a:r>
            <a:endParaRPr lang="en-US" altLang="zh-CN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介绍研究工作</a:t>
            </a:r>
            <a:endParaRPr lang="en-US" altLang="zh-CN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陈述当前工作中的主要发现</a:t>
            </a:r>
            <a:endParaRPr lang="en-US" altLang="zh-CN" sz="1600" b="1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1202450-A1A7-4701-918B-653127DCF713}"/>
              </a:ext>
            </a:extLst>
          </p:cNvPr>
          <p:cNvSpPr/>
          <p:nvPr/>
        </p:nvSpPr>
        <p:spPr>
          <a:xfrm>
            <a:off x="8308252" y="3477628"/>
            <a:ext cx="503599" cy="18210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引用文献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F06D2554-3DA7-4FF2-A68C-F3C19BB3FD46}"/>
              </a:ext>
            </a:extLst>
          </p:cNvPr>
          <p:cNvSpPr/>
          <p:nvPr/>
        </p:nvSpPr>
        <p:spPr>
          <a:xfrm>
            <a:off x="7891510" y="3967236"/>
            <a:ext cx="344031" cy="3496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8BC6C4D5-DF95-4E2E-A745-8AE5355520A2}"/>
              </a:ext>
            </a:extLst>
          </p:cNvPr>
          <p:cNvSpPr/>
          <p:nvPr/>
        </p:nvSpPr>
        <p:spPr>
          <a:xfrm>
            <a:off x="7879486" y="4917017"/>
            <a:ext cx="344031" cy="3496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F521EFB0-48DC-4707-89FA-1B00426611E5}"/>
              </a:ext>
            </a:extLst>
          </p:cNvPr>
          <p:cNvSpPr/>
          <p:nvPr/>
        </p:nvSpPr>
        <p:spPr>
          <a:xfrm rot="5400000">
            <a:off x="6235203" y="4573646"/>
            <a:ext cx="249523" cy="3496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8F9E0806-6924-44DE-AF9B-12531A772FE9}"/>
              </a:ext>
            </a:extLst>
          </p:cNvPr>
          <p:cNvSpPr/>
          <p:nvPr/>
        </p:nvSpPr>
        <p:spPr>
          <a:xfrm rot="5400000">
            <a:off x="6212030" y="5253686"/>
            <a:ext cx="259654" cy="34969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75805B5-B3BA-484D-8DCD-D8BCE9B155AE}"/>
              </a:ext>
            </a:extLst>
          </p:cNvPr>
          <p:cNvSpPr txBox="1"/>
          <p:nvPr/>
        </p:nvSpPr>
        <p:spPr>
          <a:xfrm>
            <a:off x="5695900" y="637469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 Introduction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的结构</a:t>
            </a:r>
          </a:p>
        </p:txBody>
      </p:sp>
    </p:spTree>
    <p:extLst>
      <p:ext uri="{BB962C8B-B14F-4D97-AF65-F5344CB8AC3E}">
        <p14:creationId xmlns:p14="http://schemas.microsoft.com/office/powerpoint/2010/main" val="1954173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FFA71A-A35E-4501-BAA4-07A9BC8F2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19" y="1565874"/>
            <a:ext cx="5372100" cy="3581400"/>
          </a:xfrm>
        </p:spPr>
        <p:txBody>
          <a:bodyPr/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提供的信息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背景（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Background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研究目的（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Purpose of Research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实验方法（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Method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结果发现（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Findings/Results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结论（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Conclusions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F3A12EFC-BD3E-4EE5-9E2B-BB57EAA4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44683"/>
            <a:ext cx="7200900" cy="1485900"/>
          </a:xfrm>
        </p:spPr>
        <p:txBody>
          <a:bodyPr/>
          <a:lstStyle/>
          <a:p>
            <a:r>
              <a:rPr lang="en-US" altLang="zh-CN" sz="4400" b="1" dirty="0"/>
              <a:t>Abstract</a:t>
            </a:r>
            <a:r>
              <a:rPr lang="zh-CN" altLang="en-US" sz="3600" b="1" dirty="0"/>
              <a:t>（</a:t>
            </a:r>
            <a:r>
              <a:rPr lang="en-US" altLang="zh-CN" sz="3600" b="1" dirty="0"/>
              <a:t>200~300</a:t>
            </a:r>
            <a:r>
              <a:rPr lang="zh-CN" altLang="en-US" sz="3600" b="1" dirty="0"/>
              <a:t>词）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5C44BB-0162-4A98-8C5C-3035D8F3E147}"/>
              </a:ext>
            </a:extLst>
          </p:cNvPr>
          <p:cNvSpPr/>
          <p:nvPr/>
        </p:nvSpPr>
        <p:spPr>
          <a:xfrm>
            <a:off x="5323438" y="4129135"/>
            <a:ext cx="3458424" cy="943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FF00"/>
                </a:solidFill>
              </a:rPr>
              <a:t>2</a:t>
            </a:r>
            <a:r>
              <a:rPr lang="zh-CN" altLang="en-US" sz="2000" b="1" dirty="0">
                <a:solidFill>
                  <a:srgbClr val="FFFF00"/>
                </a:solidFill>
              </a:rPr>
              <a:t>、介绍使用的主要研究方法</a:t>
            </a:r>
            <a:endParaRPr lang="en-US" altLang="zh-CN" sz="20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/>
              <a:t>如：实验步骤或使用的表征仪器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AA872BF-BD50-40EE-BA0B-96A28C91DF26}"/>
              </a:ext>
            </a:extLst>
          </p:cNvPr>
          <p:cNvSpPr/>
          <p:nvPr/>
        </p:nvSpPr>
        <p:spPr>
          <a:xfrm>
            <a:off x="5323437" y="5053721"/>
            <a:ext cx="3458425" cy="1311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FF00"/>
                </a:solidFill>
              </a:rPr>
              <a:t>3</a:t>
            </a:r>
            <a:r>
              <a:rPr lang="zh-CN" altLang="en-US" sz="2000" b="1" dirty="0">
                <a:solidFill>
                  <a:srgbClr val="FFFF00"/>
                </a:solidFill>
              </a:rPr>
              <a:t>、介绍主要的结果或发现</a:t>
            </a:r>
            <a:endParaRPr lang="en-US" altLang="zh-CN" sz="20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强调主要的结果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提供依据总结性的结束语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EF258E-F4B5-49E0-A3E7-EC1B4FFF6B6F}"/>
              </a:ext>
            </a:extLst>
          </p:cNvPr>
          <p:cNvSpPr txBox="1"/>
          <p:nvPr/>
        </p:nvSpPr>
        <p:spPr>
          <a:xfrm>
            <a:off x="5459905" y="636496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6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摘要部分层级结构示意图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F83E3E9-3C62-4A70-8E05-03B6E6175F1A}"/>
              </a:ext>
            </a:extLst>
          </p:cNvPr>
          <p:cNvSpPr/>
          <p:nvPr/>
        </p:nvSpPr>
        <p:spPr>
          <a:xfrm>
            <a:off x="5323437" y="2301467"/>
            <a:ext cx="3458426" cy="183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FF00"/>
                </a:solidFill>
              </a:rPr>
              <a:t>1</a:t>
            </a:r>
            <a:r>
              <a:rPr lang="zh-CN" altLang="en-US" sz="2000" b="1" dirty="0">
                <a:solidFill>
                  <a:srgbClr val="FFFF00"/>
                </a:solidFill>
              </a:rPr>
              <a:t>、介绍了做什么</a:t>
            </a:r>
            <a:endParaRPr lang="en-US" altLang="zh-CN" sz="20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确立研究领域及其重要性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通过你的工作解决提出的问题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强调所做工作的目的和成就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993625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6E115901-FDDA-4356-8064-5235A312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53" y="808965"/>
            <a:ext cx="7200900" cy="1485900"/>
          </a:xfrm>
        </p:spPr>
        <p:txBody>
          <a:bodyPr/>
          <a:lstStyle/>
          <a:p>
            <a:r>
              <a:rPr lang="en-US" altLang="zh-CN" sz="4400" b="1" dirty="0"/>
              <a:t>Title</a:t>
            </a:r>
            <a:r>
              <a:rPr lang="zh-CN" altLang="en-US" sz="3600" b="1" dirty="0"/>
              <a:t>（</a:t>
            </a:r>
            <a:r>
              <a:rPr lang="en-US" altLang="zh-CN" sz="3600" b="1" dirty="0"/>
              <a:t>10~12</a:t>
            </a:r>
            <a:r>
              <a:rPr lang="zh-CN" altLang="en-US" sz="3600" b="1" dirty="0"/>
              <a:t>词）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3421A01-A9B0-4366-8658-AC51E11C7F92}"/>
              </a:ext>
            </a:extLst>
          </p:cNvPr>
          <p:cNvSpPr/>
          <p:nvPr/>
        </p:nvSpPr>
        <p:spPr>
          <a:xfrm>
            <a:off x="1263932" y="3789111"/>
            <a:ext cx="7106970" cy="271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 X</a:t>
            </a:r>
            <a:r>
              <a:rPr lang="zh-CN" altLang="en-US" b="1" dirty="0"/>
              <a:t>（可选择的）                         </a:t>
            </a:r>
            <a:r>
              <a:rPr lang="en-US" altLang="zh-CN" b="1" dirty="0"/>
              <a:t>Y</a:t>
            </a:r>
            <a:r>
              <a:rPr lang="zh-CN" altLang="en-US" b="1" dirty="0"/>
              <a:t>（必需的）                 </a:t>
            </a:r>
            <a:r>
              <a:rPr lang="en-US" altLang="zh-CN" b="1" dirty="0"/>
              <a:t>Z</a:t>
            </a:r>
            <a:r>
              <a:rPr lang="zh-CN" altLang="en-US" b="1" dirty="0"/>
              <a:t>（可选择的）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7A28F7-E9FE-4548-BA97-1A0C2B5CC068}"/>
              </a:ext>
            </a:extLst>
          </p:cNvPr>
          <p:cNvSpPr/>
          <p:nvPr/>
        </p:nvSpPr>
        <p:spPr>
          <a:xfrm>
            <a:off x="1263932" y="4053923"/>
            <a:ext cx="7106970" cy="21162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CD374C-5738-4DED-A01F-6C99C4856D74}"/>
              </a:ext>
            </a:extLst>
          </p:cNvPr>
          <p:cNvSpPr txBox="1"/>
          <p:nvPr/>
        </p:nvSpPr>
        <p:spPr>
          <a:xfrm>
            <a:off x="1372572" y="4189755"/>
            <a:ext cx="203318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基本模型</a:t>
            </a:r>
            <a:endParaRPr lang="en-US" altLang="zh-CN" b="1" dirty="0"/>
          </a:p>
          <a:p>
            <a:r>
              <a:rPr lang="zh-CN" altLang="en-US" sz="1600" b="1" dirty="0">
                <a:solidFill>
                  <a:srgbClr val="FF0000"/>
                </a:solidFill>
              </a:rPr>
              <a:t>名词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r>
              <a:rPr lang="zh-CN" altLang="en-US" sz="1600" dirty="0"/>
              <a:t>比如：</a:t>
            </a:r>
            <a:r>
              <a:rPr lang="en-US" altLang="zh-CN" sz="1600" dirty="0"/>
              <a:t>Determination</a:t>
            </a:r>
          </a:p>
          <a:p>
            <a:r>
              <a:rPr lang="en-US" altLang="zh-CN" sz="1600" dirty="0"/>
              <a:t>            Investigation</a:t>
            </a:r>
          </a:p>
          <a:p>
            <a:r>
              <a:rPr lang="en-US" altLang="zh-CN" sz="1600" dirty="0"/>
              <a:t>            Analysis</a:t>
            </a:r>
          </a:p>
          <a:p>
            <a:r>
              <a:rPr lang="en-US" altLang="zh-CN" sz="1600" dirty="0"/>
              <a:t>            Measurement</a:t>
            </a:r>
          </a:p>
          <a:p>
            <a:r>
              <a:rPr lang="en-US" altLang="zh-CN" sz="1600" dirty="0"/>
              <a:t>            </a:t>
            </a:r>
            <a:r>
              <a:rPr lang="zh-CN" altLang="en-US" sz="1600" dirty="0"/>
              <a:t>修饰性短语</a:t>
            </a:r>
            <a:endParaRPr lang="en-US" altLang="zh-CN" sz="1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35C0A6-D109-46D7-831A-0547C01A1C53}"/>
              </a:ext>
            </a:extLst>
          </p:cNvPr>
          <p:cNvSpPr txBox="1"/>
          <p:nvPr/>
        </p:nvSpPr>
        <p:spPr>
          <a:xfrm>
            <a:off x="4421993" y="444251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研究内容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196284E-88A6-4B6C-BB74-5FEC5212B5D7}"/>
              </a:ext>
            </a:extLst>
          </p:cNvPr>
          <p:cNvSpPr txBox="1"/>
          <p:nvPr/>
        </p:nvSpPr>
        <p:spPr>
          <a:xfrm>
            <a:off x="5748179" y="4077867"/>
            <a:ext cx="6303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</a:p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</a:p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</a:p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</a:p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10E32F-6040-4CC6-890F-207FAA42D73C}"/>
              </a:ext>
            </a:extLst>
          </p:cNvPr>
          <p:cNvSpPr txBox="1"/>
          <p:nvPr/>
        </p:nvSpPr>
        <p:spPr>
          <a:xfrm>
            <a:off x="6699263" y="4283646"/>
            <a:ext cx="1644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的目标和影响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研究</a:t>
            </a: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的表征或实验方法</a:t>
            </a:r>
            <a:endParaRPr lang="en-US" altLang="zh-CN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536DA7F-E550-4E97-9803-B468AD8918FB}"/>
              </a:ext>
            </a:extLst>
          </p:cNvPr>
          <p:cNvSpPr txBox="1"/>
          <p:nvPr/>
        </p:nvSpPr>
        <p:spPr>
          <a:xfrm>
            <a:off x="3676094" y="4359291"/>
            <a:ext cx="4251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左中括号 11">
            <a:extLst>
              <a:ext uri="{FF2B5EF4-FFF2-40B4-BE49-F238E27FC236}">
                <a16:creationId xmlns:a16="http://schemas.microsoft.com/office/drawing/2014/main" id="{D9FE8FAD-334D-4E01-8354-B6B62D5A4019}"/>
              </a:ext>
            </a:extLst>
          </p:cNvPr>
          <p:cNvSpPr/>
          <p:nvPr/>
        </p:nvSpPr>
        <p:spPr>
          <a:xfrm>
            <a:off x="3671025" y="4387776"/>
            <a:ext cx="73786" cy="1213573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中括号 12">
            <a:extLst>
              <a:ext uri="{FF2B5EF4-FFF2-40B4-BE49-F238E27FC236}">
                <a16:creationId xmlns:a16="http://schemas.microsoft.com/office/drawing/2014/main" id="{51DE2CA9-C2F8-4339-8D68-338BA5715F2C}"/>
              </a:ext>
            </a:extLst>
          </p:cNvPr>
          <p:cNvSpPr/>
          <p:nvPr/>
        </p:nvSpPr>
        <p:spPr>
          <a:xfrm>
            <a:off x="5683967" y="4189755"/>
            <a:ext cx="64212" cy="1846659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中括号 13">
            <a:extLst>
              <a:ext uri="{FF2B5EF4-FFF2-40B4-BE49-F238E27FC236}">
                <a16:creationId xmlns:a16="http://schemas.microsoft.com/office/drawing/2014/main" id="{55DD3A30-46CA-4F81-BA08-24B7414F6E4C}"/>
              </a:ext>
            </a:extLst>
          </p:cNvPr>
          <p:cNvSpPr/>
          <p:nvPr/>
        </p:nvSpPr>
        <p:spPr>
          <a:xfrm>
            <a:off x="3979970" y="4387776"/>
            <a:ext cx="85624" cy="1213574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中括号 14">
            <a:extLst>
              <a:ext uri="{FF2B5EF4-FFF2-40B4-BE49-F238E27FC236}">
                <a16:creationId xmlns:a16="http://schemas.microsoft.com/office/drawing/2014/main" id="{F5A51CCA-8264-413A-BF2D-8077FE446B9B}"/>
              </a:ext>
            </a:extLst>
          </p:cNvPr>
          <p:cNvSpPr/>
          <p:nvPr/>
        </p:nvSpPr>
        <p:spPr>
          <a:xfrm>
            <a:off x="6292856" y="4189754"/>
            <a:ext cx="50948" cy="1846659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B89D07A-5A58-4E07-A5C1-3B2DBFE0C758}"/>
              </a:ext>
            </a:extLst>
          </p:cNvPr>
          <p:cNvSpPr txBox="1"/>
          <p:nvPr/>
        </p:nvSpPr>
        <p:spPr>
          <a:xfrm>
            <a:off x="2653335" y="6250316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7 SCI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论文标题的“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X of Y by Z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”范例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36C9583-E1AD-42C4-8B7A-4B4DF456889C}"/>
              </a:ext>
            </a:extLst>
          </p:cNvPr>
          <p:cNvSpPr txBox="1"/>
          <p:nvPr/>
        </p:nvSpPr>
        <p:spPr>
          <a:xfrm>
            <a:off x="1116800" y="2117611"/>
            <a:ext cx="740123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zh-CN" b="1" dirty="0"/>
              <a:t>《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Synthesis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of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hierarchically porous </a:t>
            </a:r>
            <a:r>
              <a:rPr lang="en-US" altLang="zh-CN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perovskite-carbon aerogel composite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catalysts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for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the rapid </a:t>
            </a:r>
            <a:r>
              <a:rPr lang="en-US" altLang="zh-CN" sz="1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degradation of fuchsin basic 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under microwave</a:t>
            </a:r>
            <a:r>
              <a:rPr lang="en-US" altLang="zh-CN" sz="1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irradiation</a:t>
            </a:r>
            <a:r>
              <a:rPr lang="en-US" altLang="zh-CN" b="1" dirty="0"/>
              <a:t>》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61535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D74D75-6BE1-4A35-96C9-CF7F2DA0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304" y="894030"/>
            <a:ext cx="7200900" cy="148590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其他注意事项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E4EA39-AF2E-4191-9197-CFC7CCFA0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标点符号（逗号、句号、顿号、省略号、破折号、空格）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单位、字体（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Times New Roman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常用表达（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ºC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pH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et al.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参考文献格式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语法、单词拼写</a:t>
            </a:r>
          </a:p>
        </p:txBody>
      </p:sp>
    </p:spTree>
    <p:extLst>
      <p:ext uri="{BB962C8B-B14F-4D97-AF65-F5344CB8AC3E}">
        <p14:creationId xmlns:p14="http://schemas.microsoft.com/office/powerpoint/2010/main" val="332424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35A74-367A-4ED4-A01E-138678FA4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277" y="1330774"/>
            <a:ext cx="6270922" cy="20982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SCI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论文投稿</a:t>
            </a:r>
          </a:p>
        </p:txBody>
      </p:sp>
    </p:spTree>
    <p:extLst>
      <p:ext uri="{BB962C8B-B14F-4D97-AF65-F5344CB8AC3E}">
        <p14:creationId xmlns:p14="http://schemas.microsoft.com/office/powerpoint/2010/main" val="403308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A618D-AD03-4B94-9ADF-1A4C770D0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800100"/>
            <a:ext cx="7200900" cy="148590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国际英文期刊的投稿流程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4ED8928-F4ED-4ADA-8B39-34FABDEE452A}"/>
              </a:ext>
            </a:extLst>
          </p:cNvPr>
          <p:cNvSpPr txBox="1"/>
          <p:nvPr/>
        </p:nvSpPr>
        <p:spPr>
          <a:xfrm>
            <a:off x="2300475" y="1897642"/>
            <a:ext cx="506260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投稿（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Submit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8BDE43-F479-4F91-97E3-2EA384CA68BE}"/>
              </a:ext>
            </a:extLst>
          </p:cNvPr>
          <p:cNvSpPr txBox="1"/>
          <p:nvPr/>
        </p:nvSpPr>
        <p:spPr>
          <a:xfrm>
            <a:off x="2300475" y="2908715"/>
            <a:ext cx="506260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编辑处理稿件（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With Editor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099F760-B0CD-49A7-A684-07F0B5BED69D}"/>
              </a:ext>
            </a:extLst>
          </p:cNvPr>
          <p:cNvSpPr txBox="1"/>
          <p:nvPr/>
        </p:nvSpPr>
        <p:spPr>
          <a:xfrm>
            <a:off x="2300475" y="3907874"/>
            <a:ext cx="506260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审稿（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Under Review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9E9D407-924C-4D3C-895D-5FC93646798B}"/>
              </a:ext>
            </a:extLst>
          </p:cNvPr>
          <p:cNvSpPr txBox="1"/>
          <p:nvPr/>
        </p:nvSpPr>
        <p:spPr>
          <a:xfrm>
            <a:off x="2300475" y="4935576"/>
            <a:ext cx="506260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修改（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Revise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91C7BC-3BE0-41E5-A36F-4203307827E2}"/>
              </a:ext>
            </a:extLst>
          </p:cNvPr>
          <p:cNvSpPr txBox="1"/>
          <p:nvPr/>
        </p:nvSpPr>
        <p:spPr>
          <a:xfrm>
            <a:off x="2300475" y="5931152"/>
            <a:ext cx="5062604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结果（</a:t>
            </a: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Accept or Reject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08D6317D-96B9-4E0E-BF38-8389AD92532E}"/>
              </a:ext>
            </a:extLst>
          </p:cNvPr>
          <p:cNvSpPr/>
          <p:nvPr/>
        </p:nvSpPr>
        <p:spPr>
          <a:xfrm>
            <a:off x="4544840" y="2481732"/>
            <a:ext cx="452674" cy="367887"/>
          </a:xfrm>
          <a:prstGeom prst="downArrow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735383E9-B9FE-438B-92B2-BA010332DB27}"/>
              </a:ext>
            </a:extLst>
          </p:cNvPr>
          <p:cNvSpPr/>
          <p:nvPr/>
        </p:nvSpPr>
        <p:spPr>
          <a:xfrm>
            <a:off x="4544840" y="3500232"/>
            <a:ext cx="452674" cy="367887"/>
          </a:xfrm>
          <a:prstGeom prst="downArrow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83098706-2652-494C-9B09-739A06B001E3}"/>
              </a:ext>
            </a:extLst>
          </p:cNvPr>
          <p:cNvSpPr/>
          <p:nvPr/>
        </p:nvSpPr>
        <p:spPr>
          <a:xfrm>
            <a:off x="4544840" y="4535255"/>
            <a:ext cx="452674" cy="367887"/>
          </a:xfrm>
          <a:prstGeom prst="downArrow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200CCDDB-AA1B-4DB2-82CB-FD3E560CF4B6}"/>
              </a:ext>
            </a:extLst>
          </p:cNvPr>
          <p:cNvSpPr/>
          <p:nvPr/>
        </p:nvSpPr>
        <p:spPr>
          <a:xfrm>
            <a:off x="4526734" y="5562957"/>
            <a:ext cx="452674" cy="367887"/>
          </a:xfrm>
          <a:prstGeom prst="downArrow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33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B99EE-E234-4CC6-9530-35DF98BA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427" y="622425"/>
            <a:ext cx="7200900" cy="148590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如何选择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SCI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期刊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8461A4-1EB5-4C6D-ABA5-EC34FC2EE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908" y="2313160"/>
            <a:ext cx="6494730" cy="3581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要点一：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稿件内容符合期刊征稿范围、选择合适的编辑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要点二：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期刊的学术质量、影响力和录用率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6DCAF04-CEBB-4E85-8D99-E045B9E664ED}"/>
              </a:ext>
            </a:extLst>
          </p:cNvPr>
          <p:cNvSpPr txBox="1"/>
          <p:nvPr/>
        </p:nvSpPr>
        <p:spPr>
          <a:xfrm>
            <a:off x="4053840" y="609939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http://www.letpub.com.cn/index.php?journalid=10567&amp;page=journalapp&amp;view=detail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9110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F089375-6AF8-4AB4-9B72-393FA626DA49}"/>
              </a:ext>
            </a:extLst>
          </p:cNvPr>
          <p:cNvSpPr txBox="1">
            <a:spLocks/>
          </p:cNvSpPr>
          <p:nvPr/>
        </p:nvSpPr>
        <p:spPr>
          <a:xfrm>
            <a:off x="586508" y="993559"/>
            <a:ext cx="6398580" cy="6584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Royal Society of Chemistry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255A9355-2987-41EC-A0BD-52E7FC346D6A}"/>
              </a:ext>
            </a:extLst>
          </p:cNvPr>
          <p:cNvSpPr txBox="1">
            <a:spLocks/>
          </p:cNvSpPr>
          <p:nvPr/>
        </p:nvSpPr>
        <p:spPr>
          <a:xfrm>
            <a:off x="1630163" y="1633908"/>
            <a:ext cx="4586426" cy="55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英国皇家化学学会，简称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RSC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6DB8954D-DD5B-4748-9C7E-C0EF986C2755}"/>
              </a:ext>
            </a:extLst>
          </p:cNvPr>
          <p:cNvSpPr txBox="1">
            <a:spLocks/>
          </p:cNvSpPr>
          <p:nvPr/>
        </p:nvSpPr>
        <p:spPr>
          <a:xfrm>
            <a:off x="1026136" y="2549973"/>
            <a:ext cx="6475150" cy="4053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88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成立于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1841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年的国际性非营业机构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ts val="2880"/>
              </a:lnSpc>
              <a:spcBef>
                <a:spcPts val="0"/>
              </a:spcBef>
            </a:pPr>
            <a:endParaRPr lang="en-US" altLang="zh-CN" sz="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ts val="3200"/>
              </a:lnSpc>
              <a:spcBef>
                <a:spcPts val="0"/>
              </a:spcBef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宗旨：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ts val="3200"/>
              </a:lnSpc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、促进化学研究之发展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ts val="3200"/>
              </a:lnSpc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、应用与传播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ts val="3200"/>
              </a:lnSpc>
              <a:spcBef>
                <a:spcPts val="0"/>
              </a:spcBef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、提高化学领域研究者之能力与素质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ts val="2880"/>
              </a:lnSpc>
              <a:spcBef>
                <a:spcPts val="0"/>
              </a:spcBef>
            </a:pPr>
            <a:endParaRPr lang="en-US" altLang="zh-CN" sz="9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欧洲最大的推动化学科学发展的学会</a:t>
            </a:r>
            <a:endParaRPr lang="en-US" altLang="zh-CN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32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化学信息的主要宣传机关和出版商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90A0E21-C930-4958-93D1-6F1349884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88" y="0"/>
            <a:ext cx="2158911" cy="13227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543399A-C4E3-4EC4-91C3-A9D2EE351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73" y="4492101"/>
            <a:ext cx="3285427" cy="23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84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F358A34C-2F13-4430-BB25-D8C5C3A5C6B6}"/>
              </a:ext>
            </a:extLst>
          </p:cNvPr>
          <p:cNvSpPr txBox="1">
            <a:spLocks/>
          </p:cNvSpPr>
          <p:nvPr/>
        </p:nvSpPr>
        <p:spPr>
          <a:xfrm>
            <a:off x="2420275" y="623448"/>
            <a:ext cx="4539818" cy="83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数据库收录期刊</a:t>
            </a: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A80F105C-7B02-41C5-AD0A-F02FF0135741}"/>
              </a:ext>
            </a:extLst>
          </p:cNvPr>
          <p:cNvSpPr txBox="1">
            <a:spLocks/>
          </p:cNvSpPr>
          <p:nvPr/>
        </p:nvSpPr>
        <p:spPr>
          <a:xfrm>
            <a:off x="2547892" y="1807478"/>
            <a:ext cx="1935332" cy="4427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化学科学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生物学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生物物理学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能源与环境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工程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医学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l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物理学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147E47E-72B7-4EC4-B3C3-13F374575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82" y="1662759"/>
            <a:ext cx="7127882" cy="5002303"/>
          </a:xfrm>
        </p:spPr>
      </p:pic>
    </p:spTree>
    <p:extLst>
      <p:ext uri="{BB962C8B-B14F-4D97-AF65-F5344CB8AC3E}">
        <p14:creationId xmlns:p14="http://schemas.microsoft.com/office/powerpoint/2010/main" val="361599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47E24-AB72-4288-B785-6918E24C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948" y="885561"/>
            <a:ext cx="7200900" cy="1485900"/>
          </a:xfrm>
        </p:spPr>
        <p:txBody>
          <a:bodyPr/>
          <a:lstStyle/>
          <a:p>
            <a:pPr algn="ctr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目  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380CA0-9BE5-44B5-B621-1CC1D7B76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730" y="2512337"/>
            <a:ext cx="3570460" cy="3581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文献检索及阅读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SCI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论文写作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SCI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论文投稿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ESI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高被引论文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8624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C57D19DF-A8F4-43F3-B0E9-2CF37D415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900551"/>
              </p:ext>
            </p:extLst>
          </p:nvPr>
        </p:nvGraphicFramePr>
        <p:xfrm>
          <a:off x="530441" y="678075"/>
          <a:ext cx="8438225" cy="617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591">
                  <a:extLst>
                    <a:ext uri="{9D8B030D-6E8A-4147-A177-3AD203B41FA5}">
                      <a16:colId xmlns:a16="http://schemas.microsoft.com/office/drawing/2014/main" val="92510372"/>
                    </a:ext>
                  </a:extLst>
                </a:gridCol>
                <a:gridCol w="719092">
                  <a:extLst>
                    <a:ext uri="{9D8B030D-6E8A-4147-A177-3AD203B41FA5}">
                      <a16:colId xmlns:a16="http://schemas.microsoft.com/office/drawing/2014/main" val="3510519684"/>
                    </a:ext>
                  </a:extLst>
                </a:gridCol>
                <a:gridCol w="1527748">
                  <a:extLst>
                    <a:ext uri="{9D8B030D-6E8A-4147-A177-3AD203B41FA5}">
                      <a16:colId xmlns:a16="http://schemas.microsoft.com/office/drawing/2014/main" val="3039198553"/>
                    </a:ext>
                  </a:extLst>
                </a:gridCol>
                <a:gridCol w="3679794">
                  <a:extLst>
                    <a:ext uri="{9D8B030D-6E8A-4147-A177-3AD203B41FA5}">
                      <a16:colId xmlns:a16="http://schemas.microsoft.com/office/drawing/2014/main" val="1822848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中科院分区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学科类别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65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Chemical Society Reviews</a:t>
                      </a:r>
                      <a:endParaRPr lang="zh-CN" alt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42.846</a:t>
                      </a:r>
                      <a:endParaRPr lang="zh-CN" alt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化学一区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综述，化学综合类权威期刊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1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&amp; Environmental Science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30.289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工程技术一区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化学综合、能源与燃料、工程化工、环境科学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71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Materials Horizons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12.319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工程技术一区（材料科学一区）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化学综合、材料科学综合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01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Natural Product Reports</a:t>
                      </a:r>
                      <a:endParaRPr lang="zh-CN" alt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CN" alt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化学一区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综述，天然产物类权威期刊，生化与分子生物学、药物化学、有机化学</a:t>
                      </a:r>
                      <a:endParaRPr lang="zh-CN" alt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8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Journal of Materials Chemistry A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11.301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工程技术一区（材料科学一区）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物理化学、能源与燃料、材料科学综合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4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Green Chemistry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9.48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化学一区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化学综合、绿色可持续发展技术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157214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 on a Chip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6.774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工程技术一区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纳米科技类顶级期刊，分析化学、化学综合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577271"/>
                  </a:ext>
                </a:extLst>
              </a:tr>
              <a:tr h="274943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Organic Chemistry Frontiers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5.155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化学一区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有机化学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924876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Nanoscale Horizons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9.927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工程技术一区（材料科学二区）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物理化学、材料科学综合、纳米科技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90690"/>
                  </a:ext>
                </a:extLst>
              </a:tr>
              <a:tr h="328676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Environmental Science: Nano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7.683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环境科学与生态学一区（二区）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化学综合、环境科学、纳米科技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042124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Journal of Materials Chemistry C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7.059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工程技术一区（材料科学二区）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材料科学综合、物理应用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882628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Nanoscale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6.895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工程技术一区（材料科学二区）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化学综合、材料科学综合、纳米科技、物理应用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73777"/>
                  </a:ext>
                </a:extLst>
              </a:tr>
              <a:tr h="312525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Chemical Communications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5.996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化学一区（二区）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化学综合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23016"/>
                  </a:ext>
                </a:extLst>
              </a:tr>
            </a:tbl>
          </a:graphicData>
        </a:graphic>
      </p:graphicFrame>
      <p:sp>
        <p:nvSpPr>
          <p:cNvPr id="3" name="标题 1">
            <a:extLst>
              <a:ext uri="{FF2B5EF4-FFF2-40B4-BE49-F238E27FC236}">
                <a16:creationId xmlns:a16="http://schemas.microsoft.com/office/drawing/2014/main" id="{8E923C83-2BDC-4DAD-9ACD-EC3F18717391}"/>
              </a:ext>
            </a:extLst>
          </p:cNvPr>
          <p:cNvSpPr txBox="1">
            <a:spLocks/>
          </p:cNvSpPr>
          <p:nvPr/>
        </p:nvSpPr>
        <p:spPr>
          <a:xfrm>
            <a:off x="2639443" y="-71021"/>
            <a:ext cx="4539818" cy="83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数据库收录期刊简介</a:t>
            </a:r>
          </a:p>
        </p:txBody>
      </p:sp>
    </p:spTree>
    <p:extLst>
      <p:ext uri="{BB962C8B-B14F-4D97-AF65-F5344CB8AC3E}">
        <p14:creationId xmlns:p14="http://schemas.microsoft.com/office/powerpoint/2010/main" val="3308030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C57D19DF-A8F4-43F3-B0E9-2CF37D415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668792"/>
              </p:ext>
            </p:extLst>
          </p:nvPr>
        </p:nvGraphicFramePr>
        <p:xfrm>
          <a:off x="823500" y="647002"/>
          <a:ext cx="7852108" cy="614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145">
                  <a:extLst>
                    <a:ext uri="{9D8B030D-6E8A-4147-A177-3AD203B41FA5}">
                      <a16:colId xmlns:a16="http://schemas.microsoft.com/office/drawing/2014/main" val="92510372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3510519684"/>
                    </a:ext>
                  </a:extLst>
                </a:gridCol>
                <a:gridCol w="1802167">
                  <a:extLst>
                    <a:ext uri="{9D8B030D-6E8A-4147-A177-3AD203B41FA5}">
                      <a16:colId xmlns:a16="http://schemas.microsoft.com/office/drawing/2014/main" val="3039198553"/>
                    </a:ext>
                  </a:extLst>
                </a:gridCol>
                <a:gridCol w="2450237">
                  <a:extLst>
                    <a:ext uri="{9D8B030D-6E8A-4147-A177-3AD203B41FA5}">
                      <a16:colId xmlns:a16="http://schemas.microsoft.com/office/drawing/2014/main" val="1822848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中科院分区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学科类别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656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Biomaterials Science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6.183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工程技术二区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材料科学、生物材料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13328"/>
                  </a:ext>
                </a:extLst>
              </a:tr>
              <a:tr h="242993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Inorganic Chemistry Frontiers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5.958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化学二区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无机化学与核化学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966518"/>
                  </a:ext>
                </a:extLst>
              </a:tr>
              <a:tr h="181187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Catalysis Science &amp; Technology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5.721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化学二区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物理化学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517679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Journal of Materials Chemistry B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5.344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工程技术二区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材料科学：生物材料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395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Dalton Transactions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4.174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化学二区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无机化学与核化学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71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Analyst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3.978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化学二区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分析化学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78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Metallomics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3.796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生物二区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生化与分子生物学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71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Journal of Analytical Atomic Spectrometry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3.498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化学二区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分析化学、光谱学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01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Physical Chemistry Chemical Physics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3.43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化学二区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物理化学、原子、分子和化学物理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8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Polymer Chemistry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5.342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化学二区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高分子科学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4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Soft Matter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3.14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化学二区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物理化学、材料科学综合、物理综合、高分子科学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157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CrystEngComm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3.117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物理二区（化学二区）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化学综合、晶体学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577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Sustainable Energy &amp; Fuels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5.503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工程技术二区（三区）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物理化学、能源与燃料、材料科学综合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042124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Environmental Science: Water Research &amp; Technology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3.449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环境科学与生态学二区（三区）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工程环境、环境科学、水资源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882628"/>
                  </a:ext>
                </a:extLst>
              </a:tr>
              <a:tr h="298617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Reaction Chemistry &amp; Engineering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3.441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化学二区（三区）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化学综合、工程化学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73777"/>
                  </a:ext>
                </a:extLst>
              </a:tr>
            </a:tbl>
          </a:graphicData>
        </a:graphic>
      </p:graphicFrame>
      <p:sp>
        <p:nvSpPr>
          <p:cNvPr id="3" name="标题 1">
            <a:extLst>
              <a:ext uri="{FF2B5EF4-FFF2-40B4-BE49-F238E27FC236}">
                <a16:creationId xmlns:a16="http://schemas.microsoft.com/office/drawing/2014/main" id="{8E923C83-2BDC-4DAD-9ACD-EC3F18717391}"/>
              </a:ext>
            </a:extLst>
          </p:cNvPr>
          <p:cNvSpPr txBox="1">
            <a:spLocks/>
          </p:cNvSpPr>
          <p:nvPr/>
        </p:nvSpPr>
        <p:spPr>
          <a:xfrm>
            <a:off x="2745975" y="-79900"/>
            <a:ext cx="4539818" cy="83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数据库收录期刊简介</a:t>
            </a:r>
          </a:p>
        </p:txBody>
      </p:sp>
    </p:spTree>
    <p:extLst>
      <p:ext uri="{BB962C8B-B14F-4D97-AF65-F5344CB8AC3E}">
        <p14:creationId xmlns:p14="http://schemas.microsoft.com/office/powerpoint/2010/main" val="3657249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C57D19DF-A8F4-43F3-B0E9-2CF37D415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32334"/>
              </p:ext>
            </p:extLst>
          </p:nvPr>
        </p:nvGraphicFramePr>
        <p:xfrm>
          <a:off x="828171" y="624840"/>
          <a:ext cx="7981243" cy="623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6680">
                  <a:extLst>
                    <a:ext uri="{9D8B030D-6E8A-4147-A177-3AD203B41FA5}">
                      <a16:colId xmlns:a16="http://schemas.microsoft.com/office/drawing/2014/main" val="92510372"/>
                    </a:ext>
                  </a:extLst>
                </a:gridCol>
                <a:gridCol w="665825">
                  <a:extLst>
                    <a:ext uri="{9D8B030D-6E8A-4147-A177-3AD203B41FA5}">
                      <a16:colId xmlns:a16="http://schemas.microsoft.com/office/drawing/2014/main" val="3510519684"/>
                    </a:ext>
                  </a:extLst>
                </a:gridCol>
                <a:gridCol w="1455938">
                  <a:extLst>
                    <a:ext uri="{9D8B030D-6E8A-4147-A177-3AD203B41FA5}">
                      <a16:colId xmlns:a16="http://schemas.microsoft.com/office/drawing/2014/main" val="2436352172"/>
                    </a:ext>
                  </a:extLst>
                </a:gridCol>
                <a:gridCol w="2612800">
                  <a:extLst>
                    <a:ext uri="{9D8B030D-6E8A-4147-A177-3AD203B41FA5}">
                      <a16:colId xmlns:a16="http://schemas.microsoft.com/office/drawing/2014/main" val="3039198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中科院分区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学科类别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65686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Faraday Discussions</a:t>
                      </a:r>
                      <a:endParaRPr lang="zh-CN" alt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3.797</a:t>
                      </a:r>
                      <a:endParaRPr lang="zh-CN" alt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化学三区（二区）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物理化学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1332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Organic &amp; Biomolecular Chemistry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3.412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化学三区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有机化学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86408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Environmental Science: Processes &amp; Impacts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3.238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环境科学与生态学三区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分析化学、环境科学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673080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New Journal of Chemistry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3.288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化学三区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化学综合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28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Photochemical &amp; Photobiological Sciences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2.831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化学三区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生化与分子生物学、生物物理、物理化学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712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Molecular Systems Design &amp; Engineering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3.323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工程技术三区（四区）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物理化学、材料科学综合、纳米科技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01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Molecular Omics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2.273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生物三区（四区）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生化与分子生物学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88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Analytical Methods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2.596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化学四区（三区）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分析化学、食品科技、光谱学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44278"/>
                  </a:ext>
                </a:extLst>
              </a:tr>
              <a:tr h="510112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Chemistry Education Research and Practice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1.902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化学四区（教育学二区）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学科教育类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157214"/>
                  </a:ext>
                </a:extLst>
              </a:tr>
              <a:tr h="291592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Materials Chemistry Frontiers</a:t>
                      </a:r>
                      <a:endParaRPr lang="zh-CN" alt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化学四区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化学综合（国产期刊）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882628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Chemical Science</a:t>
                      </a:r>
                      <a:endParaRPr lang="zh-CN" altLang="en-US" sz="14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9.346</a:t>
                      </a:r>
                      <a:endParaRPr lang="zh-CN" altLang="en-US" sz="14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化学一区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化学综合（开源）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73777"/>
                  </a:ext>
                </a:extLst>
              </a:tr>
              <a:tr h="29863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RSC Advances </a:t>
                      </a:r>
                      <a:endParaRPr lang="zh-CN" altLang="en-US" sz="14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3.119</a:t>
                      </a:r>
                      <a:endParaRPr lang="zh-CN" altLang="en-US" sz="14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化学三区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化学综合（开源）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523016"/>
                  </a:ext>
                </a:extLst>
              </a:tr>
              <a:tr h="143256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Materials Advances</a:t>
                      </a:r>
                      <a:endParaRPr lang="zh-CN" altLang="en-US" sz="14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开源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141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Nanoscale Advances</a:t>
                      </a:r>
                      <a:endParaRPr lang="zh-CN" altLang="en-US" sz="14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开源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76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Environmental Science: Atmospheres</a:t>
                      </a:r>
                      <a:endParaRPr lang="zh-CN" altLang="en-US" sz="14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开源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100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RSC Chemical Biology</a:t>
                      </a:r>
                      <a:endParaRPr lang="zh-CN" altLang="en-US" sz="14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i="0" u="none" strike="noStrike" kern="12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开源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672025"/>
                  </a:ext>
                </a:extLst>
              </a:tr>
            </a:tbl>
          </a:graphicData>
        </a:graphic>
      </p:graphicFrame>
      <p:sp>
        <p:nvSpPr>
          <p:cNvPr id="3" name="标题 1">
            <a:extLst>
              <a:ext uri="{FF2B5EF4-FFF2-40B4-BE49-F238E27FC236}">
                <a16:creationId xmlns:a16="http://schemas.microsoft.com/office/drawing/2014/main" id="{03D94475-A2CB-4090-AFB4-7E4BA4A25E53}"/>
              </a:ext>
            </a:extLst>
          </p:cNvPr>
          <p:cNvSpPr txBox="1">
            <a:spLocks/>
          </p:cNvSpPr>
          <p:nvPr/>
        </p:nvSpPr>
        <p:spPr>
          <a:xfrm>
            <a:off x="2612810" y="-97654"/>
            <a:ext cx="4539818" cy="839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RSC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数据库收录期刊简介</a:t>
            </a:r>
          </a:p>
        </p:txBody>
      </p:sp>
    </p:spTree>
    <p:extLst>
      <p:ext uri="{BB962C8B-B14F-4D97-AF65-F5344CB8AC3E}">
        <p14:creationId xmlns:p14="http://schemas.microsoft.com/office/powerpoint/2010/main" val="1287490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B99EE-E234-4CC6-9530-35DF98BA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投稿注意事项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8461A4-1EB5-4C6D-ABA5-EC34FC2EE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760899"/>
            <a:ext cx="72009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zh-C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充分阅读投稿须知</a:t>
            </a:r>
            <a:endParaRPr lang="en-US" altLang="zh-CN" sz="22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语言、字数、字体、图表数量及尺寸、参考文献格式、署名等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n"/>
            </a:pPr>
            <a:r>
              <a:rPr lang="zh-C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注册账号，并逐步上传稿件</a:t>
            </a:r>
            <a:endParaRPr lang="en-US" altLang="zh-CN" sz="22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文章类型、题目、作者名单、摘要、关键词、正文、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Cover letter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Highlights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Graphical abstract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Supply information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n"/>
            </a:pPr>
            <a:r>
              <a:rPr lang="zh-C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论文查重</a:t>
            </a:r>
            <a:endParaRPr lang="en-US" altLang="zh-CN" sz="2200" b="1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http://check.uoonn.com/turnitin/turnitin.html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n"/>
            </a:pPr>
            <a:r>
              <a:rPr lang="zh-CN" altLang="en-US" sz="2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挑选审稿人</a:t>
            </a:r>
          </a:p>
        </p:txBody>
      </p:sp>
    </p:spTree>
    <p:extLst>
      <p:ext uri="{BB962C8B-B14F-4D97-AF65-F5344CB8AC3E}">
        <p14:creationId xmlns:p14="http://schemas.microsoft.com/office/powerpoint/2010/main" val="3467455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B99EE-E234-4CC6-9530-35DF98BA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如何有效回复专家审稿意见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8461A4-1EB5-4C6D-ABA5-EC34FC2EE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235" y="1774479"/>
            <a:ext cx="7200900" cy="4768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拒稿原因</a:t>
            </a: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）原创性不足、新颖性欠佳或重要性缺失</a:t>
            </a:r>
            <a:endParaRPr lang="en-US" altLang="zh-CN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FF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）研究设计存在缺陷</a:t>
            </a:r>
            <a:endParaRPr lang="en-US" altLang="zh-CN" dirty="0">
              <a:solidFill>
                <a:srgbClr val="FF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）与期刊范畴不匹配</a:t>
            </a:r>
            <a:endParaRPr lang="en-US" altLang="zh-CN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）诚信缺失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）不符合期刊指南</a:t>
            </a:r>
            <a:endParaRPr lang="en-US" altLang="zh-CN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）写作和语言组织能力匮乏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）视觉效果不佳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）语言和拼写错误</a:t>
            </a:r>
          </a:p>
        </p:txBody>
      </p:sp>
    </p:spTree>
    <p:extLst>
      <p:ext uri="{BB962C8B-B14F-4D97-AF65-F5344CB8AC3E}">
        <p14:creationId xmlns:p14="http://schemas.microsoft.com/office/powerpoint/2010/main" val="1777531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B99EE-E234-4CC6-9530-35DF98BA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07" y="848762"/>
            <a:ext cx="7200900" cy="148590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如何有效回复专家审稿意见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8461A4-1EB5-4C6D-ABA5-EC34FC2EE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410" y="2334662"/>
            <a:ext cx="4910374" cy="377756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回复审稿人</a:t>
            </a: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）绝对服从编辑的意见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）永远不要与审稿人争执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）合理掌握修改和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argue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的分寸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）聪明的掌握修改时间</a:t>
            </a:r>
          </a:p>
        </p:txBody>
      </p:sp>
    </p:spTree>
    <p:extLst>
      <p:ext uri="{BB962C8B-B14F-4D97-AF65-F5344CB8AC3E}">
        <p14:creationId xmlns:p14="http://schemas.microsoft.com/office/powerpoint/2010/main" val="284959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B99EE-E234-4CC6-9530-35DF98BA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07" y="848762"/>
            <a:ext cx="7200900" cy="148590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如何有效回复专家审稿意见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8461A4-1EB5-4C6D-ABA5-EC34FC2EE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340" y="2334662"/>
            <a:ext cx="7517773" cy="377756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回复时的注意事项</a:t>
            </a:r>
            <a:endParaRPr lang="en-US" altLang="zh-CN" sz="2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）逐条回答所有问题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）尽量满足审稿意见，满足不了的也不要回避，谨慎说明理由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）审稿人推荐的文献一定要引用，并深入讨论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）修改完后投稿一定要核对初稿中改正的地方</a:t>
            </a:r>
          </a:p>
        </p:txBody>
      </p:sp>
    </p:spTree>
    <p:extLst>
      <p:ext uri="{BB962C8B-B14F-4D97-AF65-F5344CB8AC3E}">
        <p14:creationId xmlns:p14="http://schemas.microsoft.com/office/powerpoint/2010/main" val="1356770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B99EE-E234-4CC6-9530-35DF98BA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021" y="866869"/>
            <a:ext cx="7200900" cy="148590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论文接收后的注意事项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8461A4-1EB5-4C6D-ABA5-EC34FC2EE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662" y="2590800"/>
            <a:ext cx="7200900" cy="3581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校稿：内容、作者、基金号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不允许大幅改动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不宜撤稿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1431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35A74-367A-4ED4-A01E-138678FA4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277" y="1330774"/>
            <a:ext cx="6270922" cy="20982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en-US" altLang="zh-CN" sz="48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ESI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论文简介</a:t>
            </a:r>
          </a:p>
        </p:txBody>
      </p:sp>
    </p:spTree>
    <p:extLst>
      <p:ext uri="{BB962C8B-B14F-4D97-AF65-F5344CB8AC3E}">
        <p14:creationId xmlns:p14="http://schemas.microsoft.com/office/powerpoint/2010/main" val="1220304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3E32F-B47C-4FF4-86F2-7422414D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093" y="499370"/>
            <a:ext cx="7200900" cy="1485900"/>
          </a:xfrm>
        </p:spPr>
        <p:txBody>
          <a:bodyPr/>
          <a:lstStyle/>
          <a:p>
            <a:r>
              <a:rPr lang="en-US" altLang="zh-CN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ESI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高被引论文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5FDA5F-BF85-4A16-B551-17050A22B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42" y="1404113"/>
            <a:ext cx="7200900" cy="268453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ESI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Essential Science Indicators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，基本科学指标）</a:t>
            </a:r>
            <a:r>
              <a:rPr lang="zh-CN" altLang="en-US" b="1" dirty="0">
                <a:solidFill>
                  <a:srgbClr val="12121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WOS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Web of Science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b="1" dirty="0">
                <a:solidFill>
                  <a:srgbClr val="12121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JCR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Journal Citation Reports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b="1" dirty="0">
                <a:solidFill>
                  <a:srgbClr val="12121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一样，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本质上是一个数据库，但数据来源于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WOS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，内容方面主要是关注</a:t>
            </a:r>
            <a:r>
              <a:rPr lang="zh-CN" alt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研究机构、论文和期刊等的影响力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b="1" i="0" dirty="0">
              <a:solidFill>
                <a:srgbClr val="121212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12121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将所有期刊按方向分为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22</a:t>
            </a:r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个学科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（以发文量排序）</a:t>
            </a:r>
            <a:endParaRPr lang="en-US" altLang="zh-CN" b="1" i="0" dirty="0">
              <a:solidFill>
                <a:srgbClr val="121212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3379325D-318F-4862-A109-651E8A3C9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83754"/>
              </p:ext>
            </p:extLst>
          </p:nvPr>
        </p:nvGraphicFramePr>
        <p:xfrm>
          <a:off x="1037578" y="4111620"/>
          <a:ext cx="7585415" cy="2506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12">
                  <a:extLst>
                    <a:ext uri="{9D8B030D-6E8A-4147-A177-3AD203B41FA5}">
                      <a16:colId xmlns:a16="http://schemas.microsoft.com/office/drawing/2014/main" val="2945008201"/>
                    </a:ext>
                  </a:extLst>
                </a:gridCol>
                <a:gridCol w="1580225">
                  <a:extLst>
                    <a:ext uri="{9D8B030D-6E8A-4147-A177-3AD203B41FA5}">
                      <a16:colId xmlns:a16="http://schemas.microsoft.com/office/drawing/2014/main" val="3712969818"/>
                    </a:ext>
                  </a:extLst>
                </a:gridCol>
                <a:gridCol w="390618">
                  <a:extLst>
                    <a:ext uri="{9D8B030D-6E8A-4147-A177-3AD203B41FA5}">
                      <a16:colId xmlns:a16="http://schemas.microsoft.com/office/drawing/2014/main" val="2686281848"/>
                    </a:ext>
                  </a:extLst>
                </a:gridCol>
                <a:gridCol w="1944209">
                  <a:extLst>
                    <a:ext uri="{9D8B030D-6E8A-4147-A177-3AD203B41FA5}">
                      <a16:colId xmlns:a16="http://schemas.microsoft.com/office/drawing/2014/main" val="3821817452"/>
                    </a:ext>
                  </a:extLst>
                </a:gridCol>
                <a:gridCol w="426129">
                  <a:extLst>
                    <a:ext uri="{9D8B030D-6E8A-4147-A177-3AD203B41FA5}">
                      <a16:colId xmlns:a16="http://schemas.microsoft.com/office/drawing/2014/main" val="4159816114"/>
                    </a:ext>
                  </a:extLst>
                </a:gridCol>
                <a:gridCol w="1287262">
                  <a:extLst>
                    <a:ext uri="{9D8B030D-6E8A-4147-A177-3AD203B41FA5}">
                      <a16:colId xmlns:a16="http://schemas.microsoft.com/office/drawing/2014/main" val="1571552701"/>
                    </a:ext>
                  </a:extLst>
                </a:gridCol>
                <a:gridCol w="390617">
                  <a:extLst>
                    <a:ext uri="{9D8B030D-6E8A-4147-A177-3AD203B41FA5}">
                      <a16:colId xmlns:a16="http://schemas.microsoft.com/office/drawing/2014/main" val="1660970500"/>
                    </a:ext>
                  </a:extLst>
                </a:gridCol>
                <a:gridCol w="1250643">
                  <a:extLst>
                    <a:ext uri="{9D8B030D-6E8A-4147-A177-3AD203B41FA5}">
                      <a16:colId xmlns:a16="http://schemas.microsoft.com/office/drawing/2014/main" val="31899315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学科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学科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学科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dirty="0"/>
                        <a:t>学科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136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临床医学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7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植物学与动物学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6600"/>
                          </a:solidFill>
                        </a:rPr>
                        <a:t>13</a:t>
                      </a:r>
                      <a:endParaRPr lang="zh-CN" alt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FF6600"/>
                          </a:solidFill>
                          <a:effectLst/>
                          <a:latin typeface="-apple-system"/>
                        </a:rPr>
                        <a:t>地球科学</a:t>
                      </a:r>
                      <a:endParaRPr lang="zh-CN" alt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19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经济学与商学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57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FF0000"/>
                          </a:solidFill>
                          <a:effectLst/>
                          <a:latin typeface="-apple-system"/>
                        </a:rPr>
                        <a:t>化学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8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神经系统科学和行为学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FF0000"/>
                          </a:solidFill>
                          <a:effectLst/>
                          <a:latin typeface="-apple-system"/>
                        </a:rPr>
                        <a:t>环境学</a:t>
                      </a:r>
                      <a:r>
                        <a:rPr lang="en-US" altLang="zh-CN" b="1" i="0" dirty="0">
                          <a:solidFill>
                            <a:srgbClr val="FF0000"/>
                          </a:solidFill>
                          <a:effectLst/>
                          <a:latin typeface="-apple-system"/>
                        </a:rPr>
                        <a:t>/</a:t>
                      </a:r>
                      <a:r>
                        <a:rPr lang="zh-CN" altLang="en-US" b="1" i="0" dirty="0">
                          <a:solidFill>
                            <a:srgbClr val="FF0000"/>
                          </a:solidFill>
                          <a:effectLst/>
                          <a:latin typeface="-apple-system"/>
                        </a:rPr>
                        <a:t>生态学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20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微生物学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5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3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社会科学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FF0000"/>
                          </a:solidFill>
                          <a:effectLst/>
                          <a:latin typeface="-apple-system"/>
                        </a:rPr>
                        <a:t>材料科学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6600"/>
                          </a:solidFill>
                        </a:rPr>
                        <a:t>15</a:t>
                      </a:r>
                      <a:endParaRPr lang="zh-CN" alt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FF6600"/>
                          </a:solidFill>
                          <a:effectLst/>
                          <a:latin typeface="-apple-system"/>
                        </a:rPr>
                        <a:t>农业科学</a:t>
                      </a:r>
                      <a:endParaRPr lang="zh-CN" alt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21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空间科学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6405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6600"/>
                          </a:solidFill>
                        </a:rPr>
                        <a:t>4</a:t>
                      </a:r>
                      <a:endParaRPr lang="zh-CN" alt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FF6600"/>
                          </a:solidFill>
                          <a:effectLst/>
                          <a:latin typeface="-apple-system"/>
                        </a:rPr>
                        <a:t>工程学</a:t>
                      </a:r>
                      <a:endParaRPr lang="zh-CN" alt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精神病学</a:t>
                      </a:r>
                      <a:r>
                        <a:rPr lang="en-US" altLang="zh-CN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/</a:t>
                      </a:r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心理学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16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数学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22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综合学科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961027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6600"/>
                          </a:solidFill>
                        </a:rPr>
                        <a:t>5</a:t>
                      </a:r>
                      <a:endParaRPr lang="zh-CN" alt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FF6600"/>
                          </a:solidFill>
                          <a:effectLst/>
                          <a:latin typeface="-apple-system"/>
                        </a:rPr>
                        <a:t>物理学</a:t>
                      </a:r>
                      <a:endParaRPr lang="zh-CN" alt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11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分子生物学与遗传学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17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免疫学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855650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rgbClr val="FF6600"/>
                          </a:solidFill>
                        </a:rPr>
                        <a:t>6</a:t>
                      </a:r>
                      <a:endParaRPr lang="zh-CN" alt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FF6600"/>
                          </a:solidFill>
                          <a:effectLst/>
                          <a:latin typeface="-apple-system"/>
                        </a:rPr>
                        <a:t>生物学与生物化学</a:t>
                      </a:r>
                      <a:endParaRPr lang="zh-CN" altLang="en-US" b="1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药理学与毒理学 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18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i="0" dirty="0">
                          <a:solidFill>
                            <a:srgbClr val="121212"/>
                          </a:solidFill>
                          <a:effectLst/>
                          <a:latin typeface="-apple-system"/>
                        </a:rPr>
                        <a:t>计算机科学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250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84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35A74-367A-4ED4-A01E-138678FA4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277" y="2429690"/>
            <a:ext cx="6270922" cy="9993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一、文献的选择</a:t>
            </a:r>
          </a:p>
        </p:txBody>
      </p:sp>
    </p:spTree>
    <p:extLst>
      <p:ext uri="{BB962C8B-B14F-4D97-AF65-F5344CB8AC3E}">
        <p14:creationId xmlns:p14="http://schemas.microsoft.com/office/powerpoint/2010/main" val="3483679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04D944-2F5A-4A80-AECA-441D65A4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49" y="425917"/>
            <a:ext cx="8024405" cy="3581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高被引论文（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Highly Cited Paper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）：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同一年同一个</a:t>
            </a:r>
            <a:r>
              <a:rPr lang="en-US" altLang="zh-CN" b="1" i="0" dirty="0" err="1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ESI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学科中发表的所有论文按被引用次数由高到低进行排序，排在</a:t>
            </a:r>
            <a:r>
              <a:rPr lang="zh-CN" alt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前</a:t>
            </a:r>
            <a:r>
              <a:rPr lang="en-US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1%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的论文。</a:t>
            </a:r>
            <a:endParaRPr lang="en-US" altLang="zh-CN" b="1" i="0" dirty="0">
              <a:solidFill>
                <a:srgbClr val="121212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热点论文（</a:t>
            </a:r>
            <a:r>
              <a:rPr lang="en-US" altLang="zh-CN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Hot Paper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）：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某一</a:t>
            </a:r>
            <a:r>
              <a:rPr lang="en-US" altLang="zh-CN" b="1" i="0" dirty="0" err="1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ESI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学科</a:t>
            </a:r>
            <a:r>
              <a:rPr lang="zh-CN" alt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最近两年发表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的论文，按照其在</a:t>
            </a:r>
            <a:r>
              <a:rPr lang="zh-CN" alt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最近两个月内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的被引次数进行排序，进入</a:t>
            </a:r>
            <a:r>
              <a:rPr lang="zh-CN" altLang="en-US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前</a:t>
            </a:r>
            <a:r>
              <a:rPr lang="en-US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0.1% 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的论文。</a:t>
            </a:r>
            <a:endParaRPr lang="en-US" altLang="zh-CN" b="1" i="0" dirty="0">
              <a:solidFill>
                <a:srgbClr val="121212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热点论文：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既是高被引又是热点的论文，两者都称之为高水平论文（</a:t>
            </a:r>
            <a:r>
              <a:rPr lang="en-US" altLang="zh-CN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Top Paper</a:t>
            </a:r>
            <a:r>
              <a:rPr lang="zh-CN" altLang="en-US" b="1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38E1E5-B069-4006-8009-C2F4E55F2F1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5" t="20974" b="60750"/>
          <a:stretch/>
        </p:blipFill>
        <p:spPr bwMode="auto">
          <a:xfrm>
            <a:off x="472710" y="3661954"/>
            <a:ext cx="5915568" cy="3034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249A050-7EC4-44BA-B7D9-17EB56E378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7" t="52530" r="16084" b="24339"/>
          <a:stretch/>
        </p:blipFill>
        <p:spPr>
          <a:xfrm>
            <a:off x="6438082" y="3600995"/>
            <a:ext cx="2508068" cy="14978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85EED64-7B51-4851-800E-DB6F598C008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5" t="40342" r="15657" b="38539"/>
          <a:stretch/>
        </p:blipFill>
        <p:spPr bwMode="auto">
          <a:xfrm>
            <a:off x="6438082" y="5229497"/>
            <a:ext cx="2508068" cy="1497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8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BF113-E339-4B4C-B643-33B5191F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54" y="897610"/>
            <a:ext cx="6083663" cy="690239"/>
          </a:xfrm>
        </p:spPr>
        <p:txBody>
          <a:bodyPr>
            <a:normAutofit/>
          </a:bodyPr>
          <a:lstStyle/>
          <a:p>
            <a:r>
              <a:rPr lang="zh-CN" altLang="en-US" sz="4000" b="1" i="0" dirty="0">
                <a:solidFill>
                  <a:srgbClr val="12121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高被引论文的特点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FAB27FC2-6B68-4B1A-9E46-3975A739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396" y="2285909"/>
            <a:ext cx="5133158" cy="3581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高水平论文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有突破性和重大贡献，新领域的开拓者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热点领域</a:t>
            </a:r>
            <a:endParaRPr lang="en-US" altLang="zh-CN" sz="24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大众化程度高，“经典之作”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“高产” 作者引用</a:t>
            </a:r>
            <a:endParaRPr lang="en-US" altLang="zh-CN" sz="2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特殊参数、成分、工具、公式</a:t>
            </a:r>
            <a:endParaRPr lang="en-US" altLang="zh-CN" sz="2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7539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6E5C4FB-6E74-4E13-99FF-4B435B5E46BE}"/>
              </a:ext>
            </a:extLst>
          </p:cNvPr>
          <p:cNvSpPr txBox="1"/>
          <p:nvPr/>
        </p:nvSpPr>
        <p:spPr>
          <a:xfrm>
            <a:off x="2209553" y="1367297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引用次数多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71C4B9-0A9A-47D4-8811-D8515C282E7F}"/>
              </a:ext>
            </a:extLst>
          </p:cNvPr>
          <p:cNvSpPr txBox="1"/>
          <p:nvPr/>
        </p:nvSpPr>
        <p:spPr>
          <a:xfrm>
            <a:off x="5370040" y="1367297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影响力大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D90319-DE80-45D4-AEE2-3668D5F85436}"/>
              </a:ext>
            </a:extLst>
          </p:cNvPr>
          <p:cNvSpPr txBox="1"/>
          <p:nvPr/>
        </p:nvSpPr>
        <p:spPr>
          <a:xfrm>
            <a:off x="2209554" y="2610942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引用次数少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A29482-4966-437D-8A67-F877992C2B6B}"/>
              </a:ext>
            </a:extLst>
          </p:cNvPr>
          <p:cNvSpPr txBox="1"/>
          <p:nvPr/>
        </p:nvSpPr>
        <p:spPr>
          <a:xfrm>
            <a:off x="5370040" y="2635438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影响力低，水平低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FD0EC4-8CC1-4528-A244-2B03F4386043}"/>
              </a:ext>
            </a:extLst>
          </p:cNvPr>
          <p:cNvSpPr txBox="1"/>
          <p:nvPr/>
        </p:nvSpPr>
        <p:spPr>
          <a:xfrm>
            <a:off x="1409687" y="4137342"/>
            <a:ext cx="7264050" cy="1866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i="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论文被引数是衡量学者水平、科研成果的指标之一，但绝对不是唯一的指标。</a:t>
            </a:r>
            <a:endParaRPr lang="en-US" altLang="zh-CN" sz="2000" b="1" i="0" dirty="0">
              <a:solidFill>
                <a:srgbClr val="0070C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i="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论文水平如何，还是要回归到研究本身，看是否有标新立异的观点以及开拓性的研究发现。</a:t>
            </a:r>
            <a:endParaRPr lang="zh-CN" altLang="en-US" sz="20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0D8064BA-228A-40E4-A29F-4E2DE9616FD2}"/>
              </a:ext>
            </a:extLst>
          </p:cNvPr>
          <p:cNvSpPr/>
          <p:nvPr/>
        </p:nvSpPr>
        <p:spPr>
          <a:xfrm>
            <a:off x="4363027" y="1450002"/>
            <a:ext cx="841583" cy="35780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195AC720-1C45-4A5C-9502-A11AD41067AF}"/>
              </a:ext>
            </a:extLst>
          </p:cNvPr>
          <p:cNvSpPr/>
          <p:nvPr/>
        </p:nvSpPr>
        <p:spPr>
          <a:xfrm>
            <a:off x="4363027" y="2746656"/>
            <a:ext cx="841583" cy="35780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D4BAF49-4E0A-452E-B2C1-C3A48BCCF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15" y="1367297"/>
            <a:ext cx="699839" cy="60886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24ABB47-0AB0-411E-9727-566B131CD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1"/>
          <a:stretch/>
        </p:blipFill>
        <p:spPr>
          <a:xfrm>
            <a:off x="1409687" y="2520129"/>
            <a:ext cx="728268" cy="6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5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B5769-0A48-4B87-87DB-20B01ADE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452" y="790575"/>
            <a:ext cx="7200900" cy="1485900"/>
          </a:xfrm>
        </p:spPr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如何成为</a:t>
            </a: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ESI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论文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9DA25C-B293-4E73-A7BC-FDF7E36DB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276475"/>
            <a:ext cx="7200900" cy="44672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i="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查找：</a:t>
            </a:r>
            <a:r>
              <a:rPr lang="zh-CN" altLang="en-US" sz="2400" i="0" dirty="0">
                <a:solidFill>
                  <a:srgbClr val="191919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高被引论文、热点论文和高水平论文</a:t>
            </a:r>
            <a:endParaRPr lang="en-US" altLang="zh-CN" sz="2400" i="0" dirty="0">
              <a:solidFill>
                <a:srgbClr val="191919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i="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特点分析：</a:t>
            </a:r>
            <a:r>
              <a:rPr lang="zh-CN" altLang="en-US" sz="2400" i="0" dirty="0">
                <a:solidFill>
                  <a:srgbClr val="191919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选题、研究方法、写作技巧、所投期刊</a:t>
            </a:r>
            <a:endParaRPr lang="en-US" altLang="zh-CN" sz="2400" i="0" dirty="0">
              <a:solidFill>
                <a:srgbClr val="191919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i="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发表时间：</a:t>
            </a:r>
            <a:r>
              <a:rPr lang="zh-CN" altLang="en-US" sz="2400" i="0" dirty="0">
                <a:solidFill>
                  <a:srgbClr val="191919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年初最佳</a:t>
            </a:r>
            <a:endParaRPr lang="en-US" altLang="zh-CN" sz="2400" i="0" dirty="0">
              <a:solidFill>
                <a:srgbClr val="191919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0" dirty="0" err="1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ESI</a:t>
            </a:r>
            <a:r>
              <a:rPr lang="zh-CN" altLang="en-US" sz="2400" b="1" i="0" dirty="0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时效性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dirty="0">
                <a:solidFill>
                  <a:srgbClr val="12121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两月一更新</a:t>
            </a:r>
            <a:endParaRPr lang="en-US" altLang="zh-CN" sz="2400" dirty="0">
              <a:solidFill>
                <a:srgbClr val="12121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3144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E9A6B0-A3BD-4E0E-AD03-9CC37CF17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706" y="2956560"/>
            <a:ext cx="7200900" cy="3581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SCI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不是研究生、博士的专属，只要论文有足够的创新性和原创性，即便没有高等学历也可以成功发表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SCI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论文。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E95ECD9-31DF-453B-9DB1-5DE1BC6E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43" y="1130209"/>
            <a:ext cx="7200900" cy="1485900"/>
          </a:xfrm>
        </p:spPr>
        <p:txBody>
          <a:bodyPr/>
          <a:lstStyle/>
          <a:p>
            <a:r>
              <a:rPr lang="zh-CN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写在最后</a:t>
            </a:r>
          </a:p>
        </p:txBody>
      </p:sp>
    </p:spTree>
    <p:extLst>
      <p:ext uri="{BB962C8B-B14F-4D97-AF65-F5344CB8AC3E}">
        <p14:creationId xmlns:p14="http://schemas.microsoft.com/office/powerpoint/2010/main" val="1784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>
            <a:extLst>
              <a:ext uri="{FF2B5EF4-FFF2-40B4-BE49-F238E27FC236}">
                <a16:creationId xmlns:a16="http://schemas.microsoft.com/office/drawing/2014/main" id="{8CF3B7B6-EB87-4EEE-8110-AB4319F4B951}"/>
              </a:ext>
            </a:extLst>
          </p:cNvPr>
          <p:cNvSpPr txBox="1"/>
          <p:nvPr/>
        </p:nvSpPr>
        <p:spPr>
          <a:xfrm>
            <a:off x="1620566" y="5008073"/>
            <a:ext cx="6708089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一个新的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idea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不仅需要思维的拓宽，更多的是需要阅读大量的文献来总结别人的经验，甚至重复别人的实验，最后再加以综合整理。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FF0F2C9-9AC7-4A0E-B408-A6A43C15B9DC}"/>
              </a:ext>
            </a:extLst>
          </p:cNvPr>
          <p:cNvSpPr txBox="1"/>
          <p:nvPr/>
        </p:nvSpPr>
        <p:spPr>
          <a:xfrm>
            <a:off x="1694533" y="2159643"/>
            <a:ext cx="6386685" cy="2175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科研启发：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研究内容、研究思路、研究方案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写作参考：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分析、语法句式、结构词汇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投稿依据：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刊物级别、难易程度、时效性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704853-90A1-4299-9E8F-BF5648CAF291}"/>
              </a:ext>
            </a:extLst>
          </p:cNvPr>
          <p:cNvSpPr txBox="1"/>
          <p:nvPr/>
        </p:nvSpPr>
        <p:spPr>
          <a:xfrm>
            <a:off x="3029207" y="727600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文献查阅的重要性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2D27269-D523-4307-9006-15A99ECE2290}"/>
              </a:ext>
            </a:extLst>
          </p:cNvPr>
          <p:cNvGrpSpPr/>
          <p:nvPr/>
        </p:nvGrpSpPr>
        <p:grpSpPr>
          <a:xfrm>
            <a:off x="2224928" y="2127063"/>
            <a:ext cx="5499364" cy="4416351"/>
            <a:chOff x="1950103" y="2046765"/>
            <a:chExt cx="5499364" cy="4416351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F9162CAF-9046-4029-B1A9-90FAC8B65EE9}"/>
                </a:ext>
              </a:extLst>
            </p:cNvPr>
            <p:cNvGrpSpPr/>
            <p:nvPr/>
          </p:nvGrpSpPr>
          <p:grpSpPr>
            <a:xfrm>
              <a:off x="1950103" y="2046765"/>
              <a:ext cx="5499364" cy="3895810"/>
              <a:chOff x="2019641" y="2097661"/>
              <a:chExt cx="5499364" cy="3895810"/>
            </a:xfrm>
          </p:grpSpPr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D5B436D-D56E-4D47-83A1-B9F5C7DCA647}"/>
                  </a:ext>
                </a:extLst>
              </p:cNvPr>
              <p:cNvSpPr txBox="1"/>
              <p:nvPr/>
            </p:nvSpPr>
            <p:spPr>
              <a:xfrm>
                <a:off x="2019641" y="2097661"/>
                <a:ext cx="2040943" cy="46166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确定课题</a:t>
                </a: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F7C04D0-D143-4860-B7E4-C5F2EC9EDC05}"/>
                  </a:ext>
                </a:extLst>
              </p:cNvPr>
              <p:cNvSpPr txBox="1"/>
              <p:nvPr/>
            </p:nvSpPr>
            <p:spPr>
              <a:xfrm>
                <a:off x="2019641" y="3232160"/>
                <a:ext cx="2040943" cy="46166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确定研究方案</a:t>
                </a: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BA9175E-7DD3-4BBC-9256-C397FA5771A0}"/>
                  </a:ext>
                </a:extLst>
              </p:cNvPr>
              <p:cNvSpPr txBox="1"/>
              <p:nvPr/>
            </p:nvSpPr>
            <p:spPr>
              <a:xfrm>
                <a:off x="2019641" y="4383684"/>
                <a:ext cx="2040942" cy="46166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完成实验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EBF7BA0-90EB-496A-8AC4-853F5E925964}"/>
                  </a:ext>
                </a:extLst>
              </p:cNvPr>
              <p:cNvSpPr txBox="1"/>
              <p:nvPr/>
            </p:nvSpPr>
            <p:spPr>
              <a:xfrm>
                <a:off x="2019641" y="5521747"/>
                <a:ext cx="2040941" cy="46166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数据处理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9A0FB95-C73D-4620-A31A-E68A2DD25F60}"/>
                  </a:ext>
                </a:extLst>
              </p:cNvPr>
              <p:cNvSpPr txBox="1"/>
              <p:nvPr/>
            </p:nvSpPr>
            <p:spPr>
              <a:xfrm>
                <a:off x="5478061" y="5510041"/>
                <a:ext cx="2040942" cy="46166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论文撰写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CC20607-E632-49FE-ADE1-249273C0B14F}"/>
                  </a:ext>
                </a:extLst>
              </p:cNvPr>
              <p:cNvSpPr txBox="1"/>
              <p:nvPr/>
            </p:nvSpPr>
            <p:spPr>
              <a:xfrm>
                <a:off x="5478064" y="4366658"/>
                <a:ext cx="2040941" cy="46166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  投稿</a:t>
                </a: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0BD368A-F9E7-4D6D-8E7B-EDB7A8748E2F}"/>
                  </a:ext>
                </a:extLst>
              </p:cNvPr>
              <p:cNvSpPr txBox="1"/>
              <p:nvPr/>
            </p:nvSpPr>
            <p:spPr>
              <a:xfrm>
                <a:off x="5478064" y="3233203"/>
                <a:ext cx="2040941" cy="46166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  返修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490370E-8B21-465A-A9D9-92E8F2695881}"/>
                  </a:ext>
                </a:extLst>
              </p:cNvPr>
              <p:cNvSpPr txBox="1"/>
              <p:nvPr/>
            </p:nvSpPr>
            <p:spPr>
              <a:xfrm>
                <a:off x="5478064" y="2097661"/>
                <a:ext cx="2040941" cy="46166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67000"/>
                    </a:schemeClr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  发表</a:t>
                </a:r>
              </a:p>
            </p:txBody>
          </p:sp>
          <p:sp>
            <p:nvSpPr>
              <p:cNvPr id="13" name="箭头: 下 12">
                <a:extLst>
                  <a:ext uri="{FF2B5EF4-FFF2-40B4-BE49-F238E27FC236}">
                    <a16:creationId xmlns:a16="http://schemas.microsoft.com/office/drawing/2014/main" id="{1B737FE0-77C2-489D-8668-7109C1BEA014}"/>
                  </a:ext>
                </a:extLst>
              </p:cNvPr>
              <p:cNvSpPr/>
              <p:nvPr/>
            </p:nvSpPr>
            <p:spPr>
              <a:xfrm>
                <a:off x="2813775" y="2621599"/>
                <a:ext cx="452674" cy="583402"/>
              </a:xfrm>
              <a:prstGeom prst="downArrow">
                <a:avLst/>
              </a:prstGeom>
              <a:noFill/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箭头: 下 13">
                <a:extLst>
                  <a:ext uri="{FF2B5EF4-FFF2-40B4-BE49-F238E27FC236}">
                    <a16:creationId xmlns:a16="http://schemas.microsoft.com/office/drawing/2014/main" id="{31A1E5B8-3465-41C7-A587-4DADBDF66760}"/>
                  </a:ext>
                </a:extLst>
              </p:cNvPr>
              <p:cNvSpPr/>
              <p:nvPr/>
            </p:nvSpPr>
            <p:spPr>
              <a:xfrm>
                <a:off x="2813775" y="3754694"/>
                <a:ext cx="452674" cy="583402"/>
              </a:xfrm>
              <a:prstGeom prst="downArrow">
                <a:avLst/>
              </a:prstGeom>
              <a:noFill/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箭头: 下 14">
                <a:extLst>
                  <a:ext uri="{FF2B5EF4-FFF2-40B4-BE49-F238E27FC236}">
                    <a16:creationId xmlns:a16="http://schemas.microsoft.com/office/drawing/2014/main" id="{6F62CB33-CAFE-4DE8-8391-83C97FA4C9F6}"/>
                  </a:ext>
                </a:extLst>
              </p:cNvPr>
              <p:cNvSpPr/>
              <p:nvPr/>
            </p:nvSpPr>
            <p:spPr>
              <a:xfrm>
                <a:off x="2802870" y="4897705"/>
                <a:ext cx="452674" cy="583402"/>
              </a:xfrm>
              <a:prstGeom prst="downArrow">
                <a:avLst/>
              </a:prstGeom>
              <a:noFill/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箭头: 下 15">
                <a:extLst>
                  <a:ext uri="{FF2B5EF4-FFF2-40B4-BE49-F238E27FC236}">
                    <a16:creationId xmlns:a16="http://schemas.microsoft.com/office/drawing/2014/main" id="{72631F21-561C-4CDE-AEB1-5FC79B728436}"/>
                  </a:ext>
                </a:extLst>
              </p:cNvPr>
              <p:cNvSpPr/>
              <p:nvPr/>
            </p:nvSpPr>
            <p:spPr>
              <a:xfrm rot="16200000">
                <a:off x="4580058" y="5241038"/>
                <a:ext cx="452674" cy="1052192"/>
              </a:xfrm>
              <a:prstGeom prst="downArrow">
                <a:avLst/>
              </a:prstGeom>
              <a:noFill/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箭头: 下 16">
                <a:extLst>
                  <a:ext uri="{FF2B5EF4-FFF2-40B4-BE49-F238E27FC236}">
                    <a16:creationId xmlns:a16="http://schemas.microsoft.com/office/drawing/2014/main" id="{EFE0DA7D-EE07-4BF9-BE80-A32515B560B7}"/>
                  </a:ext>
                </a:extLst>
              </p:cNvPr>
              <p:cNvSpPr/>
              <p:nvPr/>
            </p:nvSpPr>
            <p:spPr>
              <a:xfrm rot="10800000">
                <a:off x="6272197" y="4887074"/>
                <a:ext cx="452674" cy="583402"/>
              </a:xfrm>
              <a:prstGeom prst="downArrow">
                <a:avLst/>
              </a:prstGeom>
              <a:noFill/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箭头: 下 17">
                <a:extLst>
                  <a:ext uri="{FF2B5EF4-FFF2-40B4-BE49-F238E27FC236}">
                    <a16:creationId xmlns:a16="http://schemas.microsoft.com/office/drawing/2014/main" id="{5AF115F0-E06D-4471-A2C7-74EB3935F5B7}"/>
                  </a:ext>
                </a:extLst>
              </p:cNvPr>
              <p:cNvSpPr/>
              <p:nvPr/>
            </p:nvSpPr>
            <p:spPr>
              <a:xfrm rot="10800000">
                <a:off x="6272196" y="3724505"/>
                <a:ext cx="452674" cy="583402"/>
              </a:xfrm>
              <a:prstGeom prst="downArrow">
                <a:avLst/>
              </a:prstGeom>
              <a:noFill/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箭头: 下 18">
                <a:extLst>
                  <a:ext uri="{FF2B5EF4-FFF2-40B4-BE49-F238E27FC236}">
                    <a16:creationId xmlns:a16="http://schemas.microsoft.com/office/drawing/2014/main" id="{99FB4676-D90F-4EF8-9B01-D99F0BD7E4DA}"/>
                  </a:ext>
                </a:extLst>
              </p:cNvPr>
              <p:cNvSpPr/>
              <p:nvPr/>
            </p:nvSpPr>
            <p:spPr>
              <a:xfrm rot="10800000">
                <a:off x="6272196" y="2591050"/>
                <a:ext cx="452674" cy="583402"/>
              </a:xfrm>
              <a:prstGeom prst="downArrow">
                <a:avLst/>
              </a:prstGeom>
              <a:noFill/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91EC02C-CB65-4C62-AA1B-398A01C84D2F}"/>
                </a:ext>
              </a:extLst>
            </p:cNvPr>
            <p:cNvSpPr txBox="1"/>
            <p:nvPr/>
          </p:nvSpPr>
          <p:spPr>
            <a:xfrm>
              <a:off x="3605778" y="6093784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图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 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论文发表流程图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9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35A74-367A-4ED4-A01E-138678FA4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277" y="1330774"/>
            <a:ext cx="6270922" cy="20982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SCI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论文写作</a:t>
            </a:r>
          </a:p>
        </p:txBody>
      </p:sp>
    </p:spTree>
    <p:extLst>
      <p:ext uri="{BB962C8B-B14F-4D97-AF65-F5344CB8AC3E}">
        <p14:creationId xmlns:p14="http://schemas.microsoft.com/office/powerpoint/2010/main" val="378670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185B6-AEF6-40ED-A65A-242444B9B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014" y="999653"/>
            <a:ext cx="7200900" cy="1485900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写作顺序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0994B3-B369-4847-BA5D-9DE2390C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260" y="2177358"/>
            <a:ext cx="4032187" cy="3581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/>
              <a:t>Methods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Results &amp; Discussion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Abstract 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/>
              <a:t>Title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7778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E3FEE-F306-4DB1-85B0-7D4928EF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181" y="731068"/>
            <a:ext cx="7200900" cy="1485900"/>
          </a:xfrm>
        </p:spPr>
        <p:txBody>
          <a:bodyPr/>
          <a:lstStyle/>
          <a:p>
            <a:r>
              <a:rPr lang="en-US" altLang="zh-CN" sz="4400" b="1" dirty="0"/>
              <a:t>Methods</a:t>
            </a:r>
            <a:r>
              <a:rPr lang="zh-CN" altLang="en-US" sz="4400" b="1" dirty="0"/>
              <a:t>（</a:t>
            </a:r>
            <a:r>
              <a:rPr lang="zh-CN" altLang="en-US" sz="4400" b="1" dirty="0">
                <a:latin typeface="等线" panose="02010600030101010101" pitchFamily="2" charset="-122"/>
                <a:ea typeface="等线" panose="02010600030101010101" pitchFamily="2" charset="-122"/>
              </a:rPr>
              <a:t>★</a:t>
            </a:r>
            <a:r>
              <a:rPr lang="zh-CN" altLang="en-US" sz="4400" b="1" dirty="0"/>
              <a:t>）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7D1F3A-DE4B-474F-912C-52DCE1FC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181" y="1788060"/>
            <a:ext cx="7200900" cy="2086823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提供所有</a:t>
            </a:r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实验仪器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的信息，包括</a:t>
            </a:r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实验药品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介绍实验室条件或环境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介绍</a:t>
            </a:r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分析测试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方法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准确描述</a:t>
            </a:r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实验方法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，保证实验的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可重复性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CFD186-DD0A-4E9B-8E40-CA9E84C4E0AE}"/>
              </a:ext>
            </a:extLst>
          </p:cNvPr>
          <p:cNvSpPr/>
          <p:nvPr/>
        </p:nvSpPr>
        <p:spPr>
          <a:xfrm>
            <a:off x="2154725" y="3872621"/>
            <a:ext cx="5323437" cy="1131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FF00"/>
                </a:solidFill>
              </a:rPr>
              <a:t>1</a:t>
            </a:r>
            <a:r>
              <a:rPr lang="zh-CN" altLang="en-US" sz="2000" b="1" dirty="0">
                <a:solidFill>
                  <a:srgbClr val="FFFF00"/>
                </a:solidFill>
              </a:rPr>
              <a:t>、描述材料</a:t>
            </a:r>
            <a:endParaRPr lang="en-US" altLang="zh-CN" sz="2000" b="1" dirty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实验材料、化学药品、样品、取样点、反应条件等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2D1B3B-0D61-4A23-8F25-350D4B70CD45}"/>
              </a:ext>
            </a:extLst>
          </p:cNvPr>
          <p:cNvSpPr/>
          <p:nvPr/>
        </p:nvSpPr>
        <p:spPr>
          <a:xfrm>
            <a:off x="2154724" y="4995250"/>
            <a:ext cx="5323437" cy="1131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FF00"/>
                </a:solidFill>
              </a:rPr>
              <a:t>2</a:t>
            </a:r>
            <a:r>
              <a:rPr lang="zh-CN" altLang="en-US" sz="2000" b="1" dirty="0">
                <a:solidFill>
                  <a:srgbClr val="FFFF00"/>
                </a:solidFill>
              </a:rPr>
              <a:t>、描述实验方法</a:t>
            </a:r>
            <a:endParaRPr lang="en-US" altLang="zh-CN" sz="20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/>
              <a:t> </a:t>
            </a:r>
            <a:r>
              <a:rPr lang="zh-CN" altLang="en-US" b="1" dirty="0"/>
              <a:t>样品制备过程、表征仪器、实验方法及步骤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124A486-5DE4-4087-8F78-19BF6075ABF9}"/>
              </a:ext>
            </a:extLst>
          </p:cNvPr>
          <p:cNvSpPr txBox="1"/>
          <p:nvPr/>
        </p:nvSpPr>
        <p:spPr>
          <a:xfrm>
            <a:off x="3585172" y="621973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方法部分结构示意图</a:t>
            </a:r>
          </a:p>
        </p:txBody>
      </p:sp>
    </p:spTree>
    <p:extLst>
      <p:ext uri="{BB962C8B-B14F-4D97-AF65-F5344CB8AC3E}">
        <p14:creationId xmlns:p14="http://schemas.microsoft.com/office/powerpoint/2010/main" val="239464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638A14-852E-48DF-B3D3-58DF8D159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919" y="1840306"/>
            <a:ext cx="6431355" cy="3581400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将研究结果以</a:t>
            </a:r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图或表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的方式进行直观展示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提供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真实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的实验数据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阐述你认为必要的研究结果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突出主要的研究结果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对研究结果进行深入分析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已在图表中阐释的研究结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果无需再用文字详细说明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4BBA3C4D-B11D-44BB-A977-E0F0C4AF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341" y="516142"/>
            <a:ext cx="7200900" cy="14859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/>
              <a:t>Results</a:t>
            </a:r>
            <a:r>
              <a:rPr lang="zh-CN" altLang="en-US" sz="4400" b="1" dirty="0"/>
              <a:t>（</a:t>
            </a:r>
            <a:r>
              <a:rPr lang="zh-CN" altLang="en-US" sz="4400" b="1" dirty="0">
                <a:latin typeface="等线" panose="02010600030101010101" pitchFamily="2" charset="-122"/>
                <a:ea typeface="等线" panose="02010600030101010101" pitchFamily="2" charset="-122"/>
              </a:rPr>
              <a:t>★ ★ </a:t>
            </a:r>
            <a:r>
              <a:rPr lang="zh-CN" altLang="en-US" sz="4400" b="1" dirty="0"/>
              <a:t>）</a:t>
            </a:r>
            <a:endParaRPr lang="en-US" altLang="zh-CN" sz="44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8266741-1599-4A98-8769-3277105BB96C}"/>
              </a:ext>
            </a:extLst>
          </p:cNvPr>
          <p:cNvSpPr/>
          <p:nvPr/>
        </p:nvSpPr>
        <p:spPr>
          <a:xfrm>
            <a:off x="4363771" y="3649678"/>
            <a:ext cx="4572000" cy="1404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FF00"/>
                </a:solidFill>
              </a:rPr>
              <a:t>1</a:t>
            </a:r>
            <a:r>
              <a:rPr lang="zh-CN" altLang="en-US" sz="2000" b="1" dirty="0">
                <a:solidFill>
                  <a:srgbClr val="FFFF00"/>
                </a:solidFill>
              </a:rPr>
              <a:t>、准备阶段</a:t>
            </a:r>
            <a:endParaRPr lang="en-US" altLang="zh-CN" sz="20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提醒读着怎样获得主要结果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/>
              <a:t>将读者引入用来显示结果的图形中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10FB913-8C81-4AA7-9820-35B9E2454390}"/>
              </a:ext>
            </a:extLst>
          </p:cNvPr>
          <p:cNvSpPr/>
          <p:nvPr/>
        </p:nvSpPr>
        <p:spPr>
          <a:xfrm>
            <a:off x="4363769" y="5045043"/>
            <a:ext cx="4572001" cy="1404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FF00"/>
                </a:solidFill>
              </a:rPr>
              <a:t>2</a:t>
            </a:r>
            <a:r>
              <a:rPr lang="zh-CN" altLang="en-US" sz="2000" b="1" dirty="0">
                <a:solidFill>
                  <a:srgbClr val="FFFF00"/>
                </a:solidFill>
              </a:rPr>
              <a:t>、讲述科学发现的故事</a:t>
            </a:r>
            <a:endParaRPr lang="en-US" altLang="zh-CN" sz="20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/>
              <a:t>通过结果引导读者了解一下内容：识别</a:t>
            </a:r>
            <a:r>
              <a:rPr lang="zh-CN" altLang="en-US" b="1" dirty="0">
                <a:solidFill>
                  <a:srgbClr val="FF0000"/>
                </a:solidFill>
              </a:rPr>
              <a:t>主要</a:t>
            </a:r>
            <a:r>
              <a:rPr lang="zh-CN" altLang="en-US" b="1" dirty="0"/>
              <a:t>发现；描述重要趋势；</a:t>
            </a:r>
            <a:r>
              <a:rPr lang="zh-CN" altLang="en-US" b="1" dirty="0">
                <a:solidFill>
                  <a:srgbClr val="FF0000"/>
                </a:solidFill>
              </a:rPr>
              <a:t>突出</a:t>
            </a:r>
            <a:r>
              <a:rPr lang="zh-CN" altLang="en-US" b="1" dirty="0"/>
              <a:t>意想不到的结果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76AA499-B55D-4599-8D08-27F556E6C23B}"/>
              </a:ext>
            </a:extLst>
          </p:cNvPr>
          <p:cNvSpPr txBox="1"/>
          <p:nvPr/>
        </p:nvSpPr>
        <p:spPr>
          <a:xfrm>
            <a:off x="5152754" y="644946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 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结果部分组织结构示意图</a:t>
            </a:r>
          </a:p>
        </p:txBody>
      </p:sp>
    </p:spTree>
    <p:extLst>
      <p:ext uri="{BB962C8B-B14F-4D97-AF65-F5344CB8AC3E}">
        <p14:creationId xmlns:p14="http://schemas.microsoft.com/office/powerpoint/2010/main" val="221599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BBA3C4D-B11D-44BB-A977-E0F0C4AF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662" y="504619"/>
            <a:ext cx="7200900" cy="14859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/>
              <a:t>Discussion</a:t>
            </a:r>
            <a:r>
              <a:rPr lang="zh-CN" altLang="en-US" sz="4400" b="1" dirty="0"/>
              <a:t>（</a:t>
            </a:r>
            <a:r>
              <a:rPr lang="zh-CN" altLang="en-US" sz="4400" b="1" dirty="0">
                <a:latin typeface="等线" panose="02010600030101010101" pitchFamily="2" charset="-122"/>
                <a:ea typeface="等线" panose="02010600030101010101" pitchFamily="2" charset="-122"/>
              </a:rPr>
              <a:t> ★ ★ ★ </a:t>
            </a:r>
            <a:r>
              <a:rPr lang="zh-CN" altLang="en-US" sz="4400" b="1" dirty="0"/>
              <a:t>）</a:t>
            </a:r>
            <a:endParaRPr lang="en-US" altLang="zh-CN" sz="4400" b="1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EF70107-7BE0-42A0-908C-0AF86BFA2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476" y="1886326"/>
            <a:ext cx="7200900" cy="3581400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阐述你的猜想是否得到证实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指明研究结果的精髓和意义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与前人的文献进行对比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必须解释研究结果存在的</a:t>
            </a: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原因</a:t>
            </a:r>
            <a:endParaRPr lang="en-US" altLang="zh-CN" sz="1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介绍研究的局限性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不能只是简单地复述研究结果</a:t>
            </a:r>
            <a:endParaRPr lang="en-US" altLang="zh-CN" sz="1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不能得出无数据支持的结论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FC3E43-4AF3-4CAD-B9CA-1D24233C8096}"/>
              </a:ext>
            </a:extLst>
          </p:cNvPr>
          <p:cNvSpPr txBox="1"/>
          <p:nvPr/>
        </p:nvSpPr>
        <p:spPr>
          <a:xfrm>
            <a:off x="5218770" y="635671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4 Discussion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部分结构示意图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573B8C60-E909-4DC6-928E-2D8915E58D34}"/>
              </a:ext>
            </a:extLst>
          </p:cNvPr>
          <p:cNvSpPr/>
          <p:nvPr/>
        </p:nvSpPr>
        <p:spPr>
          <a:xfrm>
            <a:off x="4902647" y="3553450"/>
            <a:ext cx="2263366" cy="851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FFFF00"/>
                </a:solidFill>
              </a:rPr>
              <a:t>1</a:t>
            </a:r>
            <a:r>
              <a:rPr lang="zh-CN" altLang="en-US" b="1" dirty="0">
                <a:solidFill>
                  <a:srgbClr val="FFFF00"/>
                </a:solidFill>
              </a:rPr>
              <a:t>、讨论具体的结果</a:t>
            </a:r>
            <a:endParaRPr lang="en-US" altLang="zh-CN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让读者回顾结果</a:t>
            </a:r>
            <a:endParaRPr lang="en-US" altLang="zh-CN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对结果进行阐释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B6DEC17-E30A-4549-B151-3CBEB0FE251F}"/>
              </a:ext>
            </a:extLst>
          </p:cNvPr>
          <p:cNvSpPr/>
          <p:nvPr/>
        </p:nvSpPr>
        <p:spPr>
          <a:xfrm>
            <a:off x="4666157" y="5370426"/>
            <a:ext cx="3416320" cy="892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FFFF00"/>
                </a:solidFill>
              </a:rPr>
              <a:t>2</a:t>
            </a:r>
            <a:r>
              <a:rPr lang="zh-CN" altLang="en-US" b="1" dirty="0">
                <a:solidFill>
                  <a:srgbClr val="FFFF00"/>
                </a:solidFill>
              </a:rPr>
              <a:t>、总结全文</a:t>
            </a:r>
            <a:endParaRPr lang="en-US" altLang="zh-CN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对研究工作进行总结</a:t>
            </a:r>
            <a:endParaRPr lang="en-US" altLang="zh-CN" sz="16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对研究的影响或用途进行总结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F2EF2D3-4752-4D0C-8852-027ED920F88E}"/>
              </a:ext>
            </a:extLst>
          </p:cNvPr>
          <p:cNvSpPr/>
          <p:nvPr/>
        </p:nvSpPr>
        <p:spPr>
          <a:xfrm>
            <a:off x="7761868" y="3553450"/>
            <a:ext cx="905693" cy="851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rgbClr val="FFFF00"/>
                </a:solidFill>
              </a:rPr>
              <a:t>引用相关的参考文献</a:t>
            </a:r>
            <a:endParaRPr lang="zh-CN" altLang="en-US" sz="1400" b="1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4280984-F1B5-4EF0-98B4-BCFAF2702C31}"/>
              </a:ext>
            </a:extLst>
          </p:cNvPr>
          <p:cNvSpPr/>
          <p:nvPr/>
        </p:nvSpPr>
        <p:spPr>
          <a:xfrm>
            <a:off x="8371438" y="2916913"/>
            <a:ext cx="731790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FFFF00"/>
                </a:solidFill>
              </a:rPr>
              <a:t>具体</a:t>
            </a:r>
            <a:endParaRPr lang="zh-CN" altLang="en-US" b="1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673541F0-86FD-47BA-9C50-B78E06BEB354}"/>
              </a:ext>
            </a:extLst>
          </p:cNvPr>
          <p:cNvSpPr/>
          <p:nvPr/>
        </p:nvSpPr>
        <p:spPr>
          <a:xfrm>
            <a:off x="8379170" y="5893593"/>
            <a:ext cx="731790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rgbClr val="FFFF00"/>
                </a:solidFill>
              </a:rPr>
              <a:t>一般</a:t>
            </a:r>
            <a:endParaRPr lang="zh-CN" altLang="en-US" b="1" dirty="0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4DF70B1C-8533-4524-927E-C7A7487864CE}"/>
              </a:ext>
            </a:extLst>
          </p:cNvPr>
          <p:cNvSpPr/>
          <p:nvPr/>
        </p:nvSpPr>
        <p:spPr>
          <a:xfrm>
            <a:off x="8667562" y="3286407"/>
            <a:ext cx="120704" cy="2607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EEFF73D-78B6-453C-8E72-4343638CE8AA}"/>
              </a:ext>
            </a:extLst>
          </p:cNvPr>
          <p:cNvSpPr/>
          <p:nvPr/>
        </p:nvSpPr>
        <p:spPr>
          <a:xfrm>
            <a:off x="7166013" y="3933338"/>
            <a:ext cx="59585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41CABA0-BABD-4460-AD6F-005253EF28CB}"/>
              </a:ext>
            </a:extLst>
          </p:cNvPr>
          <p:cNvSpPr/>
          <p:nvPr/>
        </p:nvSpPr>
        <p:spPr>
          <a:xfrm>
            <a:off x="4614264" y="4638160"/>
            <a:ext cx="1428594" cy="67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B32D592-EAB6-461B-A924-385DE48B1066}"/>
              </a:ext>
            </a:extLst>
          </p:cNvPr>
          <p:cNvSpPr/>
          <p:nvPr/>
        </p:nvSpPr>
        <p:spPr>
          <a:xfrm>
            <a:off x="5997139" y="4424366"/>
            <a:ext cx="45719" cy="234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F4991BC-F51E-4951-9C11-2D44ACDFA735}"/>
              </a:ext>
            </a:extLst>
          </p:cNvPr>
          <p:cNvSpPr/>
          <p:nvPr/>
        </p:nvSpPr>
        <p:spPr>
          <a:xfrm>
            <a:off x="4603112" y="3979057"/>
            <a:ext cx="45719" cy="7270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6792211C-43B1-4CCF-865A-5DA3EEDAF0E5}"/>
              </a:ext>
            </a:extLst>
          </p:cNvPr>
          <p:cNvSpPr/>
          <p:nvPr/>
        </p:nvSpPr>
        <p:spPr>
          <a:xfrm>
            <a:off x="4603112" y="3933338"/>
            <a:ext cx="299535" cy="138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73838B2-CB12-43E0-AFC5-85D478C34653}"/>
              </a:ext>
            </a:extLst>
          </p:cNvPr>
          <p:cNvSpPr txBox="1"/>
          <p:nvPr/>
        </p:nvSpPr>
        <p:spPr>
          <a:xfrm>
            <a:off x="4500147" y="4714546"/>
            <a:ext cx="1886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根据需要，重复每个部分的结果</a:t>
            </a:r>
          </a:p>
        </p:txBody>
      </p:sp>
    </p:spTree>
    <p:extLst>
      <p:ext uri="{BB962C8B-B14F-4D97-AF65-F5344CB8AC3E}">
        <p14:creationId xmlns:p14="http://schemas.microsoft.com/office/powerpoint/2010/main" val="3209394064"/>
      </p:ext>
    </p:extLst>
  </p:cSld>
  <p:clrMapOvr>
    <a:masterClrMapping/>
  </p:clrMapOvr>
</p:sld>
</file>

<file path=ppt/theme/theme1.xml><?xml version="1.0" encoding="utf-8"?>
<a:theme xmlns:a="http://schemas.openxmlformats.org/drawingml/2006/main" name="剪切">
  <a:themeElements>
    <a:clrScheme name="剪切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剪切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剪切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959</TotalTime>
  <Words>2374</Words>
  <Application>Microsoft Office PowerPoint</Application>
  <PresentationFormat>全屏显示(4:3)</PresentationFormat>
  <Paragraphs>491</Paragraphs>
  <Slides>34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-apple-system</vt:lpstr>
      <vt:lpstr>-apple-system-font</vt:lpstr>
      <vt:lpstr>等线</vt:lpstr>
      <vt:lpstr>黑体</vt:lpstr>
      <vt:lpstr>Arial</vt:lpstr>
      <vt:lpstr>Franklin Gothic Book</vt:lpstr>
      <vt:lpstr>Times New Roman</vt:lpstr>
      <vt:lpstr>Wingdings</vt:lpstr>
      <vt:lpstr>剪切</vt:lpstr>
      <vt:lpstr>如何成功发表SCI论文</vt:lpstr>
      <vt:lpstr>目  录</vt:lpstr>
      <vt:lpstr>一、文献的选择</vt:lpstr>
      <vt:lpstr>PowerPoint 演示文稿</vt:lpstr>
      <vt:lpstr>二、SCI论文写作</vt:lpstr>
      <vt:lpstr>写作顺序</vt:lpstr>
      <vt:lpstr>Methods（★）</vt:lpstr>
      <vt:lpstr>Results（★ ★ ）</vt:lpstr>
      <vt:lpstr>Discussion（ ★ ★ ★ ）</vt:lpstr>
      <vt:lpstr>PowerPoint 演示文稿</vt:lpstr>
      <vt:lpstr>Introduction（★ ★ ★ ★ ）</vt:lpstr>
      <vt:lpstr>Abstract（200~300词）</vt:lpstr>
      <vt:lpstr>Title（10~12词）</vt:lpstr>
      <vt:lpstr>其他注意事项</vt:lpstr>
      <vt:lpstr>三、SCI论文投稿</vt:lpstr>
      <vt:lpstr>国际英文期刊的投稿流程</vt:lpstr>
      <vt:lpstr>如何选择SCI期刊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投稿注意事项 </vt:lpstr>
      <vt:lpstr>如何有效回复专家审稿意见 </vt:lpstr>
      <vt:lpstr>如何有效回复专家审稿意见 </vt:lpstr>
      <vt:lpstr>如何有效回复专家审稿意见 </vt:lpstr>
      <vt:lpstr>论文接收后的注意事项 </vt:lpstr>
      <vt:lpstr>四、ESI论文简介</vt:lpstr>
      <vt:lpstr>ESI高被引论文</vt:lpstr>
      <vt:lpstr>PowerPoint 演示文稿</vt:lpstr>
      <vt:lpstr>高被引论文的特点</vt:lpstr>
      <vt:lpstr>PowerPoint 演示文稿</vt:lpstr>
      <vt:lpstr>如何成为ESI论文</vt:lpstr>
      <vt:lpstr>写在最后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Royal Society of Chemistry</dc:title>
  <dc:creator>吟 王</dc:creator>
  <cp:lastModifiedBy>Henry</cp:lastModifiedBy>
  <cp:revision>138</cp:revision>
  <dcterms:created xsi:type="dcterms:W3CDTF">2020-11-27T07:35:39Z</dcterms:created>
  <dcterms:modified xsi:type="dcterms:W3CDTF">2020-11-30T01:41:00Z</dcterms:modified>
</cp:coreProperties>
</file>