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50" r:id="rId2"/>
  </p:sldMasterIdLst>
  <p:notesMasterIdLst>
    <p:notesMasterId r:id="rId58"/>
  </p:notesMasterIdLst>
  <p:handoutMasterIdLst>
    <p:handoutMasterId r:id="rId59"/>
  </p:handoutMasterIdLst>
  <p:sldIdLst>
    <p:sldId id="492" r:id="rId3"/>
    <p:sldId id="1407" r:id="rId4"/>
    <p:sldId id="1618" r:id="rId5"/>
    <p:sldId id="1349" r:id="rId6"/>
    <p:sldId id="1411" r:id="rId7"/>
    <p:sldId id="1412" r:id="rId8"/>
    <p:sldId id="1347" r:id="rId9"/>
    <p:sldId id="1690" r:id="rId10"/>
    <p:sldId id="1685" r:id="rId11"/>
    <p:sldId id="1590" r:id="rId12"/>
    <p:sldId id="1595" r:id="rId13"/>
    <p:sldId id="1599" r:id="rId14"/>
    <p:sldId id="1670" r:id="rId15"/>
    <p:sldId id="1678" r:id="rId16"/>
    <p:sldId id="1671" r:id="rId17"/>
    <p:sldId id="1583" r:id="rId18"/>
    <p:sldId id="1631" r:id="rId19"/>
    <p:sldId id="1632" r:id="rId20"/>
    <p:sldId id="1692" r:id="rId21"/>
    <p:sldId id="1694" r:id="rId22"/>
    <p:sldId id="1695" r:id="rId23"/>
    <p:sldId id="1693" r:id="rId24"/>
    <p:sldId id="1547" r:id="rId25"/>
    <p:sldId id="1623" r:id="rId26"/>
    <p:sldId id="1604" r:id="rId27"/>
    <p:sldId id="1614" r:id="rId28"/>
    <p:sldId id="1691" r:id="rId29"/>
    <p:sldId id="1486" r:id="rId30"/>
    <p:sldId id="1679" r:id="rId31"/>
    <p:sldId id="1680" r:id="rId32"/>
    <p:sldId id="1681" r:id="rId33"/>
    <p:sldId id="1682" r:id="rId34"/>
    <p:sldId id="1683" r:id="rId35"/>
    <p:sldId id="1684" r:id="rId36"/>
    <p:sldId id="1490" r:id="rId37"/>
    <p:sldId id="1491" r:id="rId38"/>
    <p:sldId id="1563" r:id="rId39"/>
    <p:sldId id="1607" r:id="rId40"/>
    <p:sldId id="1589" r:id="rId41"/>
    <p:sldId id="1611" r:id="rId42"/>
    <p:sldId id="1499" r:id="rId43"/>
    <p:sldId id="1532" r:id="rId44"/>
    <p:sldId id="1500" r:id="rId45"/>
    <p:sldId id="1501" r:id="rId46"/>
    <p:sldId id="1502" r:id="rId47"/>
    <p:sldId id="1565" r:id="rId48"/>
    <p:sldId id="1566" r:id="rId49"/>
    <p:sldId id="1567" r:id="rId50"/>
    <p:sldId id="1592" r:id="rId51"/>
    <p:sldId id="1437" r:id="rId52"/>
    <p:sldId id="1439" r:id="rId53"/>
    <p:sldId id="1440" r:id="rId54"/>
    <p:sldId id="1511" r:id="rId55"/>
    <p:sldId id="1626" r:id="rId56"/>
    <p:sldId id="1447" r:id="rId57"/>
  </p:sldIdLst>
  <p:sldSz cx="12192000" cy="6858000"/>
  <p:notesSz cx="7099300" cy="102235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5733" autoAdjust="0"/>
  </p:normalViewPr>
  <p:slideViewPr>
    <p:cSldViewPr>
      <p:cViewPr varScale="1">
        <p:scale>
          <a:sx n="98" d="100"/>
          <a:sy n="98" d="100"/>
        </p:scale>
        <p:origin x="504" y="20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3137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61" Type="http://schemas.openxmlformats.org/officeDocument/2006/relationships/viewProps" Target="viewProp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handoutMaster" Target="handoutMasters/handout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>
            <a:extLst>
              <a:ext uri="{FF2B5EF4-FFF2-40B4-BE49-F238E27FC236}">
                <a16:creationId xmlns:a16="http://schemas.microsoft.com/office/drawing/2014/main" id="{85BA600E-D88D-4E00-88E9-1171D7B4CB3C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1" tIns="49521" rIns="99041" bIns="49521" numCol="1" anchor="t" anchorCtr="0" compatLnSpc="1">
            <a:prstTxWarp prst="textNoShape">
              <a:avLst/>
            </a:prstTxWarp>
          </a:bodyPr>
          <a:lstStyle>
            <a:lvl1pPr defTabSz="990600">
              <a:defRPr sz="1300"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205827" name="Rectangle 3">
            <a:extLst>
              <a:ext uri="{FF2B5EF4-FFF2-40B4-BE49-F238E27FC236}">
                <a16:creationId xmlns:a16="http://schemas.microsoft.com/office/drawing/2014/main" id="{2EDC0F50-4803-4761-A6EF-F7FB679AE7F6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1" tIns="49521" rIns="99041" bIns="49521" numCol="1" anchor="t" anchorCtr="0" compatLnSpc="1">
            <a:prstTxWarp prst="textNoShape">
              <a:avLst/>
            </a:prstTxWarp>
          </a:bodyPr>
          <a:lstStyle>
            <a:lvl1pPr algn="r" defTabSz="990600">
              <a:defRPr sz="1300"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205828" name="Rectangle 4">
            <a:extLst>
              <a:ext uri="{FF2B5EF4-FFF2-40B4-BE49-F238E27FC236}">
                <a16:creationId xmlns:a16="http://schemas.microsoft.com/office/drawing/2014/main" id="{9690B404-F641-4B3C-85F3-BECD3AE187A9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10738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1" tIns="49521" rIns="99041" bIns="49521" numCol="1" anchor="b" anchorCtr="0" compatLnSpc="1">
            <a:prstTxWarp prst="textNoShape">
              <a:avLst/>
            </a:prstTxWarp>
          </a:bodyPr>
          <a:lstStyle>
            <a:lvl1pPr defTabSz="990600">
              <a:defRPr sz="1300"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205829" name="Rectangle 5">
            <a:extLst>
              <a:ext uri="{FF2B5EF4-FFF2-40B4-BE49-F238E27FC236}">
                <a16:creationId xmlns:a16="http://schemas.microsoft.com/office/drawing/2014/main" id="{0388AAEA-AEFF-44FE-A951-18AAEB158260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138" y="9710738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1" tIns="49521" rIns="99041" bIns="49521" numCol="1" anchor="b" anchorCtr="0" compatLnSpc="1">
            <a:prstTxWarp prst="textNoShape">
              <a:avLst/>
            </a:prstTxWarp>
          </a:bodyPr>
          <a:lstStyle>
            <a:lvl1pPr algn="r" defTabSz="990600">
              <a:defRPr sz="1300"/>
            </a:lvl1pPr>
          </a:lstStyle>
          <a:p>
            <a:pPr>
              <a:defRPr/>
            </a:pPr>
            <a:fld id="{6511CC6D-91DC-4258-BA32-8C8DA63E85D4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4B27621D-042B-4C4A-8436-4A182B2FE66F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41" tIns="49521" rIns="99041" bIns="49521" numCol="1" anchor="t" anchorCtr="0" compatLnSpc="1">
            <a:prstTxWarp prst="textNoShape">
              <a:avLst/>
            </a:prstTxWarp>
          </a:bodyPr>
          <a:lstStyle>
            <a:lvl1pPr defTabSz="990600">
              <a:defRPr sz="1300"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A8ACD763-2FA9-4375-A1A4-5C34D0A044DD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4022725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41" tIns="49521" rIns="99041" bIns="49521" numCol="1" anchor="t" anchorCtr="0" compatLnSpc="1">
            <a:prstTxWarp prst="textNoShape">
              <a:avLst/>
            </a:prstTxWarp>
          </a:bodyPr>
          <a:lstStyle>
            <a:lvl1pPr algn="r" defTabSz="990600">
              <a:defRPr sz="1300"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21508" name="Rectangle 4">
            <a:extLst>
              <a:ext uri="{FF2B5EF4-FFF2-40B4-BE49-F238E27FC236}">
                <a16:creationId xmlns:a16="http://schemas.microsoft.com/office/drawing/2014/main" id="{2F195C3B-6BFB-4DCE-9C5A-CADA7BAF6F5F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41288" y="765175"/>
            <a:ext cx="6816725" cy="38354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9" name="Rectangle 5">
            <a:extLst>
              <a:ext uri="{FF2B5EF4-FFF2-40B4-BE49-F238E27FC236}">
                <a16:creationId xmlns:a16="http://schemas.microsoft.com/office/drawing/2014/main" id="{D1D022F1-ABDA-4CA2-B850-1A86409BEB32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6150" y="4857750"/>
            <a:ext cx="5207000" cy="460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41" tIns="49521" rIns="99041" bIns="4952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150" name="Rectangle 6">
            <a:extLst>
              <a:ext uri="{FF2B5EF4-FFF2-40B4-BE49-F238E27FC236}">
                <a16:creationId xmlns:a16="http://schemas.microsoft.com/office/drawing/2014/main" id="{28B1B55C-B9A4-49A4-97D0-8FE0769503DB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12325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41" tIns="49521" rIns="99041" bIns="49521" numCol="1" anchor="b" anchorCtr="0" compatLnSpc="1">
            <a:prstTxWarp prst="textNoShape">
              <a:avLst/>
            </a:prstTxWarp>
          </a:bodyPr>
          <a:lstStyle>
            <a:lvl1pPr defTabSz="990600">
              <a:defRPr sz="1300"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151" name="Rectangle 7">
            <a:extLst>
              <a:ext uri="{FF2B5EF4-FFF2-40B4-BE49-F238E27FC236}">
                <a16:creationId xmlns:a16="http://schemas.microsoft.com/office/drawing/2014/main" id="{EB7AEE52-5919-4337-9A50-0600E28247C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2725" y="9712325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41" tIns="49521" rIns="99041" bIns="49521" numCol="1" anchor="b" anchorCtr="0" compatLnSpc="1">
            <a:prstTxWarp prst="textNoShape">
              <a:avLst/>
            </a:prstTxWarp>
          </a:bodyPr>
          <a:lstStyle>
            <a:lvl1pPr algn="r" defTabSz="990600">
              <a:defRPr sz="1300"/>
            </a:lvl1pPr>
          </a:lstStyle>
          <a:p>
            <a:pPr>
              <a:defRPr/>
            </a:pPr>
            <a:fld id="{8A31C7D6-70DD-431A-BEA5-4403523D5C31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40981555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anose="020B0600070205080204" pitchFamily="34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aidu.com/link?url=y486VwwHtqW64QIzh_vhV8OLhSpICnPIrvrPiukKRlfzkr3jSXB_b6Qx4XbGnjwb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www.baidu.com/link?url=ktF9fRjzdKUJxpsgobwnLgTk68WSMp_UN_O-hHGnFX3" TargetMode="Externa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幻灯片图像占位符 1">
            <a:extLst>
              <a:ext uri="{FF2B5EF4-FFF2-40B4-BE49-F238E27FC236}">
                <a16:creationId xmlns:a16="http://schemas.microsoft.com/office/drawing/2014/main" id="{3A4A838D-37F7-4942-8B0C-D2AD771D55D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备注占位符 2">
            <a:extLst>
              <a:ext uri="{FF2B5EF4-FFF2-40B4-BE49-F238E27FC236}">
                <a16:creationId xmlns:a16="http://schemas.microsoft.com/office/drawing/2014/main" id="{58F32F4C-F232-4D00-96F1-F2497C12E0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24580" name="灯片编号占位符 3">
            <a:extLst>
              <a:ext uri="{FF2B5EF4-FFF2-40B4-BE49-F238E27FC236}">
                <a16:creationId xmlns:a16="http://schemas.microsoft.com/office/drawing/2014/main" id="{A70DC243-98AF-4B00-A93B-61A15D45592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3C5C7994-E099-48B6-87D1-996067BF6D00}" type="slidenum">
              <a:rPr lang="en-US" altLang="zh-CN" sz="1300" smtClean="0"/>
              <a:pPr/>
              <a:t>1</a:t>
            </a:fld>
            <a:endParaRPr lang="en-US" altLang="zh-CN" sz="130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备注占位符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78852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defTabSz="990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defTabSz="990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defTabSz="990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defTabSz="990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fld id="{E8C9285C-97DB-490A-8346-006E27BD56AB}" type="slidenum">
              <a:rPr lang="en-US" altLang="zh-CN" sz="1300" smtClean="0"/>
              <a:pPr/>
              <a:t>27</a:t>
            </a:fld>
            <a:endParaRPr lang="en-US" altLang="zh-CN" sz="130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>
            <a:extLst>
              <a:ext uri="{FF2B5EF4-FFF2-40B4-BE49-F238E27FC236}">
                <a16:creationId xmlns:a16="http://schemas.microsoft.com/office/drawing/2014/main" id="{9004544F-6878-416C-A3ED-DB6636DEE53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Notes Placeholder 2">
            <a:extLst>
              <a:ext uri="{FF2B5EF4-FFF2-40B4-BE49-F238E27FC236}">
                <a16:creationId xmlns:a16="http://schemas.microsoft.com/office/drawing/2014/main" id="{E64ABCA0-55EC-4FE0-8DAB-A2D0D920CC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66564" name="Slide Number Placeholder 3">
            <a:extLst>
              <a:ext uri="{FF2B5EF4-FFF2-40B4-BE49-F238E27FC236}">
                <a16:creationId xmlns:a16="http://schemas.microsoft.com/office/drawing/2014/main" id="{2369C118-EB27-42B8-9DBE-7C8CAE2EFDE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B64154A2-B564-4D93-8BD7-65DB136A4D06}" type="slidenum">
              <a:rPr lang="en-US" altLang="zh-CN" sz="1300" smtClean="0"/>
              <a:pPr/>
              <a:t>28</a:t>
            </a:fld>
            <a:endParaRPr lang="en-US" altLang="zh-CN" sz="130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>
            <a:extLst>
              <a:ext uri="{FF2B5EF4-FFF2-40B4-BE49-F238E27FC236}">
                <a16:creationId xmlns:a16="http://schemas.microsoft.com/office/drawing/2014/main" id="{5BEB402E-B828-445C-9401-71904730699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25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9525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9525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9525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9525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8B986246-C2CB-4C25-8E0B-F13DC995CFA3}" type="slidenum">
              <a:rPr lang="en-US" altLang="en-US" sz="1300" smtClean="0">
                <a:solidFill>
                  <a:srgbClr val="000000"/>
                </a:solidFill>
              </a:rPr>
              <a:pPr eaLnBrk="1" hangingPunct="1"/>
              <a:t>29</a:t>
            </a:fld>
            <a:endParaRPr lang="en-US" altLang="en-US" sz="1300">
              <a:solidFill>
                <a:srgbClr val="000000"/>
              </a:solidFill>
            </a:endParaRPr>
          </a:p>
        </p:txBody>
      </p:sp>
      <p:sp>
        <p:nvSpPr>
          <p:cNvPr id="68611" name="Rectangle 2">
            <a:extLst>
              <a:ext uri="{FF2B5EF4-FFF2-40B4-BE49-F238E27FC236}">
                <a16:creationId xmlns:a16="http://schemas.microsoft.com/office/drawing/2014/main" id="{59A65C6E-FD0E-4D93-AA19-3855436468F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>
            <a:extLst>
              <a:ext uri="{FF2B5EF4-FFF2-40B4-BE49-F238E27FC236}">
                <a16:creationId xmlns:a16="http://schemas.microsoft.com/office/drawing/2014/main" id="{F209176A-BC34-4FC5-B2D5-E518B645540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1">
            <a:extLst>
              <a:ext uri="{FF2B5EF4-FFF2-40B4-BE49-F238E27FC236}">
                <a16:creationId xmlns:a16="http://schemas.microsoft.com/office/drawing/2014/main" id="{5C3179A9-88F9-4F1C-8162-70F2AAE31CC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59" name="备注占位符 2">
            <a:extLst>
              <a:ext uri="{FF2B5EF4-FFF2-40B4-BE49-F238E27FC236}">
                <a16:creationId xmlns:a16="http://schemas.microsoft.com/office/drawing/2014/main" id="{0C2C0E2F-E624-4080-8FEF-DD577C3571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70660" name="灯片编号占位符 3">
            <a:extLst>
              <a:ext uri="{FF2B5EF4-FFF2-40B4-BE49-F238E27FC236}">
                <a16:creationId xmlns:a16="http://schemas.microsoft.com/office/drawing/2014/main" id="{A6673CE6-D043-4CCB-B661-F2EB8DCA11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6D3D512C-8CB7-4898-91BB-89C169530612}" type="slidenum">
              <a:rPr lang="en-US" altLang="zh-CN" sz="1300" smtClean="0"/>
              <a:pPr/>
              <a:t>30</a:t>
            </a:fld>
            <a:endParaRPr lang="en-US" altLang="zh-CN" sz="130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幻灯片图像占位符 1">
            <a:extLst>
              <a:ext uri="{FF2B5EF4-FFF2-40B4-BE49-F238E27FC236}">
                <a16:creationId xmlns:a16="http://schemas.microsoft.com/office/drawing/2014/main" id="{DD0B9FC7-B842-42F0-B110-E0ED6F81385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7" name="备注占位符 2">
            <a:extLst>
              <a:ext uri="{FF2B5EF4-FFF2-40B4-BE49-F238E27FC236}">
                <a16:creationId xmlns:a16="http://schemas.microsoft.com/office/drawing/2014/main" id="{C1EDE4A2-5380-4282-A26F-BDC9DF7B7C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72708" name="灯片编号占位符 3">
            <a:extLst>
              <a:ext uri="{FF2B5EF4-FFF2-40B4-BE49-F238E27FC236}">
                <a16:creationId xmlns:a16="http://schemas.microsoft.com/office/drawing/2014/main" id="{0CED6306-3DDE-486C-8664-D961DEC8419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836E4377-2A3D-4E7C-88AC-57480C9842D5}" type="slidenum">
              <a:rPr lang="en-US" altLang="zh-CN" sz="1300" smtClean="0"/>
              <a:pPr/>
              <a:t>31</a:t>
            </a:fld>
            <a:endParaRPr lang="en-US" altLang="zh-CN" sz="130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幻灯片图像占位符 1">
            <a:extLst>
              <a:ext uri="{FF2B5EF4-FFF2-40B4-BE49-F238E27FC236}">
                <a16:creationId xmlns:a16="http://schemas.microsoft.com/office/drawing/2014/main" id="{13EDFCA4-EF62-4789-AECC-36809E2CFCF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5" name="备注占位符 2">
            <a:extLst>
              <a:ext uri="{FF2B5EF4-FFF2-40B4-BE49-F238E27FC236}">
                <a16:creationId xmlns:a16="http://schemas.microsoft.com/office/drawing/2014/main" id="{B5D51B82-F9B7-479A-8959-87C4D4BB44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74756" name="灯片编号占位符 3">
            <a:extLst>
              <a:ext uri="{FF2B5EF4-FFF2-40B4-BE49-F238E27FC236}">
                <a16:creationId xmlns:a16="http://schemas.microsoft.com/office/drawing/2014/main" id="{E9970A6F-B1BC-4E73-B46E-B2FCE067150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A4956A54-91F1-4FCA-9384-69A9260FB5A6}" type="slidenum">
              <a:rPr lang="en-US" altLang="zh-CN" sz="1300" smtClean="0"/>
              <a:pPr/>
              <a:t>32</a:t>
            </a:fld>
            <a:endParaRPr lang="en-US" altLang="zh-CN" sz="130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幻灯片图像占位符 1">
            <a:extLst>
              <a:ext uri="{FF2B5EF4-FFF2-40B4-BE49-F238E27FC236}">
                <a16:creationId xmlns:a16="http://schemas.microsoft.com/office/drawing/2014/main" id="{A66D24C5-A9F6-4EEC-B18B-BB7CA11868A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备注占位符 2">
            <a:extLst>
              <a:ext uri="{FF2B5EF4-FFF2-40B4-BE49-F238E27FC236}">
                <a16:creationId xmlns:a16="http://schemas.microsoft.com/office/drawing/2014/main" id="{C8122278-EB93-4AFE-A661-2D28CB5D86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76804" name="灯片编号占位符 3">
            <a:extLst>
              <a:ext uri="{FF2B5EF4-FFF2-40B4-BE49-F238E27FC236}">
                <a16:creationId xmlns:a16="http://schemas.microsoft.com/office/drawing/2014/main" id="{5DD640C0-D508-4388-B979-D19678F15E0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FA3938C9-B68B-487A-8F27-BC3FD1882118}" type="slidenum">
              <a:rPr lang="en-US" altLang="zh-CN" sz="1300" smtClean="0"/>
              <a:pPr/>
              <a:t>33</a:t>
            </a:fld>
            <a:endParaRPr lang="en-US" altLang="zh-CN" sz="130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Image Placeholder 1">
            <a:extLst>
              <a:ext uri="{FF2B5EF4-FFF2-40B4-BE49-F238E27FC236}">
                <a16:creationId xmlns:a16="http://schemas.microsoft.com/office/drawing/2014/main" id="{D72B826B-1289-4B1E-B5CE-3ED35275149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Notes Placeholder 2">
            <a:extLst>
              <a:ext uri="{FF2B5EF4-FFF2-40B4-BE49-F238E27FC236}">
                <a16:creationId xmlns:a16="http://schemas.microsoft.com/office/drawing/2014/main" id="{AA91C88B-FE6D-4647-AED9-735E0684E8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78852" name="Slide Number Placeholder 3">
            <a:extLst>
              <a:ext uri="{FF2B5EF4-FFF2-40B4-BE49-F238E27FC236}">
                <a16:creationId xmlns:a16="http://schemas.microsoft.com/office/drawing/2014/main" id="{07B5DC16-AD02-4483-A436-6FC9F94FEA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E84410AC-8334-4F98-9F4B-94200EA74D8D}" type="slidenum">
              <a:rPr lang="en-US" altLang="en-US" sz="1300" smtClean="0">
                <a:solidFill>
                  <a:srgbClr val="000000"/>
                </a:solidFill>
              </a:rPr>
              <a:pPr/>
              <a:t>34</a:t>
            </a:fld>
            <a:endParaRPr lang="en-US" altLang="en-US" sz="13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幻灯片图像占位符 1">
            <a:extLst>
              <a:ext uri="{FF2B5EF4-FFF2-40B4-BE49-F238E27FC236}">
                <a16:creationId xmlns:a16="http://schemas.microsoft.com/office/drawing/2014/main" id="{5DD7C38C-A2AC-4C2A-B6C2-3F5CCCDFAEA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19" name="备注占位符 2">
            <a:extLst>
              <a:ext uri="{FF2B5EF4-FFF2-40B4-BE49-F238E27FC236}">
                <a16:creationId xmlns:a16="http://schemas.microsoft.com/office/drawing/2014/main" id="{EA741EB0-8D0F-4305-AA83-9FADCC8A56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86020" name="灯片编号占位符 3">
            <a:extLst>
              <a:ext uri="{FF2B5EF4-FFF2-40B4-BE49-F238E27FC236}">
                <a16:creationId xmlns:a16="http://schemas.microsoft.com/office/drawing/2014/main" id="{3EC10B45-A1B3-41C6-9F23-24DE8390377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31AC957B-6807-45EB-8301-6B651D029113}" type="slidenum">
              <a:rPr lang="en-US" altLang="zh-CN" sz="1300" smtClean="0"/>
              <a:pPr/>
              <a:t>40</a:t>
            </a:fld>
            <a:endParaRPr lang="en-US" altLang="zh-CN" sz="130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>
            <a:extLst>
              <a:ext uri="{FF2B5EF4-FFF2-40B4-BE49-F238E27FC236}">
                <a16:creationId xmlns:a16="http://schemas.microsoft.com/office/drawing/2014/main" id="{158557AA-A64E-4DDA-985A-4B00CC74B81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Notes Placeholder 2">
            <a:extLst>
              <a:ext uri="{FF2B5EF4-FFF2-40B4-BE49-F238E27FC236}">
                <a16:creationId xmlns:a16="http://schemas.microsoft.com/office/drawing/2014/main" id="{CC49F9BA-2913-4BA0-8D6C-11446D1B37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88068" name="Slide Number Placeholder 3">
            <a:extLst>
              <a:ext uri="{FF2B5EF4-FFF2-40B4-BE49-F238E27FC236}">
                <a16:creationId xmlns:a16="http://schemas.microsoft.com/office/drawing/2014/main" id="{E06A71C4-0F48-4B3B-978A-0BAB28C63AB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51D3C110-E9D6-4F39-BED9-E40BAE1D6196}" type="slidenum">
              <a:rPr lang="en-US" altLang="zh-CN" sz="1300" smtClean="0"/>
              <a:pPr/>
              <a:t>41</a:t>
            </a:fld>
            <a:endParaRPr lang="en-US" altLang="zh-CN" sz="13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幻灯片图像占位符 1">
            <a:extLst>
              <a:ext uri="{FF2B5EF4-FFF2-40B4-BE49-F238E27FC236}">
                <a16:creationId xmlns:a16="http://schemas.microsoft.com/office/drawing/2014/main" id="{07028554-2004-410C-A984-2CEB92203FA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备注占位符 2">
            <a:extLst>
              <a:ext uri="{FF2B5EF4-FFF2-40B4-BE49-F238E27FC236}">
                <a16:creationId xmlns:a16="http://schemas.microsoft.com/office/drawing/2014/main" id="{AE0B575C-D8F8-4ABE-A890-6E4BF2670F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26628" name="灯片编号占位符 3">
            <a:extLst>
              <a:ext uri="{FF2B5EF4-FFF2-40B4-BE49-F238E27FC236}">
                <a16:creationId xmlns:a16="http://schemas.microsoft.com/office/drawing/2014/main" id="{043D36ED-56BC-4653-AB4F-79958A1240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A480FE27-697B-4F0C-BDEC-A39200831583}" type="slidenum">
              <a:rPr lang="en-US" altLang="zh-CN" sz="1300" smtClean="0"/>
              <a:pPr/>
              <a:t>2</a:t>
            </a:fld>
            <a:endParaRPr lang="en-US" altLang="zh-CN" sz="130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>
            <a:extLst>
              <a:ext uri="{FF2B5EF4-FFF2-40B4-BE49-F238E27FC236}">
                <a16:creationId xmlns:a16="http://schemas.microsoft.com/office/drawing/2014/main" id="{C96B5848-A59C-4E1C-A2E2-3BC5C1BE40A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5" name="Notes Placeholder 2">
            <a:extLst>
              <a:ext uri="{FF2B5EF4-FFF2-40B4-BE49-F238E27FC236}">
                <a16:creationId xmlns:a16="http://schemas.microsoft.com/office/drawing/2014/main" id="{2CB7E566-B321-47E3-BB36-9A40DF3CC2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zh-CN" altLang="en-US">
                <a:latin typeface="华文细黑" panose="02010600040101010101" pitchFamily="2" charset="-122"/>
                <a:ea typeface="华文细黑" panose="02010600040101010101" pitchFamily="2" charset="-122"/>
              </a:rPr>
              <a:t>前面在</a:t>
            </a:r>
            <a:r>
              <a:rPr lang="en-US" altLang="zh-CN">
                <a:latin typeface="华文细黑" panose="02010600040101010101" pitchFamily="2" charset="-122"/>
                <a:ea typeface="华文细黑" panose="02010600040101010101" pitchFamily="2" charset="-122"/>
              </a:rPr>
              <a:t>IEEE</a:t>
            </a:r>
            <a:r>
              <a:rPr lang="zh-CN" altLang="en-US">
                <a:latin typeface="华文细黑" panose="02010600040101010101" pitchFamily="2" charset="-122"/>
                <a:ea typeface="华文细黑" panose="02010600040101010101" pitchFamily="2" charset="-122"/>
              </a:rPr>
              <a:t>的投稿页面上，有一段说明：</a:t>
            </a:r>
            <a:r>
              <a:rPr lang="en-US" altLang="zh-CN">
                <a:latin typeface="华文细黑" panose="02010600040101010101" pitchFamily="2" charset="-122"/>
                <a:ea typeface="华文细黑" panose="02010600040101010101" pitchFamily="2" charset="-122"/>
              </a:rPr>
              <a:t>IEEE</a:t>
            </a:r>
            <a:r>
              <a:rPr lang="zh-CN" altLang="en-US">
                <a:latin typeface="华文细黑" panose="02010600040101010101" pitchFamily="2" charset="-122"/>
                <a:ea typeface="华文细黑" panose="02010600040101010101" pitchFamily="2" charset="-122"/>
              </a:rPr>
              <a:t>会对所有稿件使用</a:t>
            </a:r>
            <a:r>
              <a:rPr lang="en-US" altLang="zh-CN">
                <a:latin typeface="华文细黑" panose="02010600040101010101" pitchFamily="2" charset="-122"/>
                <a:ea typeface="华文细黑" panose="02010600040101010101" pitchFamily="2" charset="-122"/>
              </a:rPr>
              <a:t>CrossCheck</a:t>
            </a:r>
            <a:r>
              <a:rPr lang="zh-CN" altLang="en-US">
                <a:latin typeface="华文细黑" panose="02010600040101010101" pitchFamily="2" charset="-122"/>
                <a:ea typeface="华文细黑" panose="02010600040101010101" pitchFamily="2" charset="-122"/>
              </a:rPr>
              <a:t>系统进行抄袭审查。</a:t>
            </a:r>
            <a:r>
              <a:rPr lang="en-US" altLang="zh-CN">
                <a:latin typeface="华文细黑" panose="02010600040101010101" pitchFamily="2" charset="-122"/>
                <a:ea typeface="华文细黑" panose="02010600040101010101" pitchFamily="2" charset="-122"/>
              </a:rPr>
              <a:t>CrossCheck</a:t>
            </a:r>
            <a:r>
              <a:rPr lang="zh-CN" altLang="en-US">
                <a:latin typeface="华文细黑" panose="02010600040101010101" pitchFamily="2" charset="-122"/>
                <a:ea typeface="华文细黑" panose="02010600040101010101" pitchFamily="2" charset="-122"/>
              </a:rPr>
              <a:t>，或者大家可能听说过它的另一个名字</a:t>
            </a:r>
            <a:r>
              <a:rPr lang="en-US" altLang="zh-CN">
                <a:latin typeface="华文细黑" panose="02010600040101010101" pitchFamily="2" charset="-122"/>
                <a:ea typeface="华文细黑" panose="02010600040101010101" pitchFamily="2" charset="-122"/>
              </a:rPr>
              <a:t>iThenticate</a:t>
            </a:r>
            <a:r>
              <a:rPr lang="zh-CN" altLang="en-US">
                <a:latin typeface="华文细黑" panose="02010600040101010101" pitchFamily="2" charset="-122"/>
                <a:ea typeface="华文细黑" panose="02010600040101010101" pitchFamily="2" charset="-122"/>
              </a:rPr>
              <a:t>。其实国际</a:t>
            </a:r>
            <a:r>
              <a:rPr lang="zh-CN" altLang="zh-CN">
                <a:latin typeface="华文细黑" panose="02010600040101010101" pitchFamily="2" charset="-122"/>
                <a:ea typeface="华文细黑" panose="02010600040101010101" pitchFamily="2" charset="-122"/>
              </a:rPr>
              <a:t>主要出版机构和大部分</a:t>
            </a:r>
            <a:r>
              <a:rPr lang="en-US" altLang="zh-CN">
                <a:latin typeface="华文细黑" panose="02010600040101010101" pitchFamily="2" charset="-122"/>
                <a:ea typeface="华文细黑" panose="02010600040101010101" pitchFamily="2" charset="-122"/>
              </a:rPr>
              <a:t>SCI</a:t>
            </a:r>
            <a:r>
              <a:rPr lang="zh-CN" altLang="zh-CN">
                <a:latin typeface="华文细黑" panose="02010600040101010101" pitchFamily="2" charset="-122"/>
                <a:ea typeface="华文细黑" panose="02010600040101010101" pitchFamily="2" charset="-122"/>
              </a:rPr>
              <a:t>期刊都</a:t>
            </a:r>
            <a:r>
              <a:rPr lang="zh-CN" altLang="en-US">
                <a:latin typeface="华文细黑" panose="02010600040101010101" pitchFamily="2" charset="-122"/>
                <a:ea typeface="华文细黑" panose="02010600040101010101" pitchFamily="2" charset="-122"/>
              </a:rPr>
              <a:t>在</a:t>
            </a:r>
            <a:r>
              <a:rPr lang="zh-CN" altLang="zh-CN">
                <a:latin typeface="华文细黑" panose="02010600040101010101" pitchFamily="2" charset="-122"/>
                <a:ea typeface="华文细黑" panose="02010600040101010101" pitchFamily="2" charset="-122"/>
              </a:rPr>
              <a:t>使用</a:t>
            </a:r>
            <a:r>
              <a:rPr lang="en-US" altLang="zh-CN">
                <a:latin typeface="华文细黑" panose="02010600040101010101" pitchFamily="2" charset="-122"/>
                <a:ea typeface="华文细黑" panose="02010600040101010101" pitchFamily="2" charset="-122"/>
              </a:rPr>
              <a:t>iThenticate/CrossCheck</a:t>
            </a:r>
            <a:r>
              <a:rPr lang="zh-CN" altLang="zh-CN">
                <a:latin typeface="华文细黑" panose="02010600040101010101" pitchFamily="2" charset="-122"/>
                <a:ea typeface="华文细黑" panose="02010600040101010101" pitchFamily="2" charset="-122"/>
              </a:rPr>
              <a:t>审查稿件</a:t>
            </a:r>
            <a:r>
              <a:rPr lang="zh-CN" altLang="en-US">
                <a:latin typeface="华文细黑" panose="02010600040101010101" pitchFamily="2" charset="-122"/>
                <a:ea typeface="华文细黑" panose="02010600040101010101" pitchFamily="2" charset="-122"/>
              </a:rPr>
              <a:t>，以保证稿件的质量。并且有</a:t>
            </a:r>
            <a:r>
              <a:rPr lang="en-US" altLang="zh-CN">
                <a:latin typeface="华文细黑" panose="02010600040101010101" pitchFamily="2" charset="-122"/>
                <a:ea typeface="华文细黑" panose="02010600040101010101" pitchFamily="2" charset="-122"/>
              </a:rPr>
              <a:t>86%</a:t>
            </a:r>
            <a:r>
              <a:rPr lang="zh-CN" altLang="en-US">
                <a:latin typeface="华文细黑" panose="02010600040101010101" pitchFamily="2" charset="-122"/>
                <a:ea typeface="华文细黑" panose="02010600040101010101" pitchFamily="2" charset="-122"/>
              </a:rPr>
              <a:t>的期刊编辑会依靠</a:t>
            </a:r>
            <a:r>
              <a:rPr lang="en-US" altLang="zh-CN">
                <a:latin typeface="华文细黑" panose="02010600040101010101" pitchFamily="2" charset="-122"/>
                <a:ea typeface="华文细黑" panose="02010600040101010101" pitchFamily="2" charset="-122"/>
              </a:rPr>
              <a:t>iThenticate</a:t>
            </a:r>
            <a:r>
              <a:rPr lang="zh-CN" altLang="en-US">
                <a:latin typeface="华文细黑" panose="02010600040101010101" pitchFamily="2" charset="-122"/>
                <a:ea typeface="华文细黑" panose="02010600040101010101" pitchFamily="2" charset="-122"/>
              </a:rPr>
              <a:t>的重复率检测结果对稿件做出评判。高重复率稿件很可能被拒稿。</a:t>
            </a:r>
            <a:endParaRPr lang="en-US" altLang="zh-CN">
              <a:latin typeface="华文细黑" panose="02010600040101010101" pitchFamily="2" charset="-122"/>
              <a:ea typeface="华文细黑" panose="02010600040101010101" pitchFamily="2" charset="-122"/>
            </a:endParaRPr>
          </a:p>
          <a:p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90116" name="Slide Number Placeholder 3">
            <a:extLst>
              <a:ext uri="{FF2B5EF4-FFF2-40B4-BE49-F238E27FC236}">
                <a16:creationId xmlns:a16="http://schemas.microsoft.com/office/drawing/2014/main" id="{BFCE58AB-1AC5-48CE-8682-3CA40246642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1BEF0B40-E0BF-41B5-AFC9-B15C9589A927}" type="slidenum">
              <a:rPr lang="en-US" altLang="zh-CN" sz="1300" smtClean="0"/>
              <a:pPr/>
              <a:t>42</a:t>
            </a:fld>
            <a:endParaRPr lang="en-US" altLang="zh-CN" sz="130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幻灯片图像占位符 1">
            <a:extLst>
              <a:ext uri="{FF2B5EF4-FFF2-40B4-BE49-F238E27FC236}">
                <a16:creationId xmlns:a16="http://schemas.microsoft.com/office/drawing/2014/main" id="{4EDF9A9A-4317-4311-95D2-FE9336F42B0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3" name="备注占位符 2">
            <a:extLst>
              <a:ext uri="{FF2B5EF4-FFF2-40B4-BE49-F238E27FC236}">
                <a16:creationId xmlns:a16="http://schemas.microsoft.com/office/drawing/2014/main" id="{B2AE8165-968E-489A-A9A1-7EB657A643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zh-CN" altLang="en-US">
                <a:latin typeface="Arial" panose="020B0604020202020204" pitchFamily="34" charset="0"/>
              </a:rPr>
              <a:t>使用的模板</a:t>
            </a:r>
            <a:endParaRPr lang="en-US" altLang="zh-CN">
              <a:latin typeface="Arial" panose="020B0604020202020204" pitchFamily="34" charset="0"/>
            </a:endParaRPr>
          </a:p>
          <a:p>
            <a:r>
              <a:rPr lang="zh-CN" altLang="en-US">
                <a:latin typeface="Arial" panose="020B0604020202020204" pitchFamily="34" charset="0"/>
              </a:rPr>
              <a:t>学术不端的限定</a:t>
            </a:r>
            <a:endParaRPr lang="en-US" altLang="zh-CN">
              <a:latin typeface="Arial" panose="020B0604020202020204" pitchFamily="34" charset="0"/>
            </a:endParaRPr>
          </a:p>
          <a:p>
            <a:r>
              <a:rPr lang="zh-CN" altLang="en-US">
                <a:latin typeface="Arial" panose="020B0604020202020204" pitchFamily="34" charset="0"/>
              </a:rPr>
              <a:t>多媒体文档如何上传</a:t>
            </a:r>
            <a:endParaRPr lang="en-US" altLang="zh-CN">
              <a:latin typeface="Arial" panose="020B0604020202020204" pitchFamily="34" charset="0"/>
            </a:endParaRPr>
          </a:p>
          <a:p>
            <a:r>
              <a:rPr lang="zh-CN" altLang="en-US">
                <a:latin typeface="Arial" panose="020B0604020202020204" pitchFamily="34" charset="0"/>
              </a:rPr>
              <a:t>参考文献自动检测</a:t>
            </a:r>
            <a:endParaRPr lang="en-US" altLang="zh-CN">
              <a:latin typeface="Arial" panose="020B0604020202020204" pitchFamily="34" charset="0"/>
            </a:endParaRPr>
          </a:p>
          <a:p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92164" name="灯片编号占位符 3">
            <a:extLst>
              <a:ext uri="{FF2B5EF4-FFF2-40B4-BE49-F238E27FC236}">
                <a16:creationId xmlns:a16="http://schemas.microsoft.com/office/drawing/2014/main" id="{B9929DDF-ED82-4EAC-BDCE-0A61ED6E077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4B986F14-6FF8-4DAF-BAB1-FB905CF2ADC0}" type="slidenum">
              <a:rPr lang="en-US" altLang="zh-CN" sz="1300" smtClean="0"/>
              <a:pPr/>
              <a:t>43</a:t>
            </a:fld>
            <a:endParaRPr lang="en-US" altLang="zh-CN" sz="130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>
            <a:extLst>
              <a:ext uri="{FF2B5EF4-FFF2-40B4-BE49-F238E27FC236}">
                <a16:creationId xmlns:a16="http://schemas.microsoft.com/office/drawing/2014/main" id="{9E537426-91F7-4FE9-B332-BD6B3ED3266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>
            <a:extLst>
              <a:ext uri="{FF2B5EF4-FFF2-40B4-BE49-F238E27FC236}">
                <a16:creationId xmlns:a16="http://schemas.microsoft.com/office/drawing/2014/main" id="{DB654C43-48F8-4E32-8AE8-C6F051DD0A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96260" name="Slide Number Placeholder 3">
            <a:extLst>
              <a:ext uri="{FF2B5EF4-FFF2-40B4-BE49-F238E27FC236}">
                <a16:creationId xmlns:a16="http://schemas.microsoft.com/office/drawing/2014/main" id="{C2AAB606-5725-4474-AFB5-5B67064CFBD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BCAAEFAD-D525-42A6-9F29-A5CE543E6BED}" type="slidenum">
              <a:rPr lang="en-US" altLang="zh-CN" sz="1300" smtClean="0"/>
              <a:pPr/>
              <a:t>44</a:t>
            </a:fld>
            <a:endParaRPr lang="en-US" altLang="zh-CN" sz="130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幻灯片图像占位符 1">
            <a:extLst>
              <a:ext uri="{FF2B5EF4-FFF2-40B4-BE49-F238E27FC236}">
                <a16:creationId xmlns:a16="http://schemas.microsoft.com/office/drawing/2014/main" id="{8857B98B-B460-4E73-8315-C9E420A1C56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1" name="备注占位符 2">
            <a:extLst>
              <a:ext uri="{FF2B5EF4-FFF2-40B4-BE49-F238E27FC236}">
                <a16:creationId xmlns:a16="http://schemas.microsoft.com/office/drawing/2014/main" id="{FB485EB5-DD2F-410B-9B14-FDE3F90D9B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zh-CN" altLang="en-US">
                <a:latin typeface="Arial" panose="020B0604020202020204" pitchFamily="34" charset="0"/>
              </a:rPr>
              <a:t>改</a:t>
            </a:r>
            <a:r>
              <a:rPr lang="en-US" altLang="zh-CN">
                <a:latin typeface="Arial" panose="020B0604020202020204" pitchFamily="34" charset="0"/>
              </a:rPr>
              <a:t>infocom</a:t>
            </a:r>
          </a:p>
          <a:p>
            <a:r>
              <a:rPr lang="zh-CN" altLang="en-US">
                <a:latin typeface="Arial" panose="020B0604020202020204" pitchFamily="34" charset="0"/>
              </a:rPr>
              <a:t>了解往届文章的程度、方向、格式、周期等</a:t>
            </a:r>
          </a:p>
        </p:txBody>
      </p:sp>
      <p:sp>
        <p:nvSpPr>
          <p:cNvPr id="99332" name="灯片编号占位符 3">
            <a:extLst>
              <a:ext uri="{FF2B5EF4-FFF2-40B4-BE49-F238E27FC236}">
                <a16:creationId xmlns:a16="http://schemas.microsoft.com/office/drawing/2014/main" id="{E890D349-3BCF-4EA5-8BFA-A26357F39D7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C9020CB5-A9CC-4DE6-A60D-C83B1B6AA459}" type="slidenum">
              <a:rPr lang="en-US" altLang="zh-CN" sz="1300" smtClean="0"/>
              <a:pPr/>
              <a:t>46</a:t>
            </a:fld>
            <a:endParaRPr lang="en-US" altLang="zh-CN" sz="130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幻灯片图像占位符 1">
            <a:extLst>
              <a:ext uri="{FF2B5EF4-FFF2-40B4-BE49-F238E27FC236}">
                <a16:creationId xmlns:a16="http://schemas.microsoft.com/office/drawing/2014/main" id="{760B9696-27CE-41FD-B09E-90F92870EA3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79" name="备注占位符 2">
            <a:extLst>
              <a:ext uri="{FF2B5EF4-FFF2-40B4-BE49-F238E27FC236}">
                <a16:creationId xmlns:a16="http://schemas.microsoft.com/office/drawing/2014/main" id="{52BE5BE7-F2CA-40AD-AF49-104CE10314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zh-CN" altLang="en-US">
                <a:latin typeface="Arial" panose="020B0604020202020204" pitchFamily="34" charset="0"/>
              </a:rPr>
              <a:t>每年都有新会，建议在这个平台了解更多会议情况</a:t>
            </a:r>
          </a:p>
        </p:txBody>
      </p:sp>
      <p:sp>
        <p:nvSpPr>
          <p:cNvPr id="101380" name="灯片编号占位符 3">
            <a:extLst>
              <a:ext uri="{FF2B5EF4-FFF2-40B4-BE49-F238E27FC236}">
                <a16:creationId xmlns:a16="http://schemas.microsoft.com/office/drawing/2014/main" id="{910FAFB5-5E15-4146-B53A-2329EBDEE3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95367C61-D840-4154-B053-D6179DF1F9D5}" type="slidenum">
              <a:rPr lang="en-US" altLang="zh-CN" sz="1300" smtClean="0"/>
              <a:pPr/>
              <a:t>47</a:t>
            </a:fld>
            <a:endParaRPr lang="en-US" altLang="zh-CN" sz="130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幻灯片图像占位符 1">
            <a:extLst>
              <a:ext uri="{FF2B5EF4-FFF2-40B4-BE49-F238E27FC236}">
                <a16:creationId xmlns:a16="http://schemas.microsoft.com/office/drawing/2014/main" id="{DA7607A4-4BE9-40F1-90C7-5904DF4AC3A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1" name="备注占位符 2">
            <a:extLst>
              <a:ext uri="{FF2B5EF4-FFF2-40B4-BE49-F238E27FC236}">
                <a16:creationId xmlns:a16="http://schemas.microsoft.com/office/drawing/2014/main" id="{508F0737-F1E2-4965-8E07-2A0D60CFA5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104452" name="灯片编号占位符 3">
            <a:extLst>
              <a:ext uri="{FF2B5EF4-FFF2-40B4-BE49-F238E27FC236}">
                <a16:creationId xmlns:a16="http://schemas.microsoft.com/office/drawing/2014/main" id="{3EC842B8-3B2F-4697-B1AF-2C99F50E15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7F59F5B9-768F-43D1-8C43-3BE1573532B4}" type="slidenum">
              <a:rPr lang="en-US" altLang="zh-CN" sz="1300" smtClean="0"/>
              <a:pPr/>
              <a:t>49</a:t>
            </a:fld>
            <a:endParaRPr lang="en-US" altLang="zh-CN" sz="130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幻灯片图像占位符 1">
            <a:extLst>
              <a:ext uri="{FF2B5EF4-FFF2-40B4-BE49-F238E27FC236}">
                <a16:creationId xmlns:a16="http://schemas.microsoft.com/office/drawing/2014/main" id="{42A670EA-5B55-4B0C-A29A-2AD6C9AFB6C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499" name="备注占位符 2">
            <a:extLst>
              <a:ext uri="{FF2B5EF4-FFF2-40B4-BE49-F238E27FC236}">
                <a16:creationId xmlns:a16="http://schemas.microsoft.com/office/drawing/2014/main" id="{B617839E-9588-4FA5-94C7-439905D45B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zh-CN" altLang="en-US">
                <a:latin typeface="Arial" panose="020B0604020202020204" pitchFamily="34" charset="0"/>
              </a:rPr>
              <a:t>大量的社交平台，结识学术人脉，拓展学术交流圈，</a:t>
            </a:r>
          </a:p>
        </p:txBody>
      </p:sp>
      <p:sp>
        <p:nvSpPr>
          <p:cNvPr id="106500" name="灯片编号占位符 3">
            <a:extLst>
              <a:ext uri="{FF2B5EF4-FFF2-40B4-BE49-F238E27FC236}">
                <a16:creationId xmlns:a16="http://schemas.microsoft.com/office/drawing/2014/main" id="{3D72114D-D1C1-4ED1-8AA1-ED47F06E827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59D39F23-75C3-412A-A6D7-3D7122607E3D}" type="slidenum">
              <a:rPr lang="en-US" altLang="zh-CN" sz="1300" smtClean="0"/>
              <a:pPr/>
              <a:t>50</a:t>
            </a:fld>
            <a:endParaRPr lang="en-US" altLang="zh-CN" sz="130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Slide Image Placeholder 1">
            <a:extLst>
              <a:ext uri="{FF2B5EF4-FFF2-40B4-BE49-F238E27FC236}">
                <a16:creationId xmlns:a16="http://schemas.microsoft.com/office/drawing/2014/main" id="{03EA3322-6AC0-4BD6-8574-CDB9F019D81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7" name="Notes Placeholder 2">
            <a:extLst>
              <a:ext uri="{FF2B5EF4-FFF2-40B4-BE49-F238E27FC236}">
                <a16:creationId xmlns:a16="http://schemas.microsoft.com/office/drawing/2014/main" id="{F2941A07-5441-4A6D-B3B9-A22CCCD7B1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108548" name="Date Placeholder 3">
            <a:extLst>
              <a:ext uri="{FF2B5EF4-FFF2-40B4-BE49-F238E27FC236}">
                <a16:creationId xmlns:a16="http://schemas.microsoft.com/office/drawing/2014/main" id="{6BA141F5-2FF3-4486-A511-C0B009A09E9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F1D0C3B4-7C1E-4CD3-848C-3EBD5B6958D2}" type="datetime1">
              <a:rPr lang="en-US" altLang="zh-CN" sz="1300" smtClean="0"/>
              <a:pPr/>
              <a:t>11/19/20</a:t>
            </a:fld>
            <a:endParaRPr lang="en-US" altLang="zh-CN" sz="1300"/>
          </a:p>
        </p:txBody>
      </p:sp>
      <p:sp>
        <p:nvSpPr>
          <p:cNvPr id="108549" name="Slide Number Placeholder 4">
            <a:extLst>
              <a:ext uri="{FF2B5EF4-FFF2-40B4-BE49-F238E27FC236}">
                <a16:creationId xmlns:a16="http://schemas.microsoft.com/office/drawing/2014/main" id="{9F6F63A2-2B13-44E0-8F2C-D6C14407F94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186CA998-0332-4822-9E71-B83E1D3293B7}" type="slidenum">
              <a:rPr lang="en-US" altLang="zh-CN" sz="1300" smtClean="0"/>
              <a:pPr/>
              <a:t>51</a:t>
            </a:fld>
            <a:endParaRPr lang="en-US" altLang="zh-CN" sz="130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幻灯片图像占位符 1">
            <a:extLst>
              <a:ext uri="{FF2B5EF4-FFF2-40B4-BE49-F238E27FC236}">
                <a16:creationId xmlns:a16="http://schemas.microsoft.com/office/drawing/2014/main" id="{7DE0DBCE-6888-49DE-9E14-C92608E377C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备注占位符 2">
            <a:extLst>
              <a:ext uri="{FF2B5EF4-FFF2-40B4-BE49-F238E27FC236}">
                <a16:creationId xmlns:a16="http://schemas.microsoft.com/office/drawing/2014/main" id="{5AF49386-3D86-4B30-BCDC-6BCEE4240C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110596" name="灯片编号占位符 3">
            <a:extLst>
              <a:ext uri="{FF2B5EF4-FFF2-40B4-BE49-F238E27FC236}">
                <a16:creationId xmlns:a16="http://schemas.microsoft.com/office/drawing/2014/main" id="{0E805E38-C6C2-4153-B1E6-AA176EC7E9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7AB6093E-1687-4EA4-A383-30B0C545186B}" type="slidenum">
              <a:rPr lang="en-US" altLang="zh-CN" sz="1300" smtClean="0"/>
              <a:pPr/>
              <a:t>52</a:t>
            </a:fld>
            <a:endParaRPr lang="en-US" altLang="zh-CN" sz="130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>
            <a:extLst>
              <a:ext uri="{FF2B5EF4-FFF2-40B4-BE49-F238E27FC236}">
                <a16:creationId xmlns:a16="http://schemas.microsoft.com/office/drawing/2014/main" id="{E8624328-B2D4-4429-AE1D-377425EB58E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22F9896D-C7F0-492E-887A-33210A65F647}" type="slidenum">
              <a:rPr lang="en-US" altLang="zh-CN" sz="1300" smtClean="0"/>
              <a:pPr/>
              <a:t>55</a:t>
            </a:fld>
            <a:endParaRPr lang="en-US" altLang="zh-CN" sz="1300"/>
          </a:p>
        </p:txBody>
      </p:sp>
      <p:sp>
        <p:nvSpPr>
          <p:cNvPr id="114691" name="Rectangle 2">
            <a:extLst>
              <a:ext uri="{FF2B5EF4-FFF2-40B4-BE49-F238E27FC236}">
                <a16:creationId xmlns:a16="http://schemas.microsoft.com/office/drawing/2014/main" id="{FE9C5A56-DE58-4CCE-8A0F-CD22DB322BC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2875" y="765175"/>
            <a:ext cx="6813550" cy="3833813"/>
          </a:xfrm>
          <a:ln/>
        </p:spPr>
      </p:sp>
      <p:sp>
        <p:nvSpPr>
          <p:cNvPr id="121860" name="Rectangle 3">
            <a:extLst>
              <a:ext uri="{FF2B5EF4-FFF2-40B4-BE49-F238E27FC236}">
                <a16:creationId xmlns:a16="http://schemas.microsoft.com/office/drawing/2014/main" id="{A782ACC2-52BE-462F-9FA6-500DC4FF027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eaLnBrk="1" hangingPunct="1">
              <a:defRPr/>
            </a:pPr>
            <a:r>
              <a:rPr lang="zh-CN" altLang="en-US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修改学校名称</a:t>
            </a:r>
            <a:endParaRPr lang="zh-CN" altLang="zh-CN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幻灯片图像占位符 1">
            <a:extLst>
              <a:ext uri="{FF2B5EF4-FFF2-40B4-BE49-F238E27FC236}">
                <a16:creationId xmlns:a16="http://schemas.microsoft.com/office/drawing/2014/main" id="{E7FA2BC4-7EF0-4E12-9AF7-6AA474C2CA0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备注占位符 2">
            <a:extLst>
              <a:ext uri="{FF2B5EF4-FFF2-40B4-BE49-F238E27FC236}">
                <a16:creationId xmlns:a16="http://schemas.microsoft.com/office/drawing/2014/main" id="{7F400A67-37E0-47EC-BF49-B0B4E1E8F3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29700" name="灯片编号占位符 3">
            <a:extLst>
              <a:ext uri="{FF2B5EF4-FFF2-40B4-BE49-F238E27FC236}">
                <a16:creationId xmlns:a16="http://schemas.microsoft.com/office/drawing/2014/main" id="{C7183D28-7994-4476-8A8E-95D6841ACB3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70D16C6D-10B7-4D34-8735-91D8034864DE}" type="slidenum">
              <a:rPr lang="en-US" altLang="zh-CN" sz="1300" smtClean="0"/>
              <a:pPr/>
              <a:t>4</a:t>
            </a:fld>
            <a:endParaRPr lang="en-US" altLang="zh-CN" sz="13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>
            <a:extLst>
              <a:ext uri="{FF2B5EF4-FFF2-40B4-BE49-F238E27FC236}">
                <a16:creationId xmlns:a16="http://schemas.microsoft.com/office/drawing/2014/main" id="{E354E23E-0E62-4EBB-86F8-CF36B85F6FF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6D490B5C-E64D-471A-AC98-6D2812CC8FA4}" type="slidenum">
              <a:rPr lang="en-US" altLang="zh-CN" sz="1300" smtClean="0"/>
              <a:pPr/>
              <a:t>5</a:t>
            </a:fld>
            <a:endParaRPr lang="en-US" altLang="zh-CN" sz="1300"/>
          </a:p>
        </p:txBody>
      </p:sp>
      <p:sp>
        <p:nvSpPr>
          <p:cNvPr id="31747" name="Rectangle 2">
            <a:extLst>
              <a:ext uri="{FF2B5EF4-FFF2-40B4-BE49-F238E27FC236}">
                <a16:creationId xmlns:a16="http://schemas.microsoft.com/office/drawing/2014/main" id="{B23FF9A3-D21F-4DF0-840E-CEE63F59F08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2875" y="768350"/>
            <a:ext cx="6813550" cy="3833813"/>
          </a:xfrm>
          <a:ln/>
        </p:spPr>
      </p:sp>
      <p:sp>
        <p:nvSpPr>
          <p:cNvPr id="31748" name="Rectangle 3">
            <a:extLst>
              <a:ext uri="{FF2B5EF4-FFF2-40B4-BE49-F238E27FC236}">
                <a16:creationId xmlns:a16="http://schemas.microsoft.com/office/drawing/2014/main" id="{86EC39B2-3C50-4A18-A297-D33E8C2CFFC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09613" y="4856163"/>
            <a:ext cx="5680075" cy="45989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altLang="en-US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幻灯片图像占位符 1">
            <a:extLst>
              <a:ext uri="{FF2B5EF4-FFF2-40B4-BE49-F238E27FC236}">
                <a16:creationId xmlns:a16="http://schemas.microsoft.com/office/drawing/2014/main" id="{4C61D2D6-6BFA-4914-8F7F-B65C8B37869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5" name="备注占位符 2">
            <a:extLst>
              <a:ext uri="{FF2B5EF4-FFF2-40B4-BE49-F238E27FC236}">
                <a16:creationId xmlns:a16="http://schemas.microsoft.com/office/drawing/2014/main" id="{D8880D04-86CA-47E4-8073-6E52AAE8B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zh-CN" b="1">
                <a:latin typeface="Arial" panose="020B0604020202020204" pitchFamily="34" charset="0"/>
              </a:rPr>
              <a:t>IEEE Components, Packaging, and Manufacturing Technology Society</a:t>
            </a:r>
            <a:endParaRPr lang="en-US" altLang="zh-CN">
              <a:latin typeface="Arial" panose="020B0604020202020204" pitchFamily="34" charset="0"/>
            </a:endParaRPr>
          </a:p>
          <a:p>
            <a:r>
              <a:rPr lang="zh-CN" altLang="en-US">
                <a:latin typeface="Arial" panose="020B0604020202020204" pitchFamily="34" charset="0"/>
              </a:rPr>
              <a:t>（</a:t>
            </a:r>
            <a:r>
              <a:rPr lang="en-US" altLang="zh-CN">
                <a:latin typeface="Arial" panose="020B0604020202020204" pitchFamily="34" charset="0"/>
              </a:rPr>
              <a:t>IEEE CPMT Society</a:t>
            </a:r>
            <a:r>
              <a:rPr lang="zh-CN" altLang="en-US">
                <a:latin typeface="Arial" panose="020B0604020202020204" pitchFamily="34" charset="0"/>
              </a:rPr>
              <a:t>） </a:t>
            </a:r>
            <a:r>
              <a:rPr lang="en-US" altLang="zh-CN">
                <a:latin typeface="Arial" panose="020B0604020202020204" pitchFamily="34" charset="0"/>
              </a:rPr>
              <a:t>has changed its name to the IEEE Electronics Packaging Society.</a:t>
            </a:r>
          </a:p>
          <a:p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33796" name="灯片编号占位符 3">
            <a:extLst>
              <a:ext uri="{FF2B5EF4-FFF2-40B4-BE49-F238E27FC236}">
                <a16:creationId xmlns:a16="http://schemas.microsoft.com/office/drawing/2014/main" id="{62DDC42F-FAFB-4E6E-AAAF-CFD4C64CBE1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00C44E2A-1084-4591-A4AA-53213F12D626}" type="slidenum">
              <a:rPr lang="en-US" altLang="zh-CN" sz="1300" smtClean="0"/>
              <a:pPr/>
              <a:t>6</a:t>
            </a:fld>
            <a:endParaRPr lang="en-US" altLang="zh-CN" sz="13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>
            <a:extLst>
              <a:ext uri="{FF2B5EF4-FFF2-40B4-BE49-F238E27FC236}">
                <a16:creationId xmlns:a16="http://schemas.microsoft.com/office/drawing/2014/main" id="{97A0B6F6-4352-4162-9810-8FE81375391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AF0E8EAF-EEF0-4249-8D08-62C889FFD8D5}" type="slidenum">
              <a:rPr lang="en-US" altLang="zh-CN" sz="1300" smtClean="0"/>
              <a:pPr/>
              <a:t>7</a:t>
            </a:fld>
            <a:endParaRPr lang="en-US" altLang="zh-CN" sz="1300"/>
          </a:p>
        </p:txBody>
      </p:sp>
      <p:sp>
        <p:nvSpPr>
          <p:cNvPr id="35843" name="Rectangle 2">
            <a:extLst>
              <a:ext uri="{FF2B5EF4-FFF2-40B4-BE49-F238E27FC236}">
                <a16:creationId xmlns:a16="http://schemas.microsoft.com/office/drawing/2014/main" id="{06693E81-7624-449D-B966-258ED4B6EB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2875" y="768350"/>
            <a:ext cx="6818313" cy="3836988"/>
          </a:xfrm>
          <a:ln/>
        </p:spPr>
      </p:sp>
      <p:sp>
        <p:nvSpPr>
          <p:cNvPr id="35844" name="Rectangle 3">
            <a:extLst>
              <a:ext uri="{FF2B5EF4-FFF2-40B4-BE49-F238E27FC236}">
                <a16:creationId xmlns:a16="http://schemas.microsoft.com/office/drawing/2014/main" id="{85DC9F65-154C-40D1-A21D-C8A77F0C3BD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11200" y="4860925"/>
            <a:ext cx="5676900" cy="46053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zh-CN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1">
            <a:extLst>
              <a:ext uri="{FF2B5EF4-FFF2-40B4-BE49-F238E27FC236}">
                <a16:creationId xmlns:a16="http://schemas.microsoft.com/office/drawing/2014/main" id="{194827A9-9AFB-4D8F-ADAE-EBA24650D04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备注占位符 2">
            <a:extLst>
              <a:ext uri="{FF2B5EF4-FFF2-40B4-BE49-F238E27FC236}">
                <a16:creationId xmlns:a16="http://schemas.microsoft.com/office/drawing/2014/main" id="{4E15DFA9-4093-4F23-AE6D-3559A15871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zh-CN">
                <a:latin typeface="Arial" panose="020B0604020202020204" pitchFamily="34" charset="0"/>
              </a:rPr>
              <a:t>IET:</a:t>
            </a:r>
            <a:r>
              <a:rPr lang="zh-CN" altLang="en-US">
                <a:latin typeface="Arial" panose="020B0604020202020204" pitchFamily="34" charset="0"/>
              </a:rPr>
              <a:t>英国工程技术学会</a:t>
            </a:r>
            <a:endParaRPr lang="en-US" altLang="zh-CN">
              <a:latin typeface="Arial" panose="020B0604020202020204" pitchFamily="34" charset="0"/>
            </a:endParaRPr>
          </a:p>
          <a:p>
            <a:r>
              <a:rPr lang="en-US" altLang="zh-CN">
                <a:latin typeface="Arial" panose="020B0604020202020204" pitchFamily="34" charset="0"/>
              </a:rPr>
              <a:t>VDE</a:t>
            </a:r>
            <a:r>
              <a:rPr lang="zh-CN" altLang="en-US">
                <a:latin typeface="Arial" panose="020B0604020202020204" pitchFamily="34" charset="0"/>
              </a:rPr>
              <a:t>：德国电气工程师学会</a:t>
            </a:r>
            <a:endParaRPr lang="en-US" altLang="zh-CN">
              <a:latin typeface="Arial" panose="020B0604020202020204" pitchFamily="34" charset="0"/>
            </a:endParaRPr>
          </a:p>
          <a:p>
            <a:r>
              <a:rPr lang="en-US" altLang="zh-CN">
                <a:latin typeface="Arial" panose="020B0604020202020204" pitchFamily="34" charset="0"/>
              </a:rPr>
              <a:t>AGU</a:t>
            </a:r>
            <a:r>
              <a:rPr lang="zh-CN" altLang="en-US">
                <a:latin typeface="Arial" panose="020B0604020202020204" pitchFamily="34" charset="0"/>
              </a:rPr>
              <a:t>：美国地球物理学会</a:t>
            </a:r>
            <a:endParaRPr lang="en-US" altLang="zh-CN">
              <a:latin typeface="Arial" panose="020B0604020202020204" pitchFamily="34" charset="0"/>
            </a:endParaRPr>
          </a:p>
          <a:p>
            <a:r>
              <a:rPr lang="en-US" altLang="zh-CN">
                <a:latin typeface="Arial" panose="020B0604020202020204" pitchFamily="34" charset="0"/>
              </a:rPr>
              <a:t>TUP</a:t>
            </a:r>
            <a:r>
              <a:rPr lang="zh-CN" altLang="en-US">
                <a:latin typeface="Arial" panose="020B0604020202020204" pitchFamily="34" charset="0"/>
              </a:rPr>
              <a:t>：清华大学学报英文版</a:t>
            </a:r>
            <a:endParaRPr lang="en-US" altLang="zh-CN">
              <a:latin typeface="Arial" panose="020B0604020202020204" pitchFamily="34" charset="0"/>
            </a:endParaRPr>
          </a:p>
          <a:p>
            <a:r>
              <a:rPr lang="en-US" altLang="zh-CN">
                <a:latin typeface="Arial" panose="020B0604020202020204" pitchFamily="34" charset="0"/>
              </a:rPr>
              <a:t>CSEE</a:t>
            </a:r>
            <a:r>
              <a:rPr lang="zh-CN" altLang="en-US">
                <a:latin typeface="Arial" panose="020B0604020202020204" pitchFamily="34" charset="0"/>
              </a:rPr>
              <a:t> 中国电机工程学会 </a:t>
            </a:r>
            <a:endParaRPr lang="en-US" altLang="zh-CN">
              <a:latin typeface="Arial" panose="020B0604020202020204" pitchFamily="34" charset="0"/>
            </a:endParaRPr>
          </a:p>
          <a:p>
            <a:r>
              <a:rPr lang="en-US" altLang="zh-CN">
                <a:latin typeface="Arial" panose="020B0604020202020204" pitchFamily="34" charset="0"/>
              </a:rPr>
              <a:t>BIAI</a:t>
            </a:r>
            <a:r>
              <a:rPr lang="zh-CN" altLang="en-US">
                <a:latin typeface="Arial" panose="020B0604020202020204" pitchFamily="34" charset="0"/>
              </a:rPr>
              <a:t>：北京航天情报与信息研究所 期刊</a:t>
            </a:r>
            <a:endParaRPr lang="en-US" altLang="zh-CN">
              <a:latin typeface="Arial" panose="020B0604020202020204" pitchFamily="34" charset="0"/>
            </a:endParaRPr>
          </a:p>
          <a:p>
            <a:r>
              <a:rPr lang="en-US" altLang="zh-CN" b="1">
                <a:latin typeface="Arial" panose="020B0604020202020204" pitchFamily="34" charset="0"/>
              </a:rPr>
              <a:t>New OA Journals:</a:t>
            </a:r>
            <a:r>
              <a:rPr lang="en-US" altLang="zh-CN">
                <a:latin typeface="Arial" panose="020B0604020202020204" pitchFamily="34" charset="0"/>
              </a:rPr>
              <a:t> </a:t>
            </a:r>
            <a:endParaRPr lang="zh-CN" altLang="en-US">
              <a:latin typeface="Arial" panose="020B0604020202020204" pitchFamily="34" charset="0"/>
            </a:endParaRPr>
          </a:p>
          <a:p>
            <a:r>
              <a:rPr lang="en-US" altLang="zh-CN">
                <a:latin typeface="Arial" panose="020B0604020202020204" pitchFamily="34" charset="0"/>
              </a:rPr>
              <a:t>China Power Supply Society (CPSS)</a:t>
            </a:r>
            <a:r>
              <a:rPr lang="zh-CN" altLang="en-US">
                <a:latin typeface="Arial" panose="020B0604020202020204" pitchFamily="34" charset="0"/>
                <a:hlinkClick r:id="rId3"/>
              </a:rPr>
              <a:t>中国电源学会</a:t>
            </a:r>
            <a:endParaRPr lang="zh-CN" altLang="en-US">
              <a:latin typeface="Arial" panose="020B0604020202020204" pitchFamily="34" charset="0"/>
            </a:endParaRPr>
          </a:p>
          <a:p>
            <a:r>
              <a:rPr lang="en-US" altLang="zh-CN">
                <a:latin typeface="Arial" panose="020B0604020202020204" pitchFamily="34" charset="0"/>
              </a:rPr>
              <a:t> Transactions on Power Electronics and Applications</a:t>
            </a:r>
            <a:endParaRPr lang="zh-CN" altLang="en-US">
              <a:latin typeface="Arial" panose="020B0604020202020204" pitchFamily="34" charset="0"/>
            </a:endParaRPr>
          </a:p>
          <a:p>
            <a:r>
              <a:rPr lang="en-US" altLang="zh-CN">
                <a:latin typeface="Arial" panose="020B0604020202020204" pitchFamily="34" charset="0"/>
              </a:rPr>
              <a:t>China Electrotechnical Society (CES)</a:t>
            </a:r>
            <a:r>
              <a:rPr lang="zh-CN" altLang="en-US">
                <a:latin typeface="Arial" panose="020B0604020202020204" pitchFamily="34" charset="0"/>
                <a:hlinkClick r:id="rId4"/>
              </a:rPr>
              <a:t>中国电工技术学会</a:t>
            </a:r>
            <a:endParaRPr lang="zh-CN" altLang="en-US">
              <a:latin typeface="Arial" panose="020B0604020202020204" pitchFamily="34" charset="0"/>
            </a:endParaRPr>
          </a:p>
          <a:p>
            <a:r>
              <a:rPr lang="en-US" altLang="zh-CN">
                <a:latin typeface="Arial" panose="020B0604020202020204" pitchFamily="34" charset="0"/>
              </a:rPr>
              <a:t> Transactions on Electrical Machines and Systems (CES-TEMS)</a:t>
            </a:r>
            <a:endParaRPr lang="zh-CN" altLang="en-US">
              <a:latin typeface="Arial" panose="020B0604020202020204" pitchFamily="34" charset="0"/>
            </a:endParaRPr>
          </a:p>
          <a:p>
            <a:r>
              <a:rPr lang="en-US" altLang="zh-CN">
                <a:latin typeface="Arial" panose="020B0604020202020204" pitchFamily="34" charset="0"/>
              </a:rPr>
              <a:t>China Machine Press (CMP)</a:t>
            </a:r>
            <a:r>
              <a:rPr lang="zh-CN" altLang="en-US">
                <a:latin typeface="Arial" panose="020B0604020202020204" pitchFamily="34" charset="0"/>
              </a:rPr>
              <a:t>机械工业出版社</a:t>
            </a:r>
            <a:endParaRPr lang="en-US" altLang="zh-CN">
              <a:latin typeface="Arial" panose="020B0604020202020204" pitchFamily="34" charset="0"/>
            </a:endParaRPr>
          </a:p>
          <a:p>
            <a:r>
              <a:rPr lang="en-US" altLang="zh-CN">
                <a:latin typeface="Arial" panose="020B0604020202020204" pitchFamily="34" charset="0"/>
              </a:rPr>
              <a:t>Chinese Journal of Electrical Engineering (CJEE</a:t>
            </a:r>
            <a:endParaRPr lang="zh-CN" altLang="en-US">
              <a:latin typeface="Arial" panose="020B0604020202020204" pitchFamily="34" charset="0"/>
            </a:endParaRPr>
          </a:p>
          <a:p>
            <a:r>
              <a:rPr lang="en-US" altLang="zh-CN">
                <a:latin typeface="Arial" panose="020B0604020202020204" pitchFamily="34" charset="0"/>
              </a:rPr>
              <a:t>URSI Radio Science Bulletin&lt;</a:t>
            </a:r>
            <a:r>
              <a:rPr lang="zh-CN" altLang="en-US">
                <a:latin typeface="Arial" panose="020B0604020202020204" pitchFamily="34" charset="0"/>
              </a:rPr>
              <a:t>法</a:t>
            </a:r>
            <a:r>
              <a:rPr lang="en-US" altLang="zh-CN">
                <a:latin typeface="Arial" panose="020B0604020202020204" pitchFamily="34" charset="0"/>
              </a:rPr>
              <a:t>&gt;</a:t>
            </a:r>
            <a:r>
              <a:rPr lang="zh-CN" altLang="en-US">
                <a:latin typeface="Arial" panose="020B0604020202020204" pitchFamily="34" charset="0"/>
              </a:rPr>
              <a:t>国际无线电科学联合会</a:t>
            </a:r>
            <a:endParaRPr lang="en-US" altLang="zh-CN">
              <a:latin typeface="Arial" panose="020B0604020202020204" pitchFamily="34" charset="0"/>
            </a:endParaRPr>
          </a:p>
          <a:p>
            <a:r>
              <a:rPr lang="en-US" altLang="zh-CN">
                <a:latin typeface="Arial" panose="020B0604020202020204" pitchFamily="34" charset="0"/>
              </a:rPr>
              <a:t>IEEE-Wiley</a:t>
            </a:r>
            <a:r>
              <a:rPr lang="zh-CN" altLang="en-US">
                <a:latin typeface="Arial" panose="020B0604020202020204" pitchFamily="34" charset="0"/>
              </a:rPr>
              <a:t>：</a:t>
            </a:r>
            <a:r>
              <a:rPr lang="en-US" altLang="zh-CN">
                <a:latin typeface="Arial" panose="020B0604020202020204" pitchFamily="34" charset="0"/>
              </a:rPr>
              <a:t>IEEE</a:t>
            </a:r>
            <a:r>
              <a:rPr lang="zh-CN" altLang="en-US">
                <a:latin typeface="Arial" panose="020B0604020202020204" pitchFamily="34" charset="0"/>
              </a:rPr>
              <a:t>和</a:t>
            </a:r>
            <a:r>
              <a:rPr lang="en-US" altLang="zh-CN">
                <a:latin typeface="Arial" panose="020B0604020202020204" pitchFamily="34" charset="0"/>
              </a:rPr>
              <a:t>Wiley</a:t>
            </a:r>
            <a:r>
              <a:rPr lang="zh-CN" altLang="en-US">
                <a:latin typeface="Arial" panose="020B0604020202020204" pitchFamily="34" charset="0"/>
              </a:rPr>
              <a:t>合作出版的电子书近</a:t>
            </a:r>
            <a:r>
              <a:rPr lang="en-US" altLang="zh-CN">
                <a:latin typeface="Arial" panose="020B0604020202020204" pitchFamily="34" charset="0"/>
              </a:rPr>
              <a:t>800</a:t>
            </a:r>
            <a:r>
              <a:rPr lang="zh-CN" altLang="en-US">
                <a:latin typeface="Arial" panose="020B0604020202020204" pitchFamily="34" charset="0"/>
              </a:rPr>
              <a:t>本，横跨众多技术领域，包括生物工程、电力能源、通信技术等多方面研究</a:t>
            </a:r>
            <a:endParaRPr lang="en-US" altLang="zh-CN">
              <a:latin typeface="Arial" panose="020B0604020202020204" pitchFamily="34" charset="0"/>
            </a:endParaRPr>
          </a:p>
          <a:p>
            <a:r>
              <a:rPr lang="en-US" altLang="zh-CN">
                <a:latin typeface="Arial" panose="020B0604020202020204" pitchFamily="34" charset="0"/>
              </a:rPr>
              <a:t>MIT</a:t>
            </a:r>
            <a:r>
              <a:rPr lang="zh-CN" altLang="en-US">
                <a:latin typeface="Arial" panose="020B0604020202020204" pitchFamily="34" charset="0"/>
              </a:rPr>
              <a:t>：计算机科学和工程技术方面电子书</a:t>
            </a:r>
            <a:r>
              <a:rPr lang="en-US" altLang="zh-CN">
                <a:latin typeface="Arial" panose="020B0604020202020204" pitchFamily="34" charset="0"/>
              </a:rPr>
              <a:t>600</a:t>
            </a:r>
            <a:r>
              <a:rPr lang="zh-CN" altLang="en-US">
                <a:latin typeface="Arial" panose="020B0604020202020204" pitchFamily="34" charset="0"/>
              </a:rPr>
              <a:t>多本</a:t>
            </a:r>
            <a:endParaRPr lang="en-US" altLang="zh-CN">
              <a:latin typeface="Arial" panose="020B0604020202020204" pitchFamily="34" charset="0"/>
            </a:endParaRPr>
          </a:p>
          <a:p>
            <a:r>
              <a:rPr lang="en-US" altLang="zh-CN">
                <a:latin typeface="Arial" panose="020B0604020202020204" pitchFamily="34" charset="0"/>
              </a:rPr>
              <a:t>Morgan &amp; Claypool</a:t>
            </a:r>
            <a:r>
              <a:rPr lang="zh-CN" altLang="en-US">
                <a:latin typeface="Arial" panose="020B0604020202020204" pitchFamily="34" charset="0"/>
              </a:rPr>
              <a:t>：综述文集</a:t>
            </a:r>
            <a:r>
              <a:rPr lang="en-US" altLang="zh-CN">
                <a:latin typeface="Arial" panose="020B0604020202020204" pitchFamily="34" charset="0"/>
              </a:rPr>
              <a:t>700</a:t>
            </a:r>
            <a:r>
              <a:rPr lang="zh-CN" altLang="en-US">
                <a:latin typeface="Arial" panose="020B0604020202020204" pitchFamily="34" charset="0"/>
              </a:rPr>
              <a:t>多本，重点聚焦工程和计算机科学</a:t>
            </a:r>
            <a:endParaRPr lang="en-US" altLang="zh-CN">
              <a:latin typeface="Arial" panose="020B0604020202020204" pitchFamily="34" charset="0"/>
            </a:endParaRPr>
          </a:p>
          <a:p>
            <a:r>
              <a:rPr lang="en-US" altLang="zh-CN">
                <a:latin typeface="Arial" panose="020B0604020202020204" pitchFamily="34" charset="0"/>
              </a:rPr>
              <a:t>SMPTE</a:t>
            </a:r>
            <a:r>
              <a:rPr lang="zh-CN" altLang="en-US">
                <a:latin typeface="Arial" panose="020B0604020202020204" pitchFamily="34" charset="0"/>
              </a:rPr>
              <a:t> </a:t>
            </a:r>
            <a:r>
              <a:rPr lang="zh-CN" altLang="en-US" b="1">
                <a:latin typeface="Arial" panose="020B0604020202020204" pitchFamily="34" charset="0"/>
              </a:rPr>
              <a:t>美国电影电视工程师学会 期刊、会议、标准</a:t>
            </a:r>
            <a:endParaRPr lang="en-US" altLang="zh-CN" b="1">
              <a:latin typeface="Arial" panose="020B0604020202020204" pitchFamily="34" charset="0"/>
            </a:endParaRPr>
          </a:p>
        </p:txBody>
      </p:sp>
      <p:sp>
        <p:nvSpPr>
          <p:cNvPr id="40964" name="灯片编号占位符 3">
            <a:extLst>
              <a:ext uri="{FF2B5EF4-FFF2-40B4-BE49-F238E27FC236}">
                <a16:creationId xmlns:a16="http://schemas.microsoft.com/office/drawing/2014/main" id="{D8F41A99-6384-4F25-B1D1-9BC34E8D956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C8ED39F0-70B1-4F9B-8471-852F2A89FF48}" type="slidenum">
              <a:rPr lang="en-US" altLang="zh-CN" sz="1300" smtClean="0"/>
              <a:pPr/>
              <a:t>9</a:t>
            </a:fld>
            <a:endParaRPr lang="en-US" altLang="zh-CN" sz="13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幻灯片图像占位符 1">
            <a:extLst>
              <a:ext uri="{FF2B5EF4-FFF2-40B4-BE49-F238E27FC236}">
                <a16:creationId xmlns:a16="http://schemas.microsoft.com/office/drawing/2014/main" id="{07D2C589-9C3C-4FF0-AE96-66F719A602C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5" name="备注占位符 2">
            <a:extLst>
              <a:ext uri="{FF2B5EF4-FFF2-40B4-BE49-F238E27FC236}">
                <a16:creationId xmlns:a16="http://schemas.microsoft.com/office/drawing/2014/main" id="{40DE4317-A1F1-40FB-B0D7-AFE6554FF1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44036" name="灯片编号占位符 3">
            <a:extLst>
              <a:ext uri="{FF2B5EF4-FFF2-40B4-BE49-F238E27FC236}">
                <a16:creationId xmlns:a16="http://schemas.microsoft.com/office/drawing/2014/main" id="{5689A546-0F39-4F72-90E5-340C70590CE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0A27DC0B-815F-4B01-B001-B280429CE92A}" type="slidenum">
              <a:rPr lang="en-US" altLang="zh-CN" sz="1300" smtClean="0"/>
              <a:pPr/>
              <a:t>10</a:t>
            </a:fld>
            <a:endParaRPr lang="en-US" altLang="zh-CN" sz="130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幻灯片图像占位符 1">
            <a:extLst>
              <a:ext uri="{FF2B5EF4-FFF2-40B4-BE49-F238E27FC236}">
                <a16:creationId xmlns:a16="http://schemas.microsoft.com/office/drawing/2014/main" id="{E69ABDB5-D2C5-4CA2-8F07-0ABE596933B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备注占位符 2">
            <a:extLst>
              <a:ext uri="{FF2B5EF4-FFF2-40B4-BE49-F238E27FC236}">
                <a16:creationId xmlns:a16="http://schemas.microsoft.com/office/drawing/2014/main" id="{1D56B62A-8C99-4572-86DD-398E527258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0420" name="灯片编号占位符 3">
            <a:extLst>
              <a:ext uri="{FF2B5EF4-FFF2-40B4-BE49-F238E27FC236}">
                <a16:creationId xmlns:a16="http://schemas.microsoft.com/office/drawing/2014/main" id="{A7A5CAE6-24C4-4600-A091-9A793B9248E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5313049E-2519-4EFC-8CEA-EDF8DDC29F18}" type="slidenum">
              <a:rPr lang="en-US" altLang="zh-CN" sz="1300" smtClean="0"/>
              <a:pPr/>
              <a:t>24</a:t>
            </a:fld>
            <a:endParaRPr lang="en-US" altLang="zh-CN" sz="13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141413"/>
            <a:ext cx="10363200" cy="1143000"/>
          </a:xfrm>
        </p:spPr>
        <p:txBody>
          <a:bodyPr/>
          <a:lstStyle>
            <a:lvl1pPr>
              <a:lnSpc>
                <a:spcPct val="90000"/>
              </a:lnSpc>
              <a:defRPr sz="4800" baseline="0">
                <a:solidFill>
                  <a:srgbClr val="C00000"/>
                </a:solidFill>
                <a:latin typeface="Arial" pitchFamily="34" charset="0"/>
                <a:ea typeface="宋体" pitchFamily="2" charset="-122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12284" y="3276600"/>
            <a:ext cx="8534400" cy="1295400"/>
          </a:xfrm>
        </p:spPr>
        <p:txBody>
          <a:bodyPr/>
          <a:lstStyle>
            <a:lvl1pPr marL="0" indent="0">
              <a:lnSpc>
                <a:spcPct val="100000"/>
              </a:lnSpc>
              <a:buFont typeface="Wingdings" pitchFamily="2" charset="2"/>
              <a:buNone/>
              <a:defRPr sz="2200" b="1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736481008"/>
      </p:ext>
    </p:extLst>
  </p:cSld>
  <p:clrMapOvr>
    <a:masterClrMapping/>
  </p:clrMapOvr>
  <p:transition spd="med">
    <p:cover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25DCD7-BCAE-47F4-A5A4-0BC4B0481C0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837813-5B2B-44A3-9111-92C75858D062}" type="slidenum">
              <a:rPr lang="en-US" altLang="zh-CN"/>
              <a:pPr>
                <a:defRPr/>
              </a:pPr>
              <a:t>‹#›</a:t>
            </a:fld>
            <a:endParaRPr lang="en-US" altLang="zh-CN" sz="1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8880178"/>
      </p:ext>
    </p:extLst>
  </p:cSld>
  <p:clrMapOvr>
    <a:masterClrMapping/>
  </p:clrMapOvr>
  <p:transition spd="med">
    <p:cover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50348D-F54F-47D3-81D2-9E408745B09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749656-3D97-4F57-8DBA-5444F013D655}" type="slidenum">
              <a:rPr lang="en-US" altLang="zh-CN"/>
              <a:pPr>
                <a:defRPr/>
              </a:pPr>
              <a:t>‹#›</a:t>
            </a:fld>
            <a:endParaRPr lang="en-US" altLang="zh-CN" sz="1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7234618"/>
      </p:ext>
    </p:extLst>
  </p:cSld>
  <p:clrMapOvr>
    <a:masterClrMapping/>
  </p:clrMapOvr>
  <p:transition spd="med">
    <p:cover dir="d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en-US" noProof="0"/>
              <a:t>Click icon to add chart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C4E7AC-E6D9-4BE9-9A19-25127539AA2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B8E0BE-9C32-4F95-9865-70369948BBAF}" type="slidenum">
              <a:rPr lang="en-US" altLang="zh-CN"/>
              <a:pPr>
                <a:defRPr/>
              </a:pPr>
              <a:t>‹#›</a:t>
            </a:fld>
            <a:endParaRPr lang="en-US" altLang="zh-CN" sz="1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568233"/>
      </p:ext>
    </p:extLst>
  </p:cSld>
  <p:clrMapOvr>
    <a:masterClrMapping/>
  </p:clrMapOvr>
  <p:transition spd="med">
    <p:cover dir="d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pPr lvl="0"/>
            <a:r>
              <a:rPr lang="en-US" noProof="0"/>
              <a:t>Click icon to add table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56CF64-6351-4C43-A8E7-6BC841A92F9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873AA6-4989-4B3B-93B6-4AF1D0700948}" type="slidenum">
              <a:rPr lang="en-US" altLang="zh-CN"/>
              <a:pPr>
                <a:defRPr/>
              </a:pPr>
              <a:t>‹#›</a:t>
            </a:fld>
            <a:endParaRPr lang="en-US" altLang="zh-CN" sz="1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5204310"/>
      </p:ext>
    </p:extLst>
  </p:cSld>
  <p:clrMapOvr>
    <a:masterClrMapping/>
  </p:clrMapOvr>
  <p:transition spd="med">
    <p:cover dir="d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pPr lvl="0"/>
            <a:r>
              <a:rPr lang="en-US" noProof="0"/>
              <a:t>Click icon to add chart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E365C0-C05E-4FE7-8363-73CF6C4046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3435E0-27EA-4D81-9054-2E33895F6D73}" type="slidenum">
              <a:rPr lang="en-US" altLang="zh-CN"/>
              <a:pPr>
                <a:defRPr/>
              </a:pPr>
              <a:t>‹#›</a:t>
            </a:fld>
            <a:endParaRPr lang="en-US" altLang="zh-CN" sz="1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4055248"/>
      </p:ext>
    </p:extLst>
  </p:cSld>
  <p:clrMapOvr>
    <a:masterClrMapping/>
  </p:clrMapOvr>
  <p:transition spd="med">
    <p:cover dir="d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C24D23-0187-4ACF-A67F-584A98C6832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709190-EEF0-4B8E-9D26-E61DE640FAF1}" type="slidenum">
              <a:rPr lang="en-US" altLang="zh-CN"/>
              <a:pPr>
                <a:defRPr/>
              </a:pPr>
              <a:t>‹#›</a:t>
            </a:fld>
            <a:endParaRPr lang="en-US" altLang="zh-CN" sz="1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7001839"/>
      </p:ext>
    </p:extLst>
  </p:cSld>
  <p:clrMapOvr>
    <a:masterClrMapping/>
  </p:clrMapOvr>
  <p:transition spd="med">
    <p:cover dir="d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838200" y="1302590"/>
            <a:ext cx="10515600" cy="4466386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Slide Number Placeholder 11">
            <a:extLst>
              <a:ext uri="{FF2B5EF4-FFF2-40B4-BE49-F238E27FC236}">
                <a16:creationId xmlns:a16="http://schemas.microsoft.com/office/drawing/2014/main" id="{79ACCDA3-DD70-4809-B954-D88090447F54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E286A0-A87A-4F87-A3D9-66DA8AD58E4F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6592329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015736F-A6B0-4B96-AB02-89DD5364D60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B7C3425-5E9F-4403-8468-8EE5CA9F593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F113A1B-47FD-4952-BDF1-FB951DB1D19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C9D9D7-BF98-4FF5-8FC2-653F412EA267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921460297"/>
      </p:ext>
    </p:extLst>
  </p:cSld>
  <p:clrMapOvr>
    <a:masterClrMapping/>
  </p:clrMapOvr>
  <p:transition spd="med">
    <p:cover dir="d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F661375-D489-4D12-B5E8-005F9EDCAB5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EF44BD7-02A8-4300-BD8F-8086D5153A0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3D371AD-B9BD-41E4-BBFC-44A1B678F87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3302CA-3EDC-4D80-97F7-EC43F1CA7752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566950515"/>
      </p:ext>
    </p:extLst>
  </p:cSld>
  <p:clrMapOvr>
    <a:masterClrMapping/>
  </p:clrMapOvr>
  <p:transition spd="med">
    <p:cover dir="d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49F034F-40AB-429D-B9FF-012C0344822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EBF7BA4-C5DF-490F-9ECB-AD4B7230C59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84697A0-52D1-4639-B69B-59C630633D9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9291AF-A4AD-44BF-B565-A5F25DCAC149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320600649"/>
      </p:ext>
    </p:extLst>
  </p:cSld>
  <p:clrMapOvr>
    <a:masterClrMapping/>
  </p:clrMapOvr>
  <p:transition spd="med">
    <p:cover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533400"/>
            <a:ext cx="10363200" cy="1143000"/>
          </a:xfr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en-US" altLang="en-US" sz="4000" b="1" baseline="0">
                <a:solidFill>
                  <a:srgbClr val="C00000"/>
                </a:solidFill>
                <a:latin typeface="Arial" pitchFamily="34" charset="0"/>
                <a:ea typeface="宋体" pitchFamily="2" charset="-122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180876-84D2-4FCB-BBB6-CDC40F8ADA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6DB7D1-43BF-4A5F-9068-FC332C033F9D}" type="slidenum">
              <a:rPr lang="en-US" altLang="zh-CN"/>
              <a:pPr>
                <a:defRPr/>
              </a:pPr>
              <a:t>‹#›</a:t>
            </a:fld>
            <a:endParaRPr lang="en-US" altLang="zh-CN" sz="1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7665462"/>
      </p:ext>
    </p:extLst>
  </p:cSld>
  <p:clrMapOvr>
    <a:masterClrMapping/>
  </p:clrMapOvr>
  <p:transition spd="med">
    <p:cover dir="d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D8FD779-FCD0-4208-8C18-2DE9A7F104F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18FF8ED-D18C-4BE2-9E87-FE479204BFD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7A1D165-6C93-4E69-95FE-DC37DE43AC7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E0EAC3-7030-44AA-9E4A-74F9EA021E2E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91162423"/>
      </p:ext>
    </p:extLst>
  </p:cSld>
  <p:clrMapOvr>
    <a:masterClrMapping/>
  </p:clrMapOvr>
  <p:transition spd="med">
    <p:cover dir="d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B478E1A8-31B9-45EC-9199-3AE7DA49015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477CCC26-D9FA-4525-B138-99408957001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D4A3F932-6C67-444C-8087-A30CB47A60C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0D8968-A7D9-4ED4-9458-FEC6203506D1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449582688"/>
      </p:ext>
    </p:extLst>
  </p:cSld>
  <p:clrMapOvr>
    <a:masterClrMapping/>
  </p:clrMapOvr>
  <p:transition spd="med">
    <p:cover dir="d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480E34B9-2B5A-4977-9214-3032B319EE5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2ACBD39F-C229-4C6C-807F-C581521179F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5CC694A9-1360-4E3D-8DDE-905426EE913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0B8558-DC11-474C-B228-0051710FCF95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952463042"/>
      </p:ext>
    </p:extLst>
  </p:cSld>
  <p:clrMapOvr>
    <a:masterClrMapping/>
  </p:clrMapOvr>
  <p:transition spd="med">
    <p:cover dir="d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36D13CDB-99F8-4E29-8506-0D76C527074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8FB0D291-253B-4475-B795-A8A5CD94B5E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42E14AA3-D4A9-4439-A4DD-3EDB25F534D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18B4C6-991F-4406-A64A-702E172BDE14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876235181"/>
      </p:ext>
    </p:extLst>
  </p:cSld>
  <p:clrMapOvr>
    <a:masterClrMapping/>
  </p:clrMapOvr>
  <p:transition spd="med">
    <p:cover dir="d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368A688-9294-4A0B-AE68-C25F6773B35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80066ED-72D9-4E85-A7FF-BCE7D7F7AED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516BEB0-992A-4162-A2D9-4CC346E3F04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FF8605-8F94-41C8-8C74-FB2BD2E34141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639765859"/>
      </p:ext>
    </p:extLst>
  </p:cSld>
  <p:clrMapOvr>
    <a:masterClrMapping/>
  </p:clrMapOvr>
  <p:transition spd="med">
    <p:cover dir="d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049224D-827E-40B3-840B-FEC18331663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B1FCEDE-219C-418D-92FB-773ABF87511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6E2F686-C3B5-4B2A-824A-3ED9C8A7206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A6CDED-2E14-4CDF-847C-462B6664CD8A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882395366"/>
      </p:ext>
    </p:extLst>
  </p:cSld>
  <p:clrMapOvr>
    <a:masterClrMapping/>
  </p:clrMapOvr>
  <p:transition spd="med">
    <p:cover dir="d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7168E9B-AF67-4992-95F3-CD33C5C4567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FC1919B-C898-427B-8D6A-0104F930B7A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96FAAE6-6A5D-41F9-9654-C30607A5111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4E2ACB-FA70-4526-947C-D6173CC26014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655789430"/>
      </p:ext>
    </p:extLst>
  </p:cSld>
  <p:clrMapOvr>
    <a:masterClrMapping/>
  </p:clrMapOvr>
  <p:transition spd="med">
    <p:cover dir="d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3C55FAD-C29F-4E36-8CDC-191863B5620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C0899D8-9DB9-449C-B077-B1B22FB39FC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F4AF2BD-3A1E-442E-ADA2-16AC08BF6A2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15060E-65CD-452F-889E-F9FB007E770A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589159652"/>
      </p:ext>
    </p:extLst>
  </p:cSld>
  <p:clrMapOvr>
    <a:masterClrMapping/>
  </p:clrMapOvr>
  <p:transition spd="med">
    <p:cover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802363-4B54-4ED8-AE09-F70A509D486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B6C690-85D2-47EF-A16C-80A2DDB72134}" type="slidenum">
              <a:rPr lang="en-US" altLang="zh-CN"/>
              <a:pPr>
                <a:defRPr/>
              </a:pPr>
              <a:t>‹#›</a:t>
            </a:fld>
            <a:endParaRPr lang="en-US" altLang="zh-CN" sz="1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3290932"/>
      </p:ext>
    </p:extLst>
  </p:cSld>
  <p:clrMapOvr>
    <a:masterClrMapping/>
  </p:clrMapOvr>
  <p:transition spd="med">
    <p:cover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46B638-97DE-4B2F-9039-738237B2C52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C1FA9C-259E-46A9-B6C6-068C12E797A1}" type="slidenum">
              <a:rPr lang="en-US" altLang="zh-CN"/>
              <a:pPr>
                <a:defRPr/>
              </a:pPr>
              <a:t>‹#›</a:t>
            </a:fld>
            <a:endParaRPr lang="en-US" altLang="zh-CN" sz="1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5119134"/>
      </p:ext>
    </p:extLst>
  </p:cSld>
  <p:clrMapOvr>
    <a:masterClrMapping/>
  </p:clrMapOvr>
  <p:transition spd="med">
    <p:cover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CFEAB0-787B-4F2C-8008-96E0E624D20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064523-F921-4026-9392-233E6EDAD7B0}" type="slidenum">
              <a:rPr lang="en-US" altLang="zh-CN"/>
              <a:pPr>
                <a:defRPr/>
              </a:pPr>
              <a:t>‹#›</a:t>
            </a:fld>
            <a:endParaRPr lang="en-US" altLang="zh-CN" sz="1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1143234"/>
      </p:ext>
    </p:extLst>
  </p:cSld>
  <p:clrMapOvr>
    <a:masterClrMapping/>
  </p:clrMapOvr>
  <p:transition spd="med">
    <p:cover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059A8F0-69FF-439C-AE76-9B547F60FFA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796870-017E-457A-B3E2-9260BB4D4FCB}" type="slidenum">
              <a:rPr lang="en-US" altLang="zh-CN"/>
              <a:pPr>
                <a:defRPr/>
              </a:pPr>
              <a:t>‹#›</a:t>
            </a:fld>
            <a:endParaRPr lang="en-US" altLang="zh-CN" sz="1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2669623"/>
      </p:ext>
    </p:extLst>
  </p:cSld>
  <p:clrMapOvr>
    <a:masterClrMapping/>
  </p:clrMapOvr>
  <p:transition spd="med">
    <p:cover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5DAA7D2-3758-4966-BBB4-584A73F5B15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EDBE0A-BC92-4050-9B96-E2C8F6BAEE3A}" type="slidenum">
              <a:rPr lang="en-US" altLang="zh-CN"/>
              <a:pPr>
                <a:defRPr/>
              </a:pPr>
              <a:t>‹#›</a:t>
            </a:fld>
            <a:endParaRPr lang="en-US" altLang="zh-CN" sz="1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1200138"/>
      </p:ext>
    </p:extLst>
  </p:cSld>
  <p:clrMapOvr>
    <a:masterClrMapping/>
  </p:clrMapOvr>
  <p:transition spd="med">
    <p:cover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AC00D0-F83E-4F61-B7D9-E3A85F0025A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C4C3A9-C3B6-40A5-A1E5-039A6CA2A1DB}" type="slidenum">
              <a:rPr lang="en-US" altLang="zh-CN"/>
              <a:pPr>
                <a:defRPr/>
              </a:pPr>
              <a:t>‹#›</a:t>
            </a:fld>
            <a:endParaRPr lang="en-US" altLang="zh-CN" sz="1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9940011"/>
      </p:ext>
    </p:extLst>
  </p:cSld>
  <p:clrMapOvr>
    <a:masterClrMapping/>
  </p:clrMapOvr>
  <p:transition spd="med">
    <p:cover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570093-5A57-4D17-BBE8-D3974777C03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1D264A-C8DD-4E30-9F93-8288E6B18BA5}" type="slidenum">
              <a:rPr lang="en-US" altLang="zh-CN"/>
              <a:pPr>
                <a:defRPr/>
              </a:pPr>
              <a:t>‹#›</a:t>
            </a:fld>
            <a:endParaRPr lang="en-US" altLang="zh-CN" sz="1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1585152"/>
      </p:ext>
    </p:extLst>
  </p:cSld>
  <p:clrMapOvr>
    <a:masterClrMapping/>
  </p:clrMapOvr>
  <p:transition spd="med">
    <p:cover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D392A3F7-D710-4328-85D6-35A32704E52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265D7C33-376E-4654-A461-88B6343B69F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</a:p>
        </p:txBody>
      </p:sp>
      <p:sp>
        <p:nvSpPr>
          <p:cNvPr id="1031" name="Rectangle 7">
            <a:extLst>
              <a:ext uri="{FF2B5EF4-FFF2-40B4-BE49-F238E27FC236}">
                <a16:creationId xmlns:a16="http://schemas.microsoft.com/office/drawing/2014/main" id="{2AC1DE2F-6E2C-4AC2-B0AB-EB997155F88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14400" y="6580188"/>
            <a:ext cx="1219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7B366F55-36C8-4683-A8D4-8B3C5AEC8E05}" type="slidenum">
              <a:rPr lang="en-US" altLang="zh-CN"/>
              <a:pPr>
                <a:defRPr/>
              </a:pPr>
              <a:t>‹#›</a:t>
            </a:fld>
            <a:endParaRPr lang="en-US" altLang="zh-CN" sz="14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3238" r:id="rId1"/>
    <p:sldLayoutId id="2147493239" r:id="rId2"/>
    <p:sldLayoutId id="2147493240" r:id="rId3"/>
    <p:sldLayoutId id="2147493241" r:id="rId4"/>
    <p:sldLayoutId id="2147493242" r:id="rId5"/>
    <p:sldLayoutId id="2147493243" r:id="rId6"/>
    <p:sldLayoutId id="2147493244" r:id="rId7"/>
    <p:sldLayoutId id="2147493245" r:id="rId8"/>
    <p:sldLayoutId id="2147493246" r:id="rId9"/>
    <p:sldLayoutId id="2147493247" r:id="rId10"/>
    <p:sldLayoutId id="2147493248" r:id="rId11"/>
    <p:sldLayoutId id="2147493249" r:id="rId12"/>
    <p:sldLayoutId id="2147493250" r:id="rId13"/>
    <p:sldLayoutId id="2147493251" r:id="rId14"/>
    <p:sldLayoutId id="2147493252" r:id="rId15"/>
    <p:sldLayoutId id="2147493253" r:id="rId16"/>
  </p:sldLayoutIdLst>
  <p:transition spd="med">
    <p:cover dir="d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C00000"/>
          </a:solidFill>
          <a:latin typeface="Arial" pitchFamily="34" charset="0"/>
          <a:ea typeface="宋体" pitchFamily="2" charset="-122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C00000"/>
          </a:solidFill>
          <a:latin typeface="Arial" charset="0"/>
          <a:ea typeface="宋体" pitchFamily="2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C00000"/>
          </a:solidFill>
          <a:latin typeface="Arial" charset="0"/>
          <a:ea typeface="宋体" pitchFamily="2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C00000"/>
          </a:solidFill>
          <a:latin typeface="Arial" charset="0"/>
          <a:ea typeface="宋体" pitchFamily="2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C00000"/>
          </a:solidFill>
          <a:latin typeface="Arial" charset="0"/>
          <a:ea typeface="宋体" pitchFamily="2" charset="-122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ea typeface="ＭＳ Ｐゴシック" pitchFamily="112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ea typeface="ＭＳ Ｐゴシック" pitchFamily="112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ea typeface="ＭＳ Ｐゴシック" pitchFamily="112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ea typeface="ＭＳ Ｐゴシック" pitchFamily="112" charset="-128"/>
        </a:defRPr>
      </a:lvl9pPr>
    </p:titleStyle>
    <p:bodyStyle>
      <a:lvl1pPr marL="342900" indent="-342900" algn="l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Clr>
          <a:schemeClr val="bg2"/>
        </a:buClr>
        <a:buSzPct val="80000"/>
        <a:buFont typeface="Wingdings" panose="05000000000000000000" pitchFamily="2" charset="2"/>
        <a:buBlip>
          <a:blip r:embed="rId19"/>
        </a:buBlip>
        <a:defRPr sz="28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1pPr>
      <a:lvl2pPr marL="742950" indent="-285750" algn="l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Clr>
          <a:schemeClr val="bg2"/>
        </a:buClr>
        <a:buChar char="–"/>
        <a:defRPr sz="2600">
          <a:solidFill>
            <a:schemeClr val="tx1"/>
          </a:solidFill>
          <a:latin typeface="+mn-lt"/>
          <a:ea typeface="MS PGothic" panose="020B0600070205080204" pitchFamily="34" charset="-128"/>
        </a:defRPr>
      </a:lvl2pPr>
      <a:lvl3pPr marL="1143000" indent="-228600" algn="l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Clr>
          <a:schemeClr val="bg2"/>
        </a:buClr>
        <a:buFont typeface="Wingdings" panose="05000000000000000000" pitchFamily="2" charset="2"/>
        <a:buChar char="§"/>
        <a:defRPr sz="2200">
          <a:solidFill>
            <a:schemeClr val="tx1"/>
          </a:solidFill>
          <a:latin typeface="+mn-lt"/>
          <a:ea typeface="MS PGothic" panose="020B0600070205080204" pitchFamily="34" charset="-128"/>
        </a:defRPr>
      </a:lvl3pPr>
      <a:lvl4pPr marL="1600200" indent="-228600" algn="l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Clr>
          <a:schemeClr val="bg2"/>
        </a:buClr>
        <a:buChar char="–"/>
        <a:defRPr sz="2000">
          <a:solidFill>
            <a:schemeClr val="tx1"/>
          </a:solidFill>
          <a:latin typeface="+mn-lt"/>
          <a:ea typeface="MS PGothic" panose="020B0600070205080204" pitchFamily="34" charset="-128"/>
        </a:defRPr>
      </a:lvl4pPr>
      <a:lvl5pPr marL="2057400" indent="-228600" algn="l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Clr>
          <a:schemeClr val="bg2"/>
        </a:buClr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  <a:ea typeface="MS PGothic" panose="020B0600070205080204" pitchFamily="34" charset="-128"/>
        </a:defRPr>
      </a:lvl5pPr>
      <a:lvl6pPr marL="2514600" indent="-228600" algn="l" rtl="0" eaLnBrk="1" fontAlgn="base" hangingPunct="1">
        <a:lnSpc>
          <a:spcPct val="110000"/>
        </a:lnSpc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lnSpc>
          <a:spcPct val="110000"/>
        </a:lnSpc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lnSpc>
          <a:spcPct val="110000"/>
        </a:lnSpc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lnSpc>
          <a:spcPct val="110000"/>
        </a:lnSpc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19DF13F5-7D29-4FB4-8190-87053368329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title style</a:t>
            </a: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BF96B96C-2189-4A82-B7D4-8B96BA3A444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</a:p>
        </p:txBody>
      </p:sp>
      <p:sp>
        <p:nvSpPr>
          <p:cNvPr id="52228" name="Rectangle 4">
            <a:extLst>
              <a:ext uri="{FF2B5EF4-FFF2-40B4-BE49-F238E27FC236}">
                <a16:creationId xmlns:a16="http://schemas.microsoft.com/office/drawing/2014/main" id="{9D0DC718-1C96-47F2-9773-087F633EFD35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2229" name="Rectangle 5">
            <a:extLst>
              <a:ext uri="{FF2B5EF4-FFF2-40B4-BE49-F238E27FC236}">
                <a16:creationId xmlns:a16="http://schemas.microsoft.com/office/drawing/2014/main" id="{DADD749F-40B2-46FA-9B52-5E6994383FC6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2230" name="Rectangle 6">
            <a:extLst>
              <a:ext uri="{FF2B5EF4-FFF2-40B4-BE49-F238E27FC236}">
                <a16:creationId xmlns:a16="http://schemas.microsoft.com/office/drawing/2014/main" id="{7C97392F-4EE2-4153-AB6F-1C090CF2389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0E30513A-98AA-4D83-AFE9-5CF2DD48C66D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3227" r:id="rId1"/>
    <p:sldLayoutId id="2147493228" r:id="rId2"/>
    <p:sldLayoutId id="2147493229" r:id="rId3"/>
    <p:sldLayoutId id="2147493230" r:id="rId4"/>
    <p:sldLayoutId id="2147493231" r:id="rId5"/>
    <p:sldLayoutId id="2147493232" r:id="rId6"/>
    <p:sldLayoutId id="2147493233" r:id="rId7"/>
    <p:sldLayoutId id="2147493234" r:id="rId8"/>
    <p:sldLayoutId id="2147493235" r:id="rId9"/>
    <p:sldLayoutId id="2147493236" r:id="rId10"/>
    <p:sldLayoutId id="2147493237" r:id="rId11"/>
  </p:sldLayoutIdLst>
  <p:transition spd="med">
    <p:cover dir="d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2.png"/><Relationship Id="rId10" Type="http://schemas.openxmlformats.org/officeDocument/2006/relationships/image" Target="../media/image36.png"/><Relationship Id="rId4" Type="http://schemas.openxmlformats.org/officeDocument/2006/relationships/image" Target="../media/image31.png"/><Relationship Id="rId9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4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5" Type="http://schemas.openxmlformats.org/officeDocument/2006/relationships/image" Target="../media/image2.png"/><Relationship Id="rId4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publication-recommender.ieee.org/home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2.png"/><Relationship Id="rId7" Type="http://schemas.openxmlformats.org/officeDocument/2006/relationships/image" Target="../media/image72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10" Type="http://schemas.openxmlformats.org/officeDocument/2006/relationships/image" Target="../media/image75.png"/><Relationship Id="rId4" Type="http://schemas.openxmlformats.org/officeDocument/2006/relationships/image" Target="../media/image69.png"/><Relationship Id="rId9" Type="http://schemas.openxmlformats.org/officeDocument/2006/relationships/image" Target="../media/image7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hyperlink" Target="https://ieeeauthorcenter.ieee.org/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ieee.org/conferences/index.html" TargetMode="Externa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7" Type="http://schemas.openxmlformats.org/officeDocument/2006/relationships/image" Target="../media/image96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hyperlink" Target="http://yp.ieee.org/members/webinars/past-webinars/" TargetMode="External"/><Relationship Id="rId3" Type="http://schemas.openxmlformats.org/officeDocument/2006/relationships/image" Target="../media/image2.png"/><Relationship Id="rId7" Type="http://schemas.openxmlformats.org/officeDocument/2006/relationships/hyperlink" Target="http://www.computer.org/portal/web/webinars/Register-for-a-Webinar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comsoc.org/webinars" TargetMode="External"/><Relationship Id="rId5" Type="http://schemas.openxmlformats.org/officeDocument/2006/relationships/hyperlink" Target="http://spectrum.ieee.org/webinars" TargetMode="External"/><Relationship Id="rId4" Type="http://schemas.openxmlformats.org/officeDocument/2006/relationships/image" Target="../media/image97.png"/><Relationship Id="rId9" Type="http://schemas.openxmlformats.org/officeDocument/2006/relationships/hyperlink" Target="http://oc.ieee.org/" TargetMode="Externa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eee.org/membership/students/scholarships-grants-and-fellowships.html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9.png"/><Relationship Id="rId4" Type="http://schemas.openxmlformats.org/officeDocument/2006/relationships/hyperlink" Target="http://www.ieee.org/xtreme" TargetMode="Externa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iel@igroup.com.cn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0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3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.xml"/><Relationship Id="rId6" Type="http://schemas.openxmlformats.org/officeDocument/2006/relationships/image" Target="../media/image12.jpeg"/><Relationship Id="rId11" Type="http://schemas.openxmlformats.org/officeDocument/2006/relationships/image" Target="../media/image16.png"/><Relationship Id="rId5" Type="http://schemas.openxmlformats.org/officeDocument/2006/relationships/image" Target="../media/image11.jpeg"/><Relationship Id="rId10" Type="http://schemas.openxmlformats.org/officeDocument/2006/relationships/image" Target="../media/image2.pn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.xml"/><Relationship Id="rId4" Type="http://schemas.openxmlformats.org/officeDocument/2006/relationships/hyperlink" Target="https://ieeexplore.ieee.org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图片 4">
            <a:extLst>
              <a:ext uri="{FF2B5EF4-FFF2-40B4-BE49-F238E27FC236}">
                <a16:creationId xmlns:a16="http://schemas.microsoft.com/office/drawing/2014/main" id="{00E4ED30-FB87-4E80-A760-FC58C8520B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400" y="4267200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0" name="标题 3">
            <a:extLst>
              <a:ext uri="{FF2B5EF4-FFF2-40B4-BE49-F238E27FC236}">
                <a16:creationId xmlns:a16="http://schemas.microsoft.com/office/drawing/2014/main" id="{D82D5D14-BBFA-4B17-9F83-BFEBFF4CE39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1676400"/>
            <a:ext cx="12192000" cy="762000"/>
          </a:xfrm>
        </p:spPr>
        <p:txBody>
          <a:bodyPr/>
          <a:lstStyle/>
          <a:p>
            <a:pPr algn="ctr">
              <a:lnSpc>
                <a:spcPct val="125000"/>
              </a:lnSpc>
              <a:defRPr/>
            </a:pPr>
            <a:r>
              <a:rPr lang="zh-CN" altLang="en-US" dirty="0">
                <a:solidFill>
                  <a:schemeClr val="tx1"/>
                </a:solidFill>
                <a:ea typeface="微软雅黑" panose="020B0503020204020204" pitchFamily="34" charset="-122"/>
              </a:rPr>
              <a:t>揭秘</a:t>
            </a:r>
            <a:r>
              <a:rPr lang="en-US" altLang="zh-CN" dirty="0">
                <a:solidFill>
                  <a:schemeClr val="tx1"/>
                </a:solidFill>
                <a:ea typeface="微软雅黑" panose="020B0503020204020204" pitchFamily="34" charset="-122"/>
              </a:rPr>
              <a:t>IEEE</a:t>
            </a:r>
            <a:r>
              <a:rPr lang="zh-CN" altLang="en-US" dirty="0">
                <a:solidFill>
                  <a:schemeClr val="tx1"/>
                </a:solidFill>
                <a:ea typeface="微软雅黑" panose="020B0503020204020204" pitchFamily="34" charset="-122"/>
              </a:rPr>
              <a:t>：高效文献调研与学术论文发表</a:t>
            </a:r>
            <a:endParaRPr lang="zh-CN" altLang="en-US" b="0" dirty="0">
              <a:solidFill>
                <a:schemeClr val="tx1"/>
              </a:solidFill>
              <a:latin typeface="+mj-lt"/>
              <a:ea typeface="微软雅黑" panose="020B0503020204020204" pitchFamily="34" charset="-122"/>
            </a:endParaRPr>
          </a:p>
        </p:txBody>
      </p:sp>
      <p:sp>
        <p:nvSpPr>
          <p:cNvPr id="23556" name="Rectangle 5">
            <a:extLst>
              <a:ext uri="{FF2B5EF4-FFF2-40B4-BE49-F238E27FC236}">
                <a16:creationId xmlns:a16="http://schemas.microsoft.com/office/drawing/2014/main" id="{59E67FD8-DBF8-43F9-B880-538E3D2D90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05825" y="6096000"/>
            <a:ext cx="32289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4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zh-CN" altLang="en-US" sz="1600" b="1">
                <a:latin typeface="微软雅黑" panose="020B0503020204020204" pitchFamily="34" charset="-122"/>
                <a:ea typeface="微软雅黑" panose="020B0503020204020204" pitchFamily="34" charset="-122"/>
              </a:rPr>
              <a:t>欢迎关注“</a:t>
            </a:r>
            <a:r>
              <a:rPr lang="en-US" altLang="zh-CN" sz="1600" b="1">
                <a:latin typeface="微软雅黑" panose="020B0503020204020204" pitchFamily="34" charset="-122"/>
                <a:ea typeface="微软雅黑" panose="020B0503020204020204" pitchFamily="34" charset="-122"/>
              </a:rPr>
              <a:t>IEEE Xplore </a:t>
            </a:r>
            <a:r>
              <a:rPr lang="zh-CN" altLang="en-US" sz="1600" b="1">
                <a:latin typeface="微软雅黑" panose="020B0503020204020204" pitchFamily="34" charset="-122"/>
                <a:ea typeface="微软雅黑" panose="020B0503020204020204" pitchFamily="34" charset="-122"/>
              </a:rPr>
              <a:t>微服务”</a:t>
            </a:r>
            <a:endParaRPr lang="en-US" altLang="zh-CN" sz="16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r">
              <a:spcBef>
                <a:spcPct val="0"/>
              </a:spcBef>
              <a:buFont typeface="Wingdings" panose="05000000000000000000" pitchFamily="2" charset="2"/>
              <a:buNone/>
            </a:pPr>
            <a:endParaRPr lang="en-US" altLang="zh-CN" sz="2200" b="1">
              <a:solidFill>
                <a:schemeClr val="bg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r">
              <a:spcBef>
                <a:spcPct val="0"/>
              </a:spcBef>
              <a:buFont typeface="Wingdings" panose="05000000000000000000" pitchFamily="2" charset="2"/>
              <a:buNone/>
            </a:pPr>
            <a:endParaRPr lang="en-US" altLang="zh-CN" sz="2200" b="1">
              <a:solidFill>
                <a:schemeClr val="bg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r">
              <a:spcBef>
                <a:spcPct val="0"/>
              </a:spcBef>
              <a:buFont typeface="Wingdings" panose="05000000000000000000" pitchFamily="2" charset="2"/>
              <a:buNone/>
            </a:pPr>
            <a:endParaRPr lang="en-US" altLang="zh-CN" sz="2200" b="1">
              <a:solidFill>
                <a:schemeClr val="bg2"/>
              </a:solidFill>
            </a:endParaRPr>
          </a:p>
        </p:txBody>
      </p:sp>
      <p:pic>
        <p:nvPicPr>
          <p:cNvPr id="23557" name="Picture 2">
            <a:extLst>
              <a:ext uri="{FF2B5EF4-FFF2-40B4-BE49-F238E27FC236}">
                <a16:creationId xmlns:a16="http://schemas.microsoft.com/office/drawing/2014/main" id="{E6FA4D51-B62B-44BA-91B8-94168A3D4B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8600"/>
            <a:ext cx="2347913" cy="68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">
            <a:extLst>
              <a:ext uri="{FF2B5EF4-FFF2-40B4-BE49-F238E27FC236}">
                <a16:creationId xmlns:a16="http://schemas.microsoft.com/office/drawing/2014/main" id="{D17BCCF5-F22C-43CF-A920-81E582B9AA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4302125"/>
            <a:ext cx="6400800" cy="76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indent="0" algn="l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None/>
              <a:defRPr sz="2200" b="1">
                <a:solidFill>
                  <a:schemeClr val="bg2"/>
                </a:solidFill>
                <a:latin typeface="+mn-lt"/>
                <a:ea typeface="MS PGothic" panose="020B0600070205080204" pitchFamily="34" charset="-128"/>
                <a:cs typeface="+mn-cs"/>
              </a:defRPr>
            </a:lvl1pPr>
            <a:lvl2pPr marL="742950" indent="-285750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3000" indent="-228600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3pPr>
            <a:lvl4pPr marL="1600200" indent="-228600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4pPr>
            <a:lvl5pPr marL="2057400" indent="-228600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5pPr>
            <a:lvl6pPr marL="2514600" indent="-228600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ct val="110000"/>
              </a:lnSpc>
              <a:spcBef>
                <a:spcPct val="0"/>
              </a:spcBef>
              <a:defRPr/>
            </a:pPr>
            <a:r>
              <a:rPr lang="zh-CN" altLang="en-US" sz="2000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周瑜玲</a:t>
            </a:r>
            <a:endParaRPr lang="en-US" altLang="zh-CN" sz="2000" kern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10000"/>
              </a:lnSpc>
              <a:spcBef>
                <a:spcPct val="0"/>
              </a:spcBef>
              <a:defRPr/>
            </a:pPr>
            <a:r>
              <a:rPr lang="en-US" altLang="zh-CN" sz="2000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IEEE</a:t>
            </a:r>
            <a:r>
              <a:rPr lang="zh-CN" altLang="en-US" sz="2000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产品培训师</a:t>
            </a:r>
            <a:endParaRPr lang="en-US" altLang="zh-CN" sz="2000" kern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10000"/>
              </a:lnSpc>
              <a:spcBef>
                <a:spcPct val="0"/>
              </a:spcBef>
              <a:defRPr/>
            </a:pPr>
            <a:r>
              <a:rPr lang="en-US" altLang="zh-CN" sz="2000" kern="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iGroup</a:t>
            </a:r>
            <a:r>
              <a:rPr lang="en-US" altLang="zh-CN" sz="2000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2020</a:t>
            </a:r>
          </a:p>
          <a:p>
            <a:pPr>
              <a:lnSpc>
                <a:spcPct val="110000"/>
              </a:lnSpc>
              <a:spcBef>
                <a:spcPct val="0"/>
              </a:spcBef>
              <a:defRPr/>
            </a:pPr>
            <a:endParaRPr lang="en-US" altLang="zh-CN" sz="2000" kern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10000"/>
              </a:lnSpc>
              <a:spcBef>
                <a:spcPct val="0"/>
              </a:spcBef>
              <a:defRPr/>
            </a:pPr>
            <a:endParaRPr lang="en-US" altLang="zh-CN" sz="2000" kern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10000"/>
              </a:lnSpc>
              <a:spcBef>
                <a:spcPct val="0"/>
              </a:spcBef>
              <a:defRPr/>
            </a:pPr>
            <a:endParaRPr lang="en-US" altLang="zh-CN" sz="2000" kern="0" dirty="0"/>
          </a:p>
        </p:txBody>
      </p:sp>
    </p:spTree>
  </p:cSld>
  <p:clrMapOvr>
    <a:masterClrMapping/>
  </p:clrMapOvr>
  <p:transition spd="med" advTm="42978">
    <p:cover dir="d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矩形 3">
            <a:extLst>
              <a:ext uri="{FF2B5EF4-FFF2-40B4-BE49-F238E27FC236}">
                <a16:creationId xmlns:a16="http://schemas.microsoft.com/office/drawing/2014/main" id="{98CC8BAB-74C6-406E-BF56-6C9CCB3A11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362200"/>
            <a:ext cx="1219200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6600" b="1">
                <a:latin typeface="微软雅黑" panose="020B0503020204020204" pitchFamily="34" charset="-122"/>
                <a:ea typeface="微软雅黑" panose="020B0503020204020204" pitchFamily="34" charset="-122"/>
              </a:rPr>
              <a:t>高效文献调研与热点追踪</a:t>
            </a:r>
            <a:endParaRPr lang="zh-CN" altLang="en-US" sz="40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med" advTm="37753">
    <p:cover dir="d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标题 1">
            <a:extLst>
              <a:ext uri="{FF2B5EF4-FFF2-40B4-BE49-F238E27FC236}">
                <a16:creationId xmlns:a16="http://schemas.microsoft.com/office/drawing/2014/main" id="{E60B639E-CC0C-4194-AE37-2E166393D22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533400"/>
            <a:ext cx="10363200" cy="1143000"/>
          </a:xfrm>
          <a:ln/>
        </p:spPr>
        <p:txBody>
          <a:bodyPr/>
          <a:lstStyle/>
          <a:p>
            <a:r>
              <a:rPr lang="zh-CN" altLang="zh-CN" sz="2800">
                <a:latin typeface="微软雅黑" panose="020B0503020204020204" pitchFamily="34" charset="-122"/>
                <a:ea typeface="微软雅黑" panose="020B0503020204020204" pitchFamily="34" charset="-122"/>
              </a:rPr>
              <a:t>一框式检索核心技术</a:t>
            </a:r>
            <a:br>
              <a:rPr lang="zh-CN"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endParaRPr lang="zh-CN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5059" name="Picture 1">
            <a:extLst>
              <a:ext uri="{FF2B5EF4-FFF2-40B4-BE49-F238E27FC236}">
                <a16:creationId xmlns:a16="http://schemas.microsoft.com/office/drawing/2014/main" id="{ADEBE369-50B9-4F61-BAA0-EF9161EA0E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104900"/>
            <a:ext cx="9017000" cy="384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9">
            <a:extLst>
              <a:ext uri="{FF2B5EF4-FFF2-40B4-BE49-F238E27FC236}">
                <a16:creationId xmlns:a16="http://schemas.microsoft.com/office/drawing/2014/main" id="{61F84F08-10AB-4777-92C9-06EDB2ABED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4035425"/>
            <a:ext cx="8664575" cy="246856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>
            <a:defPPr>
              <a:defRPr lang="en-US"/>
            </a:defPPr>
            <a:lvl1pPr eaLnBrk="1" hangingPunct="1">
              <a:spcBef>
                <a:spcPct val="20000"/>
              </a:spcBef>
              <a:buClr>
                <a:schemeClr val="bg2"/>
              </a:buClr>
              <a:buSzPct val="80000"/>
              <a:buFont typeface="Wingdings" pitchFamily="2" charset="2"/>
              <a:buNone/>
              <a:defRPr sz="2000" b="1">
                <a:solidFill>
                  <a:schemeClr val="lt1"/>
                </a:solidFill>
                <a:latin typeface="微软雅黑" pitchFamily="34" charset="-122"/>
                <a:ea typeface="微软雅黑" pitchFamily="34" charset="-122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</a:defRPr>
            </a:lvl9pPr>
          </a:lstStyle>
          <a:p>
            <a:pPr algn="ctr">
              <a:defRPr/>
            </a:pPr>
            <a:r>
              <a:rPr lang="zh-CN" altLang="en-US" dirty="0"/>
              <a:t>一框式检索</a:t>
            </a:r>
            <a:r>
              <a:rPr lang="en-US" altLang="zh-CN" dirty="0"/>
              <a:t>(Global Search)</a:t>
            </a:r>
          </a:p>
          <a:p>
            <a:pPr>
              <a:defRPr/>
            </a:pPr>
            <a:r>
              <a:rPr lang="en-US" altLang="zh-CN" sz="1600" b="0" dirty="0"/>
              <a:t>1. </a:t>
            </a:r>
            <a:r>
              <a:rPr lang="zh-CN" altLang="en-US" sz="1600" b="0" dirty="0"/>
              <a:t>默认检索内容：</a:t>
            </a:r>
            <a:r>
              <a:rPr lang="en-US" altLang="zh-CN" sz="1600" b="0" dirty="0"/>
              <a:t>metadata only</a:t>
            </a:r>
          </a:p>
          <a:p>
            <a:pPr>
              <a:defRPr/>
            </a:pPr>
            <a:r>
              <a:rPr lang="en-US" altLang="zh-CN" sz="1600" b="0" dirty="0"/>
              <a:t>2. </a:t>
            </a:r>
            <a:r>
              <a:rPr lang="zh-CN" altLang="en-US" sz="1600" b="0" dirty="0"/>
              <a:t>检索词之间的默认关系：</a:t>
            </a:r>
            <a:r>
              <a:rPr lang="en-US" altLang="zh-CN" sz="1600" b="0" dirty="0"/>
              <a:t>AND     </a:t>
            </a:r>
            <a:r>
              <a:rPr lang="en-US" altLang="zh-CN" sz="1600" b="0" dirty="0" err="1"/>
              <a:t>ie</a:t>
            </a:r>
            <a:r>
              <a:rPr lang="en-US" altLang="zh-CN" sz="1600" b="0" dirty="0"/>
              <a:t>. smart grid= smart AND grid</a:t>
            </a:r>
          </a:p>
          <a:p>
            <a:pPr>
              <a:defRPr/>
            </a:pPr>
            <a:r>
              <a:rPr lang="en-US" altLang="zh-CN" sz="1600" b="0" dirty="0"/>
              <a:t>3. </a:t>
            </a:r>
            <a:r>
              <a:rPr lang="zh-CN" altLang="en-US" sz="1600" b="0" dirty="0"/>
              <a:t>支持命令检索：</a:t>
            </a:r>
            <a:r>
              <a:rPr lang="en-US" altLang="zh-CN" sz="1600" b="0" dirty="0"/>
              <a:t>    </a:t>
            </a:r>
            <a:r>
              <a:rPr lang="en-US" altLang="zh-CN" sz="1600" b="0" dirty="0" err="1"/>
              <a:t>ie</a:t>
            </a:r>
            <a:r>
              <a:rPr lang="en-US" altLang="zh-CN" sz="1600" b="0" dirty="0"/>
              <a:t>. "Abstract":</a:t>
            </a:r>
            <a:r>
              <a:rPr lang="en-US" altLang="zh-CN" sz="1600" b="0" dirty="0" err="1"/>
              <a:t>ofdm</a:t>
            </a:r>
            <a:r>
              <a:rPr lang="en-US" altLang="zh-CN" sz="1600" b="0" dirty="0"/>
              <a:t> AND "Publication </a:t>
            </a:r>
            <a:r>
              <a:rPr lang="en-US" altLang="zh-CN" sz="1600" b="0" dirty="0" err="1"/>
              <a:t>Title":communications</a:t>
            </a:r>
            <a:endParaRPr lang="en-US" altLang="zh-CN" sz="1600" b="0" dirty="0"/>
          </a:p>
          <a:p>
            <a:pPr>
              <a:defRPr/>
            </a:pPr>
            <a:r>
              <a:rPr lang="en-US" altLang="zh-CN" sz="1600" b="0" dirty="0"/>
              <a:t>4. </a:t>
            </a:r>
            <a:r>
              <a:rPr lang="zh-CN" altLang="en-US" sz="1600" b="0" dirty="0"/>
              <a:t>自动获取词根：</a:t>
            </a:r>
            <a:r>
              <a:rPr lang="en-US" altLang="zh-CN" sz="1600" b="0" dirty="0"/>
              <a:t>pluralized nouns, verb tenses, and British/American spelling variations</a:t>
            </a:r>
          </a:p>
          <a:p>
            <a:pPr>
              <a:defRPr/>
            </a:pPr>
            <a:r>
              <a:rPr lang="en-US" altLang="zh-CN" sz="1600" b="0" dirty="0"/>
              <a:t>5. </a:t>
            </a:r>
            <a:r>
              <a:rPr lang="zh-CN" altLang="en-US" sz="1600" b="0" dirty="0"/>
              <a:t>精确检索使用双引号：词组、固定搭配</a:t>
            </a:r>
            <a:r>
              <a:rPr lang="en-US" altLang="zh-CN" sz="1600" b="0" dirty="0"/>
              <a:t>      </a:t>
            </a:r>
            <a:r>
              <a:rPr lang="en-US" altLang="zh-CN" sz="1600" b="0" dirty="0" err="1"/>
              <a:t>ie</a:t>
            </a:r>
            <a:r>
              <a:rPr lang="en-US" altLang="zh-CN" sz="1600" b="0" dirty="0"/>
              <a:t>. “java programming”</a:t>
            </a:r>
          </a:p>
          <a:p>
            <a:pPr>
              <a:defRPr/>
            </a:pPr>
            <a:r>
              <a:rPr lang="en-US" altLang="zh-CN" sz="1600" b="0" dirty="0"/>
              <a:t>6. </a:t>
            </a:r>
            <a:r>
              <a:rPr lang="zh-CN" altLang="en-US" sz="1600" b="0" dirty="0"/>
              <a:t>模糊检索使用*和？</a:t>
            </a:r>
            <a:endParaRPr lang="en-US" altLang="zh-CN" sz="1600" b="0" dirty="0"/>
          </a:p>
          <a:p>
            <a:pPr>
              <a:defRPr/>
            </a:pPr>
            <a:r>
              <a:rPr lang="en-US" altLang="zh-CN" sz="1600" b="0" dirty="0"/>
              <a:t>7. </a:t>
            </a:r>
            <a:r>
              <a:rPr lang="zh-CN" altLang="en-US" sz="1600" b="0" dirty="0"/>
              <a:t>检索词不区分大小写，检索运算全部大写</a:t>
            </a:r>
            <a:endParaRPr lang="en-US" altLang="zh-CN" sz="1600" b="0" dirty="0"/>
          </a:p>
        </p:txBody>
      </p:sp>
    </p:spTree>
    <p:custDataLst>
      <p:tags r:id="rId1"/>
    </p:custDataLst>
  </p:cSld>
  <p:clrMapOvr>
    <a:masterClrMapping/>
  </p:clrMapOvr>
  <p:transition spd="med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图片 5">
            <a:extLst>
              <a:ext uri="{FF2B5EF4-FFF2-40B4-BE49-F238E27FC236}">
                <a16:creationId xmlns:a16="http://schemas.microsoft.com/office/drawing/2014/main" id="{BF40907B-C202-4669-BF4A-4D8FB5F053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088" y="1001713"/>
            <a:ext cx="8896350" cy="565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箭头: 下 1">
            <a:extLst>
              <a:ext uri="{FF2B5EF4-FFF2-40B4-BE49-F238E27FC236}">
                <a16:creationId xmlns:a16="http://schemas.microsoft.com/office/drawing/2014/main" id="{7362A1E4-C556-4535-9AE1-B46D90BAE5EA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1752600" y="1981200"/>
            <a:ext cx="457200" cy="609600"/>
          </a:xfrm>
          <a:prstGeom prst="downArrow">
            <a:avLst>
              <a:gd name="adj1" fmla="val 50000"/>
              <a:gd name="adj2" fmla="val 50000"/>
            </a:avLst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marL="342900" indent="-3429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zh-CN" altLang="en-US" sz="2400">
              <a:latin typeface="Verdana" panose="020B0604030504040204" pitchFamily="34" charset="0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F841EFAA-1630-40DB-A896-1F6DF2D19B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66800" y="1905000"/>
            <a:ext cx="2112963" cy="492442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79EA33A0-8F31-4468-BCD9-0BC8B53F5B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66800" y="2359025"/>
            <a:ext cx="2219325" cy="418147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07BF6269-F6A6-42D4-8511-E3270006C3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77913" y="2754313"/>
            <a:ext cx="2195512" cy="4030662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</p:spPr>
      </p:pic>
      <p:sp>
        <p:nvSpPr>
          <p:cNvPr id="8" name="标题 1">
            <a:extLst>
              <a:ext uri="{FF2B5EF4-FFF2-40B4-BE49-F238E27FC236}">
                <a16:creationId xmlns:a16="http://schemas.microsoft.com/office/drawing/2014/main" id="{ED39A38A-99CF-4937-BAC8-B660B48CB7B3}"/>
              </a:ext>
            </a:extLst>
          </p:cNvPr>
          <p:cNvSpPr txBox="1">
            <a:spLocks/>
          </p:cNvSpPr>
          <p:nvPr/>
        </p:nvSpPr>
        <p:spPr bwMode="auto">
          <a:xfrm>
            <a:off x="914400" y="274638"/>
            <a:ext cx="8091488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en-US" altLang="en-US" sz="4000" b="1" baseline="0">
                <a:solidFill>
                  <a:srgbClr val="C00000"/>
                </a:solidFill>
                <a:latin typeface="Arial" pitchFamily="34" charset="0"/>
                <a:ea typeface="宋体" pitchFamily="2" charset="-122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C00000"/>
                </a:solidFill>
                <a:latin typeface="Arial" charset="0"/>
                <a:ea typeface="宋体" pitchFamily="2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C00000"/>
                </a:solidFill>
                <a:latin typeface="Arial" charset="0"/>
                <a:ea typeface="宋体" pitchFamily="2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C00000"/>
                </a:solidFill>
                <a:latin typeface="Arial" charset="0"/>
                <a:ea typeface="宋体" pitchFamily="2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C00000"/>
                </a:solidFill>
                <a:latin typeface="Arial" charset="0"/>
                <a:ea typeface="宋体" pitchFamily="2" charset="-122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pitchFamily="112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pitchFamily="112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pitchFamily="112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>
              <a:defRPr/>
            </a:pPr>
            <a:r>
              <a:rPr lang="zh-CN" sz="3200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聚类分析：了解技术整体研发状况</a:t>
            </a:r>
          </a:p>
        </p:txBody>
      </p:sp>
    </p:spTree>
  </p:cSld>
  <p:clrMapOvr>
    <a:masterClrMapping/>
  </p:clrMapOvr>
  <p:transition spd="med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图片 1">
            <a:extLst>
              <a:ext uri="{FF2B5EF4-FFF2-40B4-BE49-F238E27FC236}">
                <a16:creationId xmlns:a16="http://schemas.microsoft.com/office/drawing/2014/main" id="{C0AC7B6E-EC60-4378-BA1E-5F6B01168F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77"/>
          <a:stretch>
            <a:fillRect/>
          </a:stretch>
        </p:blipFill>
        <p:spPr bwMode="auto">
          <a:xfrm>
            <a:off x="457200" y="1166813"/>
            <a:ext cx="11398250" cy="532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9" name="标题 1">
            <a:extLst>
              <a:ext uri="{FF2B5EF4-FFF2-40B4-BE49-F238E27FC236}">
                <a16:creationId xmlns:a16="http://schemas.microsoft.com/office/drawing/2014/main" id="{1FCAC86B-2F8E-45B5-ABAD-F230516DEE3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97088" y="396875"/>
            <a:ext cx="7772400" cy="569913"/>
          </a:xfrm>
          <a:ln/>
        </p:spPr>
        <p:txBody>
          <a:bodyPr/>
          <a:lstStyle/>
          <a:p>
            <a:r>
              <a:rPr lang="zh-CN" sz="3200">
                <a:latin typeface="微软雅黑" panose="020B0503020204020204" pitchFamily="34" charset="-122"/>
                <a:ea typeface="微软雅黑" panose="020B0503020204020204" pitchFamily="34" charset="-122"/>
              </a:rPr>
              <a:t>结果排序：寻找权威文章</a:t>
            </a:r>
          </a:p>
        </p:txBody>
      </p:sp>
      <p:sp>
        <p:nvSpPr>
          <p:cNvPr id="50180" name="灯片编号占位符 3">
            <a:extLst>
              <a:ext uri="{FF2B5EF4-FFF2-40B4-BE49-F238E27FC236}">
                <a16:creationId xmlns:a16="http://schemas.microsoft.com/office/drawing/2014/main" id="{E29984A1-C597-4E4D-952C-3D3603E593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fld id="{C1CB2E9B-CD0B-4500-B8FA-CB12BD044703}" type="slidenum">
              <a:rPr lang="en-US" altLang="zh-CN" sz="1000" smtClean="0">
                <a:solidFill>
                  <a:schemeClr val="bg1"/>
                </a:solidFill>
              </a:rPr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t>13</a:t>
            </a:fld>
            <a:endParaRPr lang="en-US" altLang="zh-CN" sz="1400"/>
          </a:p>
        </p:txBody>
      </p:sp>
      <p:sp>
        <p:nvSpPr>
          <p:cNvPr id="7" name="箭头: 下 21">
            <a:extLst>
              <a:ext uri="{FF2B5EF4-FFF2-40B4-BE49-F238E27FC236}">
                <a16:creationId xmlns:a16="http://schemas.microsoft.com/office/drawing/2014/main" id="{E652B823-6827-4688-AA00-3FFC3193D5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01038" y="2468563"/>
            <a:ext cx="228600" cy="273050"/>
          </a:xfrm>
          <a:prstGeom prst="downArrow">
            <a:avLst>
              <a:gd name="adj1" fmla="val 50000"/>
              <a:gd name="adj2" fmla="val 49951"/>
            </a:avLst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marL="342900" indent="-3429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zh-CN" altLang="en-US" sz="24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8" name="矩形: 圆角 22">
            <a:extLst>
              <a:ext uri="{FF2B5EF4-FFF2-40B4-BE49-F238E27FC236}">
                <a16:creationId xmlns:a16="http://schemas.microsoft.com/office/drawing/2014/main" id="{EE88E586-1729-4706-9642-7BBA8BB70B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5200" y="3994150"/>
            <a:ext cx="2095500" cy="196850"/>
          </a:xfrm>
          <a:prstGeom prst="roundRect">
            <a:avLst>
              <a:gd name="adj" fmla="val 16667"/>
            </a:avLst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marL="342900" indent="-3429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zh-CN" altLang="en-US" sz="24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0" name="文本框 23">
            <a:extLst>
              <a:ext uri="{FF2B5EF4-FFF2-40B4-BE49-F238E27FC236}">
                <a16:creationId xmlns:a16="http://schemas.microsoft.com/office/drawing/2014/main" id="{CB969102-0BF9-40EC-83C7-D0A77EFBA924}"/>
              </a:ext>
            </a:extLst>
          </p:cNvPr>
          <p:cNvSpPr txBox="1"/>
          <p:nvPr/>
        </p:nvSpPr>
        <p:spPr>
          <a:xfrm>
            <a:off x="7429500" y="5530850"/>
            <a:ext cx="1828800" cy="5095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zh-CN" altLang="en-US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高被引文献</a:t>
            </a:r>
          </a:p>
        </p:txBody>
      </p:sp>
    </p:spTree>
  </p:cSld>
  <p:clrMapOvr>
    <a:masterClrMapping/>
  </p:clrMapOvr>
  <p:transition spd="med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85C1D5FA-1C32-4905-AD15-ADDED96386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700" y="1060450"/>
            <a:ext cx="10896600" cy="50466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B5585575-4808-40F5-A86B-02B102E0DA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1676400"/>
            <a:ext cx="990600" cy="381000"/>
          </a:xfrm>
          <a:prstGeom prst="rect">
            <a:avLst/>
          </a:prstGeom>
          <a:noFill/>
          <a:ln w="3810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marL="342900" indent="-3429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zh-CN" altLang="en-US" sz="2400">
              <a:solidFill>
                <a:schemeClr val="accent1"/>
              </a:solidFill>
              <a:latin typeface="Verdana" panose="020B0604030504040204" pitchFamily="34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78988749-8C8A-4474-8A02-A6081F7B9B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3400" y="1600200"/>
            <a:ext cx="15240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160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不可使用批量下载软件</a:t>
            </a:r>
            <a:r>
              <a:rPr lang="zh-CN" altLang="zh-CN" sz="160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下载</a:t>
            </a:r>
            <a:endParaRPr lang="zh-CN" altLang="en-US" sz="160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右箭头 9">
            <a:extLst>
              <a:ext uri="{FF2B5EF4-FFF2-40B4-BE49-F238E27FC236}">
                <a16:creationId xmlns:a16="http://schemas.microsoft.com/office/drawing/2014/main" id="{663BF960-4B9D-4CCB-8CCA-5FFFEC1D8BE0}"/>
              </a:ext>
            </a:extLst>
          </p:cNvPr>
          <p:cNvSpPr/>
          <p:nvPr/>
        </p:nvSpPr>
        <p:spPr bwMode="auto">
          <a:xfrm>
            <a:off x="7848600" y="4191000"/>
            <a:ext cx="762000" cy="457200"/>
          </a:xfrm>
          <a:prstGeom prst="rightArrow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342900" indent="-3429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endParaRPr lang="zh-CN" altLang="en-US" sz="2400">
              <a:latin typeface="Verdana" panose="020B0604030504040204" pitchFamily="34" charset="0"/>
            </a:endParaRPr>
          </a:p>
        </p:txBody>
      </p:sp>
      <p:sp>
        <p:nvSpPr>
          <p:cNvPr id="26" name="标题 1">
            <a:extLst>
              <a:ext uri="{FF2B5EF4-FFF2-40B4-BE49-F238E27FC236}">
                <a16:creationId xmlns:a16="http://schemas.microsoft.com/office/drawing/2014/main" id="{09C37525-0B73-435B-BF51-A0686CF43A3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228600"/>
            <a:ext cx="2743200" cy="609600"/>
          </a:xfrm>
        </p:spPr>
        <p:txBody>
          <a:bodyPr/>
          <a:lstStyle/>
          <a:p>
            <a:pPr>
              <a:defRPr/>
            </a:pPr>
            <a:r>
              <a:rPr 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文章细节页面</a:t>
            </a: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CC54F208-86F3-42E2-959A-91B6826A11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700" y="946150"/>
            <a:ext cx="1631950" cy="56832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5" name="矩形 24">
            <a:extLst>
              <a:ext uri="{FF2B5EF4-FFF2-40B4-BE49-F238E27FC236}">
                <a16:creationId xmlns:a16="http://schemas.microsoft.com/office/drawing/2014/main" id="{409B7266-4663-47BA-93C8-F6A868678F0B}"/>
              </a:ext>
            </a:extLst>
          </p:cNvPr>
          <p:cNvSpPr/>
          <p:nvPr/>
        </p:nvSpPr>
        <p:spPr bwMode="auto">
          <a:xfrm>
            <a:off x="647700" y="4752975"/>
            <a:ext cx="915988" cy="320675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342900" indent="-3429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endParaRPr lang="zh-CN" altLang="en-US" sz="2400">
              <a:latin typeface="Verdana" panose="020B0604030504040204" pitchFamily="34" charset="0"/>
            </a:endParaRPr>
          </a:p>
        </p:txBody>
      </p:sp>
      <p:pic>
        <p:nvPicPr>
          <p:cNvPr id="39" name="图片 38">
            <a:extLst>
              <a:ext uri="{FF2B5EF4-FFF2-40B4-BE49-F238E27FC236}">
                <a16:creationId xmlns:a16="http://schemas.microsoft.com/office/drawing/2014/main" id="{A093547D-D563-483A-81AE-4E8D2C169D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38400" y="1060450"/>
            <a:ext cx="6588125" cy="5410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0" name="矩形 39">
            <a:extLst>
              <a:ext uri="{FF2B5EF4-FFF2-40B4-BE49-F238E27FC236}">
                <a16:creationId xmlns:a16="http://schemas.microsoft.com/office/drawing/2014/main" id="{47728E7D-C78A-4BA6-AFA8-2E3D8A4ECEDC}"/>
              </a:ext>
            </a:extLst>
          </p:cNvPr>
          <p:cNvSpPr/>
          <p:nvPr/>
        </p:nvSpPr>
        <p:spPr bwMode="auto">
          <a:xfrm>
            <a:off x="2532063" y="1803400"/>
            <a:ext cx="6494462" cy="333375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342900" indent="-3429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endParaRPr lang="zh-CN" altLang="en-US" sz="2400">
              <a:latin typeface="Verdana" panose="020B0604030504040204" pitchFamily="34" charset="0"/>
            </a:endParaRPr>
          </a:p>
        </p:txBody>
      </p:sp>
      <p:sp>
        <p:nvSpPr>
          <p:cNvPr id="41" name="矩形 6">
            <a:extLst>
              <a:ext uri="{FF2B5EF4-FFF2-40B4-BE49-F238E27FC236}">
                <a16:creationId xmlns:a16="http://schemas.microsoft.com/office/drawing/2014/main" id="{AEC20652-5B2A-4468-B792-25CD3514A2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67325" y="3533775"/>
            <a:ext cx="4419600" cy="919163"/>
          </a:xfrm>
          <a:prstGeom prst="round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eaLnBrk="1" hangingPunct="1">
              <a:spcBef>
                <a:spcPct val="20000"/>
              </a:spcBef>
              <a:buClr>
                <a:schemeClr val="bg2"/>
              </a:buClr>
              <a:buSzPct val="80000"/>
              <a:buFont typeface="Wingdings" pitchFamily="2" charset="2"/>
              <a:buNone/>
              <a:defRPr/>
            </a:pPr>
            <a:r>
              <a:rPr lang="zh-CN" altLang="en-US" b="1" dirty="0">
                <a:latin typeface="微软雅黑" pitchFamily="34" charset="-122"/>
                <a:ea typeface="微软雅黑" pitchFamily="34" charset="-122"/>
              </a:rPr>
              <a:t>参考文献：更快获取参考文献全文，追溯经典文献</a:t>
            </a:r>
            <a:endParaRPr lang="en-US" altLang="zh-CN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2" name="矩形 41">
            <a:extLst>
              <a:ext uri="{FF2B5EF4-FFF2-40B4-BE49-F238E27FC236}">
                <a16:creationId xmlns:a16="http://schemas.microsoft.com/office/drawing/2014/main" id="{2F4EEEDE-EC14-4818-8C43-DF34D521B1EC}"/>
              </a:ext>
            </a:extLst>
          </p:cNvPr>
          <p:cNvSpPr/>
          <p:nvPr/>
        </p:nvSpPr>
        <p:spPr bwMode="auto">
          <a:xfrm>
            <a:off x="649288" y="5165725"/>
            <a:ext cx="915987" cy="325438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342900" indent="-3429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endParaRPr lang="zh-CN" altLang="en-US" sz="2400">
              <a:latin typeface="Verdana" panose="020B0604030504040204" pitchFamily="34" charset="0"/>
            </a:endParaRPr>
          </a:p>
        </p:txBody>
      </p:sp>
      <p:pic>
        <p:nvPicPr>
          <p:cNvPr id="43" name="图片 42">
            <a:extLst>
              <a:ext uri="{FF2B5EF4-FFF2-40B4-BE49-F238E27FC236}">
                <a16:creationId xmlns:a16="http://schemas.microsoft.com/office/drawing/2014/main" id="{69FAE298-8BD9-4BA8-B0BF-59565FF2D1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14625" y="920750"/>
            <a:ext cx="6267450" cy="57086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4" name="矩形 6">
            <a:extLst>
              <a:ext uri="{FF2B5EF4-FFF2-40B4-BE49-F238E27FC236}">
                <a16:creationId xmlns:a16="http://schemas.microsoft.com/office/drawing/2014/main" id="{ABF4F85E-6CF6-4C1B-8FC6-FA5FE22013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08525" y="4471988"/>
            <a:ext cx="4419600" cy="920750"/>
          </a:xfrm>
          <a:prstGeom prst="round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eaLnBrk="1" hangingPunct="1">
              <a:spcBef>
                <a:spcPct val="20000"/>
              </a:spcBef>
              <a:buClr>
                <a:schemeClr val="bg2"/>
              </a:buClr>
              <a:buSzPct val="80000"/>
              <a:buFont typeface="Wingdings" pitchFamily="2" charset="2"/>
              <a:buNone/>
              <a:defRPr/>
            </a:pPr>
            <a:r>
              <a:rPr lang="zh-CN" altLang="en-US" b="1" dirty="0">
                <a:latin typeface="微软雅黑" pitchFamily="34" charset="-122"/>
                <a:ea typeface="微软雅黑" pitchFamily="34" charset="-122"/>
              </a:rPr>
              <a:t>施引文献：快速获取引文全文，了解领域研究进展</a:t>
            </a:r>
          </a:p>
        </p:txBody>
      </p:sp>
      <p:sp>
        <p:nvSpPr>
          <p:cNvPr id="45" name="矩形 44">
            <a:extLst>
              <a:ext uri="{FF2B5EF4-FFF2-40B4-BE49-F238E27FC236}">
                <a16:creationId xmlns:a16="http://schemas.microsoft.com/office/drawing/2014/main" id="{E3636711-79B0-429C-A316-6C5772055694}"/>
              </a:ext>
            </a:extLst>
          </p:cNvPr>
          <p:cNvSpPr/>
          <p:nvPr/>
        </p:nvSpPr>
        <p:spPr bwMode="auto">
          <a:xfrm>
            <a:off x="647700" y="3976688"/>
            <a:ext cx="915988" cy="320675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342900" indent="-3429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endParaRPr lang="zh-CN" altLang="en-US" sz="2400">
              <a:latin typeface="Verdana" panose="020B0604030504040204" pitchFamily="34" charset="0"/>
            </a:endParaRPr>
          </a:p>
        </p:txBody>
      </p:sp>
      <p:grpSp>
        <p:nvGrpSpPr>
          <p:cNvPr id="46" name="组合 11">
            <a:extLst>
              <a:ext uri="{FF2B5EF4-FFF2-40B4-BE49-F238E27FC236}">
                <a16:creationId xmlns:a16="http://schemas.microsoft.com/office/drawing/2014/main" id="{EE2B65C7-E402-4732-B154-0BE574C1CD9B}"/>
              </a:ext>
            </a:extLst>
          </p:cNvPr>
          <p:cNvGrpSpPr>
            <a:grpSpLocks/>
          </p:cNvGrpSpPr>
          <p:nvPr/>
        </p:nvGrpSpPr>
        <p:grpSpPr bwMode="auto">
          <a:xfrm>
            <a:off x="3032125" y="749300"/>
            <a:ext cx="6175375" cy="6032500"/>
            <a:chOff x="304800" y="1295400"/>
            <a:chExt cx="5286375" cy="5162550"/>
          </a:xfrm>
        </p:grpSpPr>
        <p:pic>
          <p:nvPicPr>
            <p:cNvPr id="47" name="图片 46">
              <a:extLst>
                <a:ext uri="{FF2B5EF4-FFF2-40B4-BE49-F238E27FC236}">
                  <a16:creationId xmlns:a16="http://schemas.microsoft.com/office/drawing/2014/main" id="{04819B4D-33E8-4BDD-A2F4-D3B73B2447F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04800" y="1295400"/>
              <a:ext cx="5286375" cy="51625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51220" name="矩形 9">
              <a:extLst>
                <a:ext uri="{FF2B5EF4-FFF2-40B4-BE49-F238E27FC236}">
                  <a16:creationId xmlns:a16="http://schemas.microsoft.com/office/drawing/2014/main" id="{E8FE5EDB-61C6-4123-A11F-319FF4C5FF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200" y="1600200"/>
              <a:ext cx="1219200" cy="152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marL="342900" indent="-342900">
                <a:lnSpc>
                  <a:spcPct val="110000"/>
                </a:lnSpc>
                <a:spcBef>
                  <a:spcPct val="20000"/>
                </a:spcBef>
                <a:buClr>
                  <a:schemeClr val="bg2"/>
                </a:buClr>
                <a:buSzPct val="80000"/>
                <a:buFont typeface="Wingdings" panose="05000000000000000000" pitchFamily="2" charset="2"/>
                <a:buBlip>
                  <a:blip r:embed="rId3"/>
                </a:buBlip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lnSpc>
                  <a:spcPct val="110000"/>
                </a:lnSpc>
                <a:spcBef>
                  <a:spcPct val="20000"/>
                </a:spcBef>
                <a:buClr>
                  <a:schemeClr val="bg2"/>
                </a:buClr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lnSpc>
                  <a:spcPct val="110000"/>
                </a:lnSpc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lnSpc>
                  <a:spcPct val="110000"/>
                </a:lnSpc>
                <a:spcBef>
                  <a:spcPct val="20000"/>
                </a:spcBef>
                <a:buClr>
                  <a:schemeClr val="bg2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lnSpc>
                  <a:spcPct val="110000"/>
                </a:lnSpc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zh-CN" altLang="en-US" sz="2400">
                <a:latin typeface="Verdana" panose="020B0604030504040204" pitchFamily="34" charset="0"/>
              </a:endParaRPr>
            </a:p>
          </p:txBody>
        </p:sp>
        <p:sp>
          <p:nvSpPr>
            <p:cNvPr id="51221" name="矩形 10">
              <a:extLst>
                <a:ext uri="{FF2B5EF4-FFF2-40B4-BE49-F238E27FC236}">
                  <a16:creationId xmlns:a16="http://schemas.microsoft.com/office/drawing/2014/main" id="{C20D2529-CD2E-4279-B539-E777EA5927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200" y="3962400"/>
              <a:ext cx="1219200" cy="1600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marL="342900" indent="-342900">
                <a:lnSpc>
                  <a:spcPct val="110000"/>
                </a:lnSpc>
                <a:spcBef>
                  <a:spcPct val="20000"/>
                </a:spcBef>
                <a:buClr>
                  <a:schemeClr val="bg2"/>
                </a:buClr>
                <a:buSzPct val="80000"/>
                <a:buFont typeface="Wingdings" panose="05000000000000000000" pitchFamily="2" charset="2"/>
                <a:buBlip>
                  <a:blip r:embed="rId3"/>
                </a:buBlip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lnSpc>
                  <a:spcPct val="110000"/>
                </a:lnSpc>
                <a:spcBef>
                  <a:spcPct val="20000"/>
                </a:spcBef>
                <a:buClr>
                  <a:schemeClr val="bg2"/>
                </a:buClr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lnSpc>
                  <a:spcPct val="110000"/>
                </a:lnSpc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lnSpc>
                  <a:spcPct val="110000"/>
                </a:lnSpc>
                <a:spcBef>
                  <a:spcPct val="20000"/>
                </a:spcBef>
                <a:buClr>
                  <a:schemeClr val="bg2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lnSpc>
                  <a:spcPct val="110000"/>
                </a:lnSpc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zh-CN" altLang="en-US" sz="2400">
                <a:latin typeface="Verdana" panose="020B0604030504040204" pitchFamily="34" charset="0"/>
              </a:endParaRPr>
            </a:p>
          </p:txBody>
        </p:sp>
      </p:grpSp>
      <p:sp>
        <p:nvSpPr>
          <p:cNvPr id="50" name="矩形 49">
            <a:extLst>
              <a:ext uri="{FF2B5EF4-FFF2-40B4-BE49-F238E27FC236}">
                <a16:creationId xmlns:a16="http://schemas.microsoft.com/office/drawing/2014/main" id="{BDAC297E-E81C-4292-B868-FEEBBBAFB6D2}"/>
              </a:ext>
            </a:extLst>
          </p:cNvPr>
          <p:cNvSpPr/>
          <p:nvPr/>
        </p:nvSpPr>
        <p:spPr bwMode="auto">
          <a:xfrm>
            <a:off x="4659313" y="3770313"/>
            <a:ext cx="1004887" cy="40640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342900" indent="-3429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endParaRPr lang="zh-CN" altLang="en-US" sz="2400">
              <a:latin typeface="Verdana" panose="020B0604030504040204" pitchFamily="34" charset="0"/>
            </a:endParaRPr>
          </a:p>
        </p:txBody>
      </p:sp>
      <p:sp>
        <p:nvSpPr>
          <p:cNvPr id="51" name="矩形 6">
            <a:extLst>
              <a:ext uri="{FF2B5EF4-FFF2-40B4-BE49-F238E27FC236}">
                <a16:creationId xmlns:a16="http://schemas.microsoft.com/office/drawing/2014/main" id="{BDC43676-08B7-42DB-8D72-8422AE47F5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32463" y="4929188"/>
            <a:ext cx="2724150" cy="511175"/>
          </a:xfrm>
          <a:prstGeom prst="round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spcBef>
                <a:spcPct val="20000"/>
              </a:spcBef>
              <a:buClr>
                <a:schemeClr val="bg2"/>
              </a:buClr>
              <a:buSzPct val="80000"/>
              <a:buFont typeface="Wingdings" pitchFamily="2" charset="2"/>
              <a:buNone/>
              <a:defRPr/>
            </a:pPr>
            <a:r>
              <a:rPr lang="zh-CN" altLang="en-US" b="1" dirty="0">
                <a:latin typeface="微软雅黑" pitchFamily="34" charset="-122"/>
                <a:ea typeface="微软雅黑" pitchFamily="34" charset="-122"/>
              </a:rPr>
              <a:t>了解作者详情</a:t>
            </a:r>
            <a:endParaRPr lang="en-US" altLang="zh-CN" b="1" dirty="0"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  <p:transition spd="med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10" grpId="0" animBg="1"/>
      <p:bldP spid="25" grpId="0" animBg="1"/>
      <p:bldP spid="40" grpId="0" animBg="1"/>
      <p:bldP spid="41" grpId="0" animBg="1"/>
      <p:bldP spid="42" grpId="0" animBg="1"/>
      <p:bldP spid="44" grpId="0" animBg="1"/>
      <p:bldP spid="45" grpId="0" animBg="1"/>
      <p:bldP spid="50" grpId="0" animBg="1"/>
      <p:bldP spid="5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标题 1">
            <a:extLst>
              <a:ext uri="{FF2B5EF4-FFF2-40B4-BE49-F238E27FC236}">
                <a16:creationId xmlns:a16="http://schemas.microsoft.com/office/drawing/2014/main" id="{DEE5BFAA-E117-41DC-B05C-CE80AD1E870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350838"/>
            <a:ext cx="10363200" cy="1143000"/>
          </a:xfrm>
          <a:ln/>
        </p:spPr>
        <p:txBody>
          <a:bodyPr/>
          <a:lstStyle/>
          <a:p>
            <a:r>
              <a:rPr lang="zh-CN" sz="3200">
                <a:latin typeface="微软雅黑" panose="020B0503020204020204" pitchFamily="34" charset="-122"/>
                <a:ea typeface="微软雅黑" panose="020B0503020204020204" pitchFamily="34" charset="-122"/>
              </a:rPr>
              <a:t>作者档案</a:t>
            </a:r>
          </a:p>
        </p:txBody>
      </p:sp>
      <p:sp>
        <p:nvSpPr>
          <p:cNvPr id="52227" name="灯片编号占位符 5">
            <a:extLst>
              <a:ext uri="{FF2B5EF4-FFF2-40B4-BE49-F238E27FC236}">
                <a16:creationId xmlns:a16="http://schemas.microsoft.com/office/drawing/2014/main" id="{D828EF0A-A471-4882-A342-40A0B513810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fld id="{2B76A77B-F6B5-4261-8FB3-1AE296549FDC}" type="slidenum">
              <a:rPr lang="en-US" altLang="zh-CN" sz="1000" smtClean="0">
                <a:solidFill>
                  <a:schemeClr val="bg1"/>
                </a:solidFill>
              </a:rPr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t>15</a:t>
            </a:fld>
            <a:endParaRPr lang="en-US" altLang="zh-CN" sz="1400"/>
          </a:p>
        </p:txBody>
      </p:sp>
      <p:grpSp>
        <p:nvGrpSpPr>
          <p:cNvPr id="52228" name="组合 13">
            <a:extLst>
              <a:ext uri="{FF2B5EF4-FFF2-40B4-BE49-F238E27FC236}">
                <a16:creationId xmlns:a16="http://schemas.microsoft.com/office/drawing/2014/main" id="{F7C6FC1E-E2DE-44CF-9CCC-BD9DC9147418}"/>
              </a:ext>
            </a:extLst>
          </p:cNvPr>
          <p:cNvGrpSpPr>
            <a:grpSpLocks/>
          </p:cNvGrpSpPr>
          <p:nvPr/>
        </p:nvGrpSpPr>
        <p:grpSpPr bwMode="auto">
          <a:xfrm>
            <a:off x="812800" y="1074738"/>
            <a:ext cx="10671175" cy="4716462"/>
            <a:chOff x="0" y="1600200"/>
            <a:chExt cx="9144000" cy="4041775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2AF68CDF-A3ED-4C42-B5F9-E72ED5A170F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1600200"/>
              <a:ext cx="9144000" cy="40417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52232" name="矩形 12">
              <a:extLst>
                <a:ext uri="{FF2B5EF4-FFF2-40B4-BE49-F238E27FC236}">
                  <a16:creationId xmlns:a16="http://schemas.microsoft.com/office/drawing/2014/main" id="{E2BC629D-758C-4313-AB93-ECB31726AC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2438400"/>
              <a:ext cx="1371600" cy="1752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marL="342900" indent="-342900">
                <a:lnSpc>
                  <a:spcPct val="110000"/>
                </a:lnSpc>
                <a:spcBef>
                  <a:spcPct val="20000"/>
                </a:spcBef>
                <a:buClr>
                  <a:schemeClr val="bg2"/>
                </a:buClr>
                <a:buSzPct val="80000"/>
                <a:buFont typeface="Wingdings" panose="05000000000000000000" pitchFamily="2" charset="2"/>
                <a:buBlip>
                  <a:blip r:embed="rId3"/>
                </a:buBlip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lnSpc>
                  <a:spcPct val="110000"/>
                </a:lnSpc>
                <a:spcBef>
                  <a:spcPct val="20000"/>
                </a:spcBef>
                <a:buClr>
                  <a:schemeClr val="bg2"/>
                </a:buClr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lnSpc>
                  <a:spcPct val="110000"/>
                </a:lnSpc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lnSpc>
                  <a:spcPct val="110000"/>
                </a:lnSpc>
                <a:spcBef>
                  <a:spcPct val="20000"/>
                </a:spcBef>
                <a:buClr>
                  <a:schemeClr val="bg2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lnSpc>
                  <a:spcPct val="110000"/>
                </a:lnSpc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zh-CN" altLang="en-US" sz="2400">
                <a:latin typeface="Verdana" panose="020B0604030504040204" pitchFamily="34" charset="0"/>
              </a:endParaRPr>
            </a:p>
          </p:txBody>
        </p:sp>
      </p:grpSp>
      <p:sp>
        <p:nvSpPr>
          <p:cNvPr id="9" name="TextBox 11">
            <a:extLst>
              <a:ext uri="{FF2B5EF4-FFF2-40B4-BE49-F238E27FC236}">
                <a16:creationId xmlns:a16="http://schemas.microsoft.com/office/drawing/2014/main" id="{C90D22CD-4979-4C54-ACF1-0F3219351B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6800" y="4535488"/>
            <a:ext cx="6400800" cy="1939925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914400">
              <a:defRPr sz="2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>
              <a:defRPr/>
            </a:pPr>
            <a:r>
              <a:rPr lang="en-US" altLang="zh-CN" sz="2000" dirty="0" err="1">
                <a:latin typeface="微软雅黑" pitchFamily="34" charset="-122"/>
                <a:ea typeface="微软雅黑" pitchFamily="34" charset="-122"/>
              </a:rPr>
              <a:t>iD</a:t>
            </a:r>
            <a:r>
              <a:rPr lang="en-US" altLang="zh-CN" sz="2000" dirty="0">
                <a:latin typeface="微软雅黑" pitchFamily="34" charset="-122"/>
                <a:ea typeface="微软雅黑" pitchFamily="34" charset="-122"/>
              </a:rPr>
              <a:t>: ORCID=Open Researcher and Contributor ID</a:t>
            </a:r>
          </a:p>
          <a:p>
            <a:pPr algn="ctr">
              <a:defRPr/>
            </a:pPr>
            <a:r>
              <a:rPr lang="zh-CN" altLang="en-US" sz="2000" dirty="0">
                <a:latin typeface="微软雅黑" pitchFamily="34" charset="-122"/>
                <a:ea typeface="微软雅黑" pitchFamily="34" charset="-122"/>
              </a:rPr>
              <a:t>开放研究者及贡献者唯一标识符</a:t>
            </a:r>
            <a:endParaRPr lang="en-US" altLang="zh-CN" sz="2000" dirty="0">
              <a:latin typeface="微软雅黑" pitchFamily="34" charset="-122"/>
              <a:ea typeface="微软雅黑" pitchFamily="34" charset="-122"/>
            </a:endParaRPr>
          </a:p>
          <a:p>
            <a:pPr>
              <a:defRPr/>
            </a:pPr>
            <a:r>
              <a:rPr lang="zh-CN" altLang="en-US" sz="2000" dirty="0">
                <a:latin typeface="微软雅黑" pitchFamily="34" charset="-122"/>
                <a:ea typeface="微软雅黑" pitchFamily="34" charset="-122"/>
              </a:rPr>
              <a:t>  作用：</a:t>
            </a:r>
            <a:endParaRPr lang="en-US" altLang="zh-CN" sz="2000" dirty="0">
              <a:latin typeface="微软雅黑" pitchFamily="34" charset="-122"/>
              <a:ea typeface="微软雅黑" pitchFamily="34" charset="-122"/>
            </a:endParaRPr>
          </a:p>
          <a:p>
            <a:pPr lvl="2">
              <a:defRPr/>
            </a:pPr>
            <a:r>
              <a:rPr lang="en-US" altLang="zh-CN" sz="2000" dirty="0">
                <a:latin typeface="微软雅黑" pitchFamily="34" charset="-122"/>
                <a:ea typeface="微软雅黑" pitchFamily="34" charset="-122"/>
                <a:cs typeface="Calibri" pitchFamily="34" charset="0"/>
              </a:rPr>
              <a:t>a. </a:t>
            </a:r>
            <a:r>
              <a:rPr lang="zh-CN" altLang="en-US" sz="2000" dirty="0">
                <a:latin typeface="微软雅黑" pitchFamily="34" charset="-122"/>
                <a:ea typeface="微软雅黑" pitchFamily="34" charset="-122"/>
                <a:cs typeface="Calibri" pitchFamily="34" charset="0"/>
              </a:rPr>
              <a:t>链接其他平台的发文，建立</a:t>
            </a:r>
            <a:r>
              <a:rPr lang="en-US" altLang="zh-CN" sz="2000" dirty="0">
                <a:latin typeface="微软雅黑" pitchFamily="34" charset="-122"/>
                <a:ea typeface="微软雅黑" pitchFamily="34" charset="-122"/>
                <a:cs typeface="Calibri" pitchFamily="34" charset="0"/>
              </a:rPr>
              <a:t>paper file</a:t>
            </a:r>
          </a:p>
          <a:p>
            <a:pPr lvl="2">
              <a:defRPr/>
            </a:pPr>
            <a:r>
              <a:rPr lang="en-US" altLang="zh-CN" sz="2000" dirty="0">
                <a:latin typeface="微软雅黑" pitchFamily="34" charset="-122"/>
                <a:ea typeface="微软雅黑" pitchFamily="34" charset="-122"/>
                <a:cs typeface="Calibri" pitchFamily="34" charset="0"/>
              </a:rPr>
              <a:t>b. ID</a:t>
            </a:r>
            <a:r>
              <a:rPr lang="zh-CN" altLang="en-US" sz="2000" dirty="0">
                <a:latin typeface="微软雅黑" pitchFamily="34" charset="-122"/>
                <a:ea typeface="微软雅黑" pitchFamily="34" charset="-122"/>
                <a:cs typeface="Calibri" pitchFamily="34" charset="0"/>
              </a:rPr>
              <a:t>数字用于区分同名同姓作者</a:t>
            </a:r>
            <a:endParaRPr lang="en-US" altLang="zh-CN" sz="2000" dirty="0">
              <a:latin typeface="微软雅黑" pitchFamily="34" charset="-122"/>
              <a:ea typeface="微软雅黑" pitchFamily="34" charset="-122"/>
              <a:cs typeface="Calibri" pitchFamily="34" charset="0"/>
            </a:endParaRPr>
          </a:p>
          <a:p>
            <a:pPr lvl="2">
              <a:defRPr/>
            </a:pPr>
            <a:r>
              <a:rPr lang="en-US" altLang="zh-CN" sz="2000" dirty="0">
                <a:latin typeface="微软雅黑" pitchFamily="34" charset="-122"/>
                <a:ea typeface="微软雅黑" pitchFamily="34" charset="-122"/>
                <a:cs typeface="Calibri" pitchFamily="34" charset="0"/>
              </a:rPr>
              <a:t>c. </a:t>
            </a:r>
            <a:r>
              <a:rPr lang="zh-CN" altLang="en-US" sz="2000" dirty="0">
                <a:latin typeface="微软雅黑" pitchFamily="34" charset="-122"/>
                <a:ea typeface="微软雅黑" pitchFamily="34" charset="-122"/>
                <a:cs typeface="Calibri" pitchFamily="34" charset="0"/>
              </a:rPr>
              <a:t>在</a:t>
            </a:r>
            <a:r>
              <a:rPr lang="en-US" altLang="zh-CN" sz="2000" dirty="0">
                <a:latin typeface="微软雅黑" pitchFamily="34" charset="-122"/>
                <a:ea typeface="微软雅黑" pitchFamily="34" charset="-122"/>
                <a:cs typeface="Calibri" pitchFamily="34" charset="0"/>
              </a:rPr>
              <a:t>IEEE</a:t>
            </a:r>
            <a:r>
              <a:rPr lang="zh-CN" altLang="en-US" sz="2000" dirty="0">
                <a:latin typeface="微软雅黑" pitchFamily="34" charset="-122"/>
                <a:ea typeface="微软雅黑" pitchFamily="34" charset="-122"/>
                <a:cs typeface="Calibri" pitchFamily="34" charset="0"/>
              </a:rPr>
              <a:t>发文</a:t>
            </a:r>
            <a:endParaRPr lang="en-US" altLang="zh-CN" sz="20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7088A02E-2390-4F2C-AB94-AD4A6BBB8238}"/>
              </a:ext>
            </a:extLst>
          </p:cNvPr>
          <p:cNvSpPr/>
          <p:nvPr/>
        </p:nvSpPr>
        <p:spPr bwMode="auto">
          <a:xfrm>
            <a:off x="4191000" y="2128838"/>
            <a:ext cx="381000" cy="385762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342900" indent="-3429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endParaRPr lang="zh-CN" altLang="en-US" sz="2400">
              <a:latin typeface="Verdana" panose="020B060403050404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med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标题 1">
            <a:extLst>
              <a:ext uri="{FF2B5EF4-FFF2-40B4-BE49-F238E27FC236}">
                <a16:creationId xmlns:a16="http://schemas.microsoft.com/office/drawing/2014/main" id="{38671EF3-EB2B-4CBF-9F7C-7B00354D595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76400" y="381000"/>
            <a:ext cx="7772400" cy="609600"/>
          </a:xfrm>
          <a:ln/>
        </p:spPr>
        <p:txBody>
          <a:bodyPr/>
          <a:lstStyle/>
          <a:p>
            <a:r>
              <a:rPr lang="zh-CN" sz="2800">
                <a:latin typeface="微软雅黑" panose="020B0503020204020204" pitchFamily="34" charset="-122"/>
                <a:ea typeface="微软雅黑" panose="020B0503020204020204" pitchFamily="34" charset="-122"/>
              </a:rPr>
              <a:t>辅助资料：多媒体、视频、代码和数据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43CCAE8B-4114-4600-BD8B-8748387750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1081088" y="1316038"/>
            <a:ext cx="2700337" cy="521335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46BBB1F0-9092-465B-B0D1-928947A49C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06825" y="1295400"/>
            <a:ext cx="6796088" cy="203835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</p:spPr>
      </p:pic>
      <p:sp>
        <p:nvSpPr>
          <p:cNvPr id="9" name="圆角矩形 11">
            <a:extLst>
              <a:ext uri="{FF2B5EF4-FFF2-40B4-BE49-F238E27FC236}">
                <a16:creationId xmlns:a16="http://schemas.microsoft.com/office/drawing/2014/main" id="{0F78C9B2-03F0-40D6-93E8-123FB0AEFD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5663" y="2971800"/>
            <a:ext cx="947737" cy="304800"/>
          </a:xfrm>
          <a:prstGeom prst="roundRect">
            <a:avLst>
              <a:gd name="adj" fmla="val 27333"/>
            </a:avLst>
          </a:prstGeom>
          <a:noFill/>
          <a:ln w="190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marL="342900" indent="-3429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5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zh-CN" altLang="en-US" sz="24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6852D2EA-A6DA-4024-83A9-C890AA8006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781425" y="1295400"/>
            <a:ext cx="6770688" cy="2798763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6EF28399-CDA6-4128-B8B3-5FCDB2C837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781425" y="1350963"/>
            <a:ext cx="7013575" cy="2373312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</p:spPr>
      </p:pic>
      <p:sp>
        <p:nvSpPr>
          <p:cNvPr id="12" name="圆角矩形 11">
            <a:extLst>
              <a:ext uri="{FF2B5EF4-FFF2-40B4-BE49-F238E27FC236}">
                <a16:creationId xmlns:a16="http://schemas.microsoft.com/office/drawing/2014/main" id="{7850F612-B0B2-4890-9B55-8C3A20FA65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81863" y="3314700"/>
            <a:ext cx="947737" cy="266700"/>
          </a:xfrm>
          <a:prstGeom prst="roundRect">
            <a:avLst>
              <a:gd name="adj" fmla="val 27333"/>
            </a:avLst>
          </a:prstGeom>
          <a:noFill/>
          <a:ln w="190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marL="342900" indent="-3429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5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zh-CN" altLang="en-US" sz="24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319D590F-1532-4FA7-A943-A22983C746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832225" y="1295400"/>
            <a:ext cx="6361113" cy="515937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</p:spPr>
      </p:pic>
      <p:sp>
        <p:nvSpPr>
          <p:cNvPr id="14" name="圆角矩形 11">
            <a:extLst>
              <a:ext uri="{FF2B5EF4-FFF2-40B4-BE49-F238E27FC236}">
                <a16:creationId xmlns:a16="http://schemas.microsoft.com/office/drawing/2014/main" id="{677EB6E6-DA6A-49A5-BF5A-3057F80C3D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6600" y="2105025"/>
            <a:ext cx="852488" cy="180975"/>
          </a:xfrm>
          <a:prstGeom prst="roundRect">
            <a:avLst>
              <a:gd name="adj" fmla="val 27333"/>
            </a:avLst>
          </a:prstGeom>
          <a:noFill/>
          <a:ln w="190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marL="342900" indent="-3429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5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zh-CN" altLang="en-US" sz="24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C266D875-1F9C-41C2-806A-D8DEF95319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775075" y="1316038"/>
            <a:ext cx="7013575" cy="186055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</p:spPr>
      </p:pic>
      <p:sp>
        <p:nvSpPr>
          <p:cNvPr id="17" name="圆角矩形 11">
            <a:extLst>
              <a:ext uri="{FF2B5EF4-FFF2-40B4-BE49-F238E27FC236}">
                <a16:creationId xmlns:a16="http://schemas.microsoft.com/office/drawing/2014/main" id="{554C9133-A2BA-4155-A8E0-5B5BA4C9C0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07338" y="2814638"/>
            <a:ext cx="1130300" cy="269875"/>
          </a:xfrm>
          <a:prstGeom prst="roundRect">
            <a:avLst>
              <a:gd name="adj" fmla="val 27333"/>
            </a:avLst>
          </a:prstGeom>
          <a:noFill/>
          <a:ln w="190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marL="342900" indent="-3429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5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zh-CN" altLang="en-US" sz="24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9CAA6705-18A5-40AE-BE99-FCF2846DC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759200" y="1387475"/>
            <a:ext cx="7043738" cy="2144713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E43FC5B-5622-4DB8-A0AA-C3439A1073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781425" y="3230563"/>
            <a:ext cx="6902450" cy="3297237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</p:spPr>
      </p:pic>
      <p:sp>
        <p:nvSpPr>
          <p:cNvPr id="19" name="圆角矩形 11">
            <a:extLst>
              <a:ext uri="{FF2B5EF4-FFF2-40B4-BE49-F238E27FC236}">
                <a16:creationId xmlns:a16="http://schemas.microsoft.com/office/drawing/2014/main" id="{307529B6-2490-4884-89DB-F01973BC49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88213" y="2373313"/>
            <a:ext cx="1144587" cy="217487"/>
          </a:xfrm>
          <a:prstGeom prst="roundRect">
            <a:avLst>
              <a:gd name="adj" fmla="val 27333"/>
            </a:avLst>
          </a:prstGeom>
          <a:noFill/>
          <a:ln w="190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marL="342900" indent="-3429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5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zh-CN" altLang="en-US" sz="24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7E211E4F-A9A1-4032-B1D5-5D7814C98EA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819525" y="1433513"/>
            <a:ext cx="6997700" cy="1682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F48CA577-6669-4C6C-A9C0-77425B93F5F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917950" y="1011238"/>
            <a:ext cx="6189663" cy="55165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custDataLst>
      <p:tags r:id="rId1"/>
    </p:custDataLst>
  </p:cSld>
  <p:clrMapOvr>
    <a:masterClrMapping/>
  </p:clrMapOvr>
  <p:transition spd="med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 nodeType="clickPar">
                      <p:stCondLst>
                        <p:cond delay="indefinite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4" grpId="0" animBg="1"/>
      <p:bldP spid="17" grpId="0" animBg="1"/>
      <p:bldP spid="1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>
            <a:extLst>
              <a:ext uri="{FF2B5EF4-FFF2-40B4-BE49-F238E27FC236}">
                <a16:creationId xmlns:a16="http://schemas.microsoft.com/office/drawing/2014/main" id="{AD86DE75-332A-4CD5-9A65-006B11700A5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533400"/>
            <a:ext cx="8077200" cy="1143000"/>
          </a:xfrm>
          <a:ln/>
        </p:spPr>
        <p:txBody>
          <a:bodyPr/>
          <a:lstStyle/>
          <a:p>
            <a:r>
              <a:rPr lang="zh-CN" sz="3200">
                <a:latin typeface="微软雅黑" panose="020B0503020204020204" pitchFamily="34" charset="-122"/>
                <a:ea typeface="微软雅黑" panose="020B0503020204020204" pitchFamily="34" charset="-122"/>
              </a:rPr>
              <a:t>批量下载</a:t>
            </a:r>
            <a:r>
              <a:rPr altLang="zh-CN" sz="3200">
                <a:latin typeface="微软雅黑" panose="020B0503020204020204" pitchFamily="34" charset="-122"/>
                <a:ea typeface="微软雅黑" panose="020B0503020204020204" pitchFamily="34" charset="-122"/>
              </a:rPr>
              <a:t>PDF</a:t>
            </a:r>
            <a:r>
              <a:rPr lang="zh-CN" sz="3200">
                <a:latin typeface="微软雅黑" panose="020B0503020204020204" pitchFamily="34" charset="-122"/>
                <a:ea typeface="微软雅黑" panose="020B0503020204020204" pitchFamily="34" charset="-122"/>
              </a:rPr>
              <a:t>全文</a:t>
            </a:r>
            <a:endParaRPr altLang="zh-CN" sz="32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6323" name="灯片编号占位符 3">
            <a:extLst>
              <a:ext uri="{FF2B5EF4-FFF2-40B4-BE49-F238E27FC236}">
                <a16:creationId xmlns:a16="http://schemas.microsoft.com/office/drawing/2014/main" id="{20B6ACA8-1F9A-4BBF-9D4A-08AAB9B7A25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2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fld id="{7B63ED61-38B5-4475-B034-297C854A7292}" type="slidenum">
              <a:rPr lang="en-US" altLang="zh-CN" sz="1000" smtClean="0">
                <a:solidFill>
                  <a:schemeClr val="bg1"/>
                </a:solidFill>
              </a:rPr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t>17</a:t>
            </a:fld>
            <a:endParaRPr lang="en-US" altLang="zh-CN" sz="1400"/>
          </a:p>
        </p:txBody>
      </p:sp>
      <p:pic>
        <p:nvPicPr>
          <p:cNvPr id="56324" name="Picture 8">
            <a:extLst>
              <a:ext uri="{FF2B5EF4-FFF2-40B4-BE49-F238E27FC236}">
                <a16:creationId xmlns:a16="http://schemas.microsoft.com/office/drawing/2014/main" id="{979DADBF-50BB-4941-A72F-7946A483D9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133475"/>
            <a:ext cx="8648700" cy="496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cover dir="d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>
            <a:extLst>
              <a:ext uri="{FF2B5EF4-FFF2-40B4-BE49-F238E27FC236}">
                <a16:creationId xmlns:a16="http://schemas.microsoft.com/office/drawing/2014/main" id="{1C714838-B539-4E47-94CB-EE334255E78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533400"/>
            <a:ext cx="8077200" cy="1143000"/>
          </a:xfrm>
          <a:ln/>
        </p:spPr>
        <p:txBody>
          <a:bodyPr/>
          <a:lstStyle/>
          <a:p>
            <a:r>
              <a:rPr lang="zh-CN" sz="3200">
                <a:latin typeface="微软雅黑" panose="020B0503020204020204" pitchFamily="34" charset="-122"/>
                <a:ea typeface="微软雅黑" panose="020B0503020204020204" pitchFamily="34" charset="-122"/>
              </a:rPr>
              <a:t>下载引文信息</a:t>
            </a:r>
            <a:endParaRPr altLang="zh-CN" sz="32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7347" name="灯片编号占位符 3">
            <a:extLst>
              <a:ext uri="{FF2B5EF4-FFF2-40B4-BE49-F238E27FC236}">
                <a16:creationId xmlns:a16="http://schemas.microsoft.com/office/drawing/2014/main" id="{AC3F7D39-601F-4CD1-9534-E3569236FA5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2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fld id="{D366DD6C-BCA5-4A7D-8E0F-BCE018B22954}" type="slidenum">
              <a:rPr lang="en-US" altLang="zh-CN" sz="1000" smtClean="0">
                <a:solidFill>
                  <a:schemeClr val="bg1"/>
                </a:solidFill>
              </a:rPr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t>18</a:t>
            </a:fld>
            <a:endParaRPr lang="en-US" altLang="zh-CN" sz="1400"/>
          </a:p>
        </p:txBody>
      </p:sp>
      <p:pic>
        <p:nvPicPr>
          <p:cNvPr id="57348" name="Picture 5">
            <a:extLst>
              <a:ext uri="{FF2B5EF4-FFF2-40B4-BE49-F238E27FC236}">
                <a16:creationId xmlns:a16="http://schemas.microsoft.com/office/drawing/2014/main" id="{A07830E1-3244-4243-977C-1490638555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336675"/>
            <a:ext cx="1009015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cover dir="d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标题 1">
            <a:extLst>
              <a:ext uri="{FF2B5EF4-FFF2-40B4-BE49-F238E27FC236}">
                <a16:creationId xmlns:a16="http://schemas.microsoft.com/office/drawing/2014/main" id="{F41F2BD4-E67A-4FDE-BDC6-D538977D6FE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533400"/>
            <a:ext cx="10363200" cy="1143000"/>
          </a:xfrm>
          <a:ln/>
        </p:spPr>
        <p:txBody>
          <a:bodyPr/>
          <a:lstStyle/>
          <a:p>
            <a:r>
              <a:rPr lang="zh-CN" sz="2800">
                <a:latin typeface="微软雅黑" panose="020B0503020204020204" pitchFamily="34" charset="-122"/>
                <a:ea typeface="微软雅黑" panose="020B0503020204020204" pitchFamily="34" charset="-122"/>
              </a:rPr>
              <a:t>高级</a:t>
            </a:r>
            <a:r>
              <a:rPr lang="zh-CN" altLang="zh-CN" sz="2800">
                <a:latin typeface="微软雅黑" panose="020B0503020204020204" pitchFamily="34" charset="-122"/>
                <a:ea typeface="微软雅黑" panose="020B0503020204020204" pitchFamily="34" charset="-122"/>
              </a:rPr>
              <a:t>检索</a:t>
            </a:r>
            <a:r>
              <a:rPr lang="zh-CN" sz="2800">
                <a:latin typeface="微软雅黑" panose="020B0503020204020204" pitchFamily="34" charset="-122"/>
                <a:ea typeface="微软雅黑" panose="020B0503020204020204" pitchFamily="34" charset="-122"/>
              </a:rPr>
              <a:t>建构精准表达式</a:t>
            </a:r>
            <a:br>
              <a:rPr lang="zh-CN"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endParaRPr lang="zh-CN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6083" name="Picture 1">
            <a:extLst>
              <a:ext uri="{FF2B5EF4-FFF2-40B4-BE49-F238E27FC236}">
                <a16:creationId xmlns:a16="http://schemas.microsoft.com/office/drawing/2014/main" id="{0F1F18DD-11C9-4DAD-BDA8-3439843042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12"/>
          <a:stretch>
            <a:fillRect/>
          </a:stretch>
        </p:blipFill>
        <p:spPr bwMode="auto">
          <a:xfrm>
            <a:off x="381000" y="1219200"/>
            <a:ext cx="90170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4C0E9AE8-52CE-4A41-9929-4D3001A7B4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2916238"/>
            <a:ext cx="2209800" cy="512762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marL="342900" indent="-3429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4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zh-CN" altLang="en-US" sz="2400">
              <a:latin typeface="Verdana" panose="020B0604030504040204" pitchFamily="34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8A6D42BA-2B7C-4461-B2B8-20F0939CD3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4300" y="1447800"/>
            <a:ext cx="10363200" cy="51816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CC4E8AC9-09E5-4247-86D3-CEC9F39425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7800" y="1946275"/>
            <a:ext cx="4419600" cy="512763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marL="342900" indent="-3429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4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zh-CN" altLang="en-US" sz="2400">
              <a:latin typeface="Verdana" panose="020B0604030504040204" pitchFamily="34" charset="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F83564A4-273A-42F4-AF64-3C5C80C021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91600" y="2922588"/>
            <a:ext cx="1524000" cy="2182812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marL="342900" indent="-3429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4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zh-CN" altLang="en-US" sz="2400">
              <a:latin typeface="Verdana" panose="020B0604030504040204" pitchFamily="34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6551ED83-C5CF-4CF1-AB6F-9E8DA3C21A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297" y="2872871"/>
            <a:ext cx="1878406" cy="340211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F9835E1-9F5C-48B8-97E4-0B03FC0DA8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8703" y="2881733"/>
            <a:ext cx="1878406" cy="339325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05211909"/>
      </p:ext>
    </p:extLst>
  </p:cSld>
  <p:clrMapOvr>
    <a:masterClrMapping/>
  </p:clrMapOvr>
  <p:transition spd="med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" descr="Picture">
            <a:extLst>
              <a:ext uri="{FF2B5EF4-FFF2-40B4-BE49-F238E27FC236}">
                <a16:creationId xmlns:a16="http://schemas.microsoft.com/office/drawing/2014/main" id="{B51D1978-0B65-489E-B759-B499A814CC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847850"/>
            <a:ext cx="1547813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" name="文本">
            <a:extLst>
              <a:ext uri="{FF2B5EF4-FFF2-40B4-BE49-F238E27FC236}">
                <a16:creationId xmlns:a16="http://schemas.microsoft.com/office/drawing/2014/main" id="{885EB7F3-54BE-4058-A6B6-4F2386DAC938}"/>
              </a:ext>
            </a:extLst>
          </p:cNvPr>
          <p:cNvSpPr txBox="1">
            <a:spLocks/>
          </p:cNvSpPr>
          <p:nvPr/>
        </p:nvSpPr>
        <p:spPr bwMode="auto">
          <a:xfrm>
            <a:off x="1373113" y="1703923"/>
            <a:ext cx="1522516" cy="554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en-US" altLang="en-US" sz="4000" b="1" baseline="0">
                <a:solidFill>
                  <a:srgbClr val="C00000"/>
                </a:solidFill>
                <a:latin typeface="Arial" pitchFamily="34" charset="0"/>
                <a:ea typeface="宋体" pitchFamily="2" charset="-122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C00000"/>
                </a:solidFill>
                <a:latin typeface="Arial" charset="0"/>
                <a:ea typeface="宋体" pitchFamily="2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C00000"/>
                </a:solidFill>
                <a:latin typeface="Arial" charset="0"/>
                <a:ea typeface="宋体" pitchFamily="2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C00000"/>
                </a:solidFill>
                <a:latin typeface="Arial" charset="0"/>
                <a:ea typeface="宋体" pitchFamily="2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C00000"/>
                </a:solidFill>
                <a:latin typeface="Arial" charset="0"/>
                <a:ea typeface="宋体" pitchFamily="2" charset="-122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pitchFamily="112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pitchFamily="112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pitchFamily="112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algn="ctr">
              <a:lnSpc>
                <a:spcPts val="7525"/>
              </a:lnSpc>
              <a:defRPr/>
            </a:pPr>
            <a:r>
              <a:rPr lang="zh-CN" sz="3200" b="0" kern="0" dirty="0">
                <a:ln w="19910">
                  <a:solidFill>
                    <a:srgbClr val="FFFFFF">
                      <a:alpha val="100000"/>
                    </a:srgbClr>
                  </a:solidFill>
                </a:ln>
                <a:solidFill>
                  <a:srgbClr val="FFFFFF">
                    <a:alpha val="100000"/>
                  </a:srgbClr>
                </a:solidFill>
                <a:latin typeface="SimHei" charset="-122"/>
                <a:ea typeface="SimHei" charset="-122"/>
                <a:cs typeface="SimHei" charset="-122"/>
              </a:rPr>
              <a:t>01 /</a:t>
            </a:r>
            <a:endParaRPr kumimoji="1" lang="zh-CN" sz="3200" kern="0" dirty="0">
              <a:solidFill>
                <a:srgbClr val="000000"/>
              </a:solidFill>
            </a:endParaRPr>
          </a:p>
        </p:txBody>
      </p:sp>
      <p:pic>
        <p:nvPicPr>
          <p:cNvPr id="25604" name="Picture" descr="Picture">
            <a:extLst>
              <a:ext uri="{FF2B5EF4-FFF2-40B4-BE49-F238E27FC236}">
                <a16:creationId xmlns:a16="http://schemas.microsoft.com/office/drawing/2014/main" id="{F37C2E8A-FE42-4CCF-A27F-3A1641248E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2863" y="2990850"/>
            <a:ext cx="1547812" cy="75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" name="文本">
            <a:extLst>
              <a:ext uri="{FF2B5EF4-FFF2-40B4-BE49-F238E27FC236}">
                <a16:creationId xmlns:a16="http://schemas.microsoft.com/office/drawing/2014/main" id="{0A627328-FFA3-4A75-A998-91DA01A6D4A6}"/>
              </a:ext>
            </a:extLst>
          </p:cNvPr>
          <p:cNvSpPr txBox="1">
            <a:spLocks/>
          </p:cNvSpPr>
          <p:nvPr/>
        </p:nvSpPr>
        <p:spPr bwMode="auto">
          <a:xfrm>
            <a:off x="1295429" y="2846923"/>
            <a:ext cx="1620000" cy="6265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en-US" altLang="en-US" sz="4000" b="1" baseline="0">
                <a:solidFill>
                  <a:srgbClr val="C00000"/>
                </a:solidFill>
                <a:latin typeface="Arial" pitchFamily="34" charset="0"/>
                <a:ea typeface="宋体" pitchFamily="2" charset="-122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C00000"/>
                </a:solidFill>
                <a:latin typeface="Arial" charset="0"/>
                <a:ea typeface="宋体" pitchFamily="2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C00000"/>
                </a:solidFill>
                <a:latin typeface="Arial" charset="0"/>
                <a:ea typeface="宋体" pitchFamily="2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C00000"/>
                </a:solidFill>
                <a:latin typeface="Arial" charset="0"/>
                <a:ea typeface="宋体" pitchFamily="2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C00000"/>
                </a:solidFill>
                <a:latin typeface="Arial" charset="0"/>
                <a:ea typeface="宋体" pitchFamily="2" charset="-122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pitchFamily="112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pitchFamily="112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pitchFamily="112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algn="ctr">
              <a:lnSpc>
                <a:spcPts val="7525"/>
              </a:lnSpc>
              <a:defRPr/>
            </a:pPr>
            <a:r>
              <a:rPr lang="zh-CN" sz="3200" b="0" kern="0" dirty="0">
                <a:ln w="19910">
                  <a:solidFill>
                    <a:srgbClr val="FFFFFF">
                      <a:alpha val="100000"/>
                    </a:srgbClr>
                  </a:solidFill>
                </a:ln>
                <a:solidFill>
                  <a:srgbClr val="FFFFFF">
                    <a:alpha val="100000"/>
                  </a:srgbClr>
                </a:solidFill>
                <a:latin typeface="SimHei" charset="-122"/>
                <a:ea typeface="SimHei" charset="-122"/>
                <a:cs typeface="SimHei" charset="-122"/>
              </a:rPr>
              <a:t>02 /</a:t>
            </a:r>
            <a:endParaRPr kumimoji="1" lang="zh-CN" sz="3200" kern="0" dirty="0">
              <a:solidFill>
                <a:srgbClr val="000000"/>
              </a:solidFill>
            </a:endParaRPr>
          </a:p>
        </p:txBody>
      </p:sp>
      <p:grpSp>
        <p:nvGrpSpPr>
          <p:cNvPr id="25606" name="组合 95">
            <a:extLst>
              <a:ext uri="{FF2B5EF4-FFF2-40B4-BE49-F238E27FC236}">
                <a16:creationId xmlns:a16="http://schemas.microsoft.com/office/drawing/2014/main" id="{A4E798A9-945A-46E8-BB81-EF7E5EE8ECBD}"/>
              </a:ext>
            </a:extLst>
          </p:cNvPr>
          <p:cNvGrpSpPr>
            <a:grpSpLocks/>
          </p:cNvGrpSpPr>
          <p:nvPr/>
        </p:nvGrpSpPr>
        <p:grpSpPr bwMode="auto">
          <a:xfrm>
            <a:off x="1312863" y="4065588"/>
            <a:ext cx="1547812" cy="952500"/>
            <a:chOff x="14325600" y="6400800"/>
            <a:chExt cx="1810204" cy="952414"/>
          </a:xfrm>
        </p:grpSpPr>
        <p:pic>
          <p:nvPicPr>
            <p:cNvPr id="25616" name="Picture" descr="Picture">
              <a:extLst>
                <a:ext uri="{FF2B5EF4-FFF2-40B4-BE49-F238E27FC236}">
                  <a16:creationId xmlns:a16="http://schemas.microsoft.com/office/drawing/2014/main" id="{1F7F0736-3A4C-4C13-8B14-CC69436F202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35804" y="6477539"/>
              <a:ext cx="1800000" cy="875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" name="文本">
              <a:extLst>
                <a:ext uri="{FF2B5EF4-FFF2-40B4-BE49-F238E27FC236}">
                  <a16:creationId xmlns:a16="http://schemas.microsoft.com/office/drawing/2014/main" id="{70F1E21C-D0AD-4C34-9696-21E5878A5BBA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4325600" y="6400800"/>
              <a:ext cx="1770367" cy="6265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lang="en-US" altLang="en-US" sz="4000" b="1" baseline="0">
                  <a:solidFill>
                    <a:srgbClr val="C00000"/>
                  </a:solidFill>
                  <a:latin typeface="Arial" pitchFamily="34" charset="0"/>
                  <a:ea typeface="宋体" pitchFamily="2" charset="-122"/>
                  <a:cs typeface="+mj-cs"/>
                </a:defRPr>
              </a:lvl1pPr>
              <a:lvl2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rgbClr val="C00000"/>
                  </a:solidFill>
                  <a:latin typeface="Arial" charset="0"/>
                  <a:ea typeface="宋体" pitchFamily="2" charset="-122"/>
                </a:defRPr>
              </a:lvl2pPr>
              <a:lvl3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rgbClr val="C00000"/>
                  </a:solidFill>
                  <a:latin typeface="Arial" charset="0"/>
                  <a:ea typeface="宋体" pitchFamily="2" charset="-122"/>
                </a:defRPr>
              </a:lvl3pPr>
              <a:lvl4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rgbClr val="C00000"/>
                  </a:solidFill>
                  <a:latin typeface="Arial" charset="0"/>
                  <a:ea typeface="宋体" pitchFamily="2" charset="-122"/>
                </a:defRPr>
              </a:lvl4pPr>
              <a:lvl5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rgbClr val="C00000"/>
                  </a:solidFill>
                  <a:latin typeface="Arial" charset="0"/>
                  <a:ea typeface="宋体" pitchFamily="2" charset="-122"/>
                </a:defRPr>
              </a:lvl5pPr>
              <a:lvl6pPr marL="4572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pitchFamily="112" charset="-128"/>
                </a:defRPr>
              </a:lvl6pPr>
              <a:lvl7pPr marL="9144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pitchFamily="112" charset="-128"/>
                </a:defRPr>
              </a:lvl7pPr>
              <a:lvl8pPr marL="13716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pitchFamily="112" charset="-128"/>
                </a:defRPr>
              </a:lvl8pPr>
              <a:lvl9pPr marL="18288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pitchFamily="112" charset="-128"/>
                </a:defRPr>
              </a:lvl9pPr>
            </a:lstStyle>
            <a:p>
              <a:pPr algn="ctr">
                <a:lnSpc>
                  <a:spcPts val="7525"/>
                </a:lnSpc>
                <a:defRPr/>
              </a:pPr>
              <a:r>
                <a:rPr lang="zh-CN" sz="3200" b="0" kern="0" dirty="0">
                  <a:ln w="19910">
                    <a:solidFill>
                      <a:srgbClr val="FFFFFF">
                        <a:alpha val="100000"/>
                      </a:srgbClr>
                    </a:solidFill>
                  </a:ln>
                  <a:solidFill>
                    <a:srgbClr val="FFFFFF">
                      <a:alpha val="100000"/>
                    </a:srgbClr>
                  </a:solidFill>
                  <a:latin typeface="SimHei" charset="-122"/>
                  <a:ea typeface="SimHei" charset="-122"/>
                  <a:cs typeface="SimHei" charset="-122"/>
                </a:rPr>
                <a:t>03 /</a:t>
              </a:r>
              <a:endParaRPr kumimoji="1" lang="zh-CN" sz="3200" kern="0" dirty="0">
                <a:solidFill>
                  <a:srgbClr val="000000"/>
                </a:solidFill>
              </a:endParaRPr>
            </a:p>
          </p:txBody>
        </p:sp>
      </p:grpSp>
      <p:pic>
        <p:nvPicPr>
          <p:cNvPr id="25607" name="Picture" descr="Picture">
            <a:extLst>
              <a:ext uri="{FF2B5EF4-FFF2-40B4-BE49-F238E27FC236}">
                <a16:creationId xmlns:a16="http://schemas.microsoft.com/office/drawing/2014/main" id="{69B6AD4D-AAAF-4ACE-8EBE-515C1AF319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06680">
            <a:off x="912813" y="1144588"/>
            <a:ext cx="4248150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8" name="文本框 101">
            <a:extLst>
              <a:ext uri="{FF2B5EF4-FFF2-40B4-BE49-F238E27FC236}">
                <a16:creationId xmlns:a16="http://schemas.microsoft.com/office/drawing/2014/main" id="{488D2208-0A9F-4E81-96F3-13BB37D44A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207963"/>
            <a:ext cx="47021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6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7200"/>
              <a:t> </a:t>
            </a:r>
            <a:r>
              <a:rPr lang="en-US" altLang="zh-CN" sz="7200" b="1"/>
              <a:t>Contents</a:t>
            </a:r>
            <a:endParaRPr lang="zh-CN" altLang="en-US" sz="7200" b="1"/>
          </a:p>
        </p:txBody>
      </p:sp>
      <p:sp>
        <p:nvSpPr>
          <p:cNvPr id="25609" name="文本框 102">
            <a:extLst>
              <a:ext uri="{FF2B5EF4-FFF2-40B4-BE49-F238E27FC236}">
                <a16:creationId xmlns:a16="http://schemas.microsoft.com/office/drawing/2014/main" id="{FAFAEE80-EB16-4120-B9DF-2D6D5B7ABC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1847850"/>
            <a:ext cx="328808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6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4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IEEE</a:t>
            </a:r>
            <a:r>
              <a:rPr lang="zh-CN" altLang="en-US" sz="4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资源介绍</a:t>
            </a:r>
          </a:p>
        </p:txBody>
      </p:sp>
      <p:sp>
        <p:nvSpPr>
          <p:cNvPr id="25610" name="文本框 103">
            <a:extLst>
              <a:ext uri="{FF2B5EF4-FFF2-40B4-BE49-F238E27FC236}">
                <a16:creationId xmlns:a16="http://schemas.microsoft.com/office/drawing/2014/main" id="{92F98DD0-1BDD-4091-BA37-9F7E3ED67B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2984500"/>
            <a:ext cx="58277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6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4000" b="1">
                <a:latin typeface="微软雅黑" panose="020B0503020204020204" pitchFamily="34" charset="-122"/>
                <a:ea typeface="微软雅黑" panose="020B0503020204020204" pitchFamily="34" charset="-122"/>
              </a:rPr>
              <a:t>高效文献调研与热点追踪</a:t>
            </a:r>
            <a:endParaRPr lang="zh-CN" altLang="en-US" sz="20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611" name="矩形 105">
            <a:extLst>
              <a:ext uri="{FF2B5EF4-FFF2-40B4-BE49-F238E27FC236}">
                <a16:creationId xmlns:a16="http://schemas.microsoft.com/office/drawing/2014/main" id="{9AB3BB4C-0C3E-4AA9-9377-C559D45E99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1800" y="5438775"/>
            <a:ext cx="84169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6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4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IEEE</a:t>
            </a:r>
            <a:r>
              <a:rPr lang="zh-CN" altLang="en-US" sz="4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活动介绍，助力科研与职业发展</a:t>
            </a:r>
          </a:p>
        </p:txBody>
      </p:sp>
      <p:grpSp>
        <p:nvGrpSpPr>
          <p:cNvPr id="25612" name="组合 98">
            <a:extLst>
              <a:ext uri="{FF2B5EF4-FFF2-40B4-BE49-F238E27FC236}">
                <a16:creationId xmlns:a16="http://schemas.microsoft.com/office/drawing/2014/main" id="{3E980D56-4A3E-438D-A51F-B30A2678335E}"/>
              </a:ext>
            </a:extLst>
          </p:cNvPr>
          <p:cNvGrpSpPr>
            <a:grpSpLocks/>
          </p:cNvGrpSpPr>
          <p:nvPr/>
        </p:nvGrpSpPr>
        <p:grpSpPr bwMode="auto">
          <a:xfrm>
            <a:off x="1295400" y="5246688"/>
            <a:ext cx="1547813" cy="952500"/>
            <a:chOff x="14325600" y="6400800"/>
            <a:chExt cx="1810204" cy="952414"/>
          </a:xfrm>
        </p:grpSpPr>
        <p:pic>
          <p:nvPicPr>
            <p:cNvPr id="25614" name="Picture" descr="Picture">
              <a:extLst>
                <a:ext uri="{FF2B5EF4-FFF2-40B4-BE49-F238E27FC236}">
                  <a16:creationId xmlns:a16="http://schemas.microsoft.com/office/drawing/2014/main" id="{A465ECBA-8926-49C0-958F-701E05E8C59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35804" y="6477539"/>
              <a:ext cx="1800000" cy="875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文本">
              <a:extLst>
                <a:ext uri="{FF2B5EF4-FFF2-40B4-BE49-F238E27FC236}">
                  <a16:creationId xmlns:a16="http://schemas.microsoft.com/office/drawing/2014/main" id="{AE1D9855-5893-4D4C-8CE9-E4E1B60CBD97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4325600" y="6400800"/>
              <a:ext cx="1770367" cy="5968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lang="en-US" altLang="en-US" sz="4000" b="1" baseline="0">
                  <a:solidFill>
                    <a:srgbClr val="C00000"/>
                  </a:solidFill>
                  <a:latin typeface="Arial" pitchFamily="34" charset="0"/>
                  <a:ea typeface="宋体" pitchFamily="2" charset="-122"/>
                  <a:cs typeface="+mj-cs"/>
                </a:defRPr>
              </a:lvl1pPr>
              <a:lvl2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rgbClr val="C00000"/>
                  </a:solidFill>
                  <a:latin typeface="Arial" charset="0"/>
                  <a:ea typeface="宋体" pitchFamily="2" charset="-122"/>
                </a:defRPr>
              </a:lvl2pPr>
              <a:lvl3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rgbClr val="C00000"/>
                  </a:solidFill>
                  <a:latin typeface="Arial" charset="0"/>
                  <a:ea typeface="宋体" pitchFamily="2" charset="-122"/>
                </a:defRPr>
              </a:lvl3pPr>
              <a:lvl4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rgbClr val="C00000"/>
                  </a:solidFill>
                  <a:latin typeface="Arial" charset="0"/>
                  <a:ea typeface="宋体" pitchFamily="2" charset="-122"/>
                </a:defRPr>
              </a:lvl4pPr>
              <a:lvl5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rgbClr val="C00000"/>
                  </a:solidFill>
                  <a:latin typeface="Arial" charset="0"/>
                  <a:ea typeface="宋体" pitchFamily="2" charset="-122"/>
                </a:defRPr>
              </a:lvl5pPr>
              <a:lvl6pPr marL="4572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pitchFamily="112" charset="-128"/>
                </a:defRPr>
              </a:lvl6pPr>
              <a:lvl7pPr marL="9144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pitchFamily="112" charset="-128"/>
                </a:defRPr>
              </a:lvl7pPr>
              <a:lvl8pPr marL="13716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pitchFamily="112" charset="-128"/>
                </a:defRPr>
              </a:lvl8pPr>
              <a:lvl9pPr marL="18288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pitchFamily="112" charset="-128"/>
                </a:defRPr>
              </a:lvl9pPr>
            </a:lstStyle>
            <a:p>
              <a:pPr algn="ctr">
                <a:lnSpc>
                  <a:spcPts val="7525"/>
                </a:lnSpc>
                <a:defRPr/>
              </a:pPr>
              <a:r>
                <a:rPr lang="zh-CN" sz="3200" b="0" kern="0" dirty="0">
                  <a:ln w="19910">
                    <a:solidFill>
                      <a:srgbClr val="FFFFFF">
                        <a:alpha val="100000"/>
                      </a:srgbClr>
                    </a:solidFill>
                  </a:ln>
                  <a:solidFill>
                    <a:srgbClr val="FFFFFF">
                      <a:alpha val="100000"/>
                    </a:srgbClr>
                  </a:solidFill>
                  <a:latin typeface="SimHei" charset="-122"/>
                  <a:ea typeface="SimHei" charset="-122"/>
                  <a:cs typeface="SimHei" charset="-122"/>
                </a:rPr>
                <a:t>0</a:t>
              </a:r>
              <a:r>
                <a:rPr altLang="zh-CN" sz="3200" b="0" kern="0" dirty="0">
                  <a:ln w="19910">
                    <a:solidFill>
                      <a:srgbClr val="FFFFFF">
                        <a:alpha val="100000"/>
                      </a:srgbClr>
                    </a:solidFill>
                  </a:ln>
                  <a:solidFill>
                    <a:srgbClr val="FFFFFF">
                      <a:alpha val="100000"/>
                    </a:srgbClr>
                  </a:solidFill>
                  <a:latin typeface="SimHei" charset="-122"/>
                  <a:ea typeface="SimHei" charset="-122"/>
                  <a:cs typeface="SimHei" charset="-122"/>
                </a:rPr>
                <a:t>4</a:t>
              </a:r>
              <a:r>
                <a:rPr lang="zh-CN" sz="3200" b="0" kern="0" dirty="0">
                  <a:ln w="19910">
                    <a:solidFill>
                      <a:srgbClr val="FFFFFF">
                        <a:alpha val="100000"/>
                      </a:srgbClr>
                    </a:solidFill>
                  </a:ln>
                  <a:solidFill>
                    <a:srgbClr val="FFFFFF">
                      <a:alpha val="100000"/>
                    </a:srgbClr>
                  </a:solidFill>
                  <a:latin typeface="SimHei" charset="-122"/>
                  <a:ea typeface="SimHei" charset="-122"/>
                  <a:cs typeface="SimHei" charset="-122"/>
                </a:rPr>
                <a:t> /</a:t>
              </a:r>
              <a:endParaRPr kumimoji="1" lang="zh-CN" sz="3200" kern="0" dirty="0">
                <a:solidFill>
                  <a:srgbClr val="000000"/>
                </a:solidFill>
              </a:endParaRPr>
            </a:p>
          </p:txBody>
        </p:sp>
      </p:grpSp>
      <p:sp>
        <p:nvSpPr>
          <p:cNvPr id="25613" name="文本框 104">
            <a:extLst>
              <a:ext uri="{FF2B5EF4-FFF2-40B4-BE49-F238E27FC236}">
                <a16:creationId xmlns:a16="http://schemas.microsoft.com/office/drawing/2014/main" id="{6D113633-FA24-414C-AB37-04481F2856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4191000"/>
            <a:ext cx="790472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6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4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IEEE</a:t>
            </a:r>
            <a:r>
              <a:rPr lang="zh-CN" altLang="en-US" sz="4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出版渠道选择及投稿注意事项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med" advTm="37753">
    <p:cover dir="d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标题 1">
            <a:extLst>
              <a:ext uri="{FF2B5EF4-FFF2-40B4-BE49-F238E27FC236}">
                <a16:creationId xmlns:a16="http://schemas.microsoft.com/office/drawing/2014/main" id="{F41F2BD4-E67A-4FDE-BDC6-D538977D6FE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533400"/>
            <a:ext cx="10363200" cy="1143000"/>
          </a:xfrm>
          <a:ln/>
        </p:spPr>
        <p:txBody>
          <a:bodyPr/>
          <a:lstStyle/>
          <a:p>
            <a:r>
              <a:rPr 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高级</a:t>
            </a:r>
            <a:r>
              <a:rPr lang="zh-CN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检索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了解我校发文情况</a:t>
            </a:r>
            <a:br>
              <a:rPr 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endParaRPr 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047296"/>
            <a:ext cx="11451141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219200"/>
            <a:ext cx="11160000" cy="4864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1887011"/>
      </p:ext>
    </p:extLst>
  </p:cSld>
  <p:clrMapOvr>
    <a:masterClrMapping/>
  </p:clrMapOvr>
  <p:transition spd="med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标题 1">
            <a:extLst>
              <a:ext uri="{FF2B5EF4-FFF2-40B4-BE49-F238E27FC236}">
                <a16:creationId xmlns:a16="http://schemas.microsoft.com/office/drawing/2014/main" id="{F41F2BD4-E67A-4FDE-BDC6-D538977D6FE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533400"/>
            <a:ext cx="10363200" cy="1143000"/>
          </a:xfrm>
          <a:ln/>
        </p:spPr>
        <p:txBody>
          <a:bodyPr/>
          <a:lstStyle/>
          <a:p>
            <a:r>
              <a:rPr 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高级</a:t>
            </a:r>
            <a:r>
              <a:rPr lang="zh-CN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检索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精确了解我校相关领域发文情况</a:t>
            </a:r>
            <a:br>
              <a:rPr 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endParaRPr 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50" y="1143000"/>
            <a:ext cx="11595100" cy="523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50" y="1066800"/>
            <a:ext cx="11340000" cy="5207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61385754"/>
      </p:ext>
    </p:extLst>
  </p:cSld>
  <p:clrMapOvr>
    <a:masterClrMapping/>
  </p:clrMapOvr>
  <p:transition spd="med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277E240A-68CC-4DF5-8A35-3B6FF3ECC9C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8037819"/>
              </p:ext>
            </p:extLst>
          </p:nvPr>
        </p:nvGraphicFramePr>
        <p:xfrm>
          <a:off x="1143000" y="1295400"/>
          <a:ext cx="9525000" cy="4892677"/>
        </p:xfrm>
        <a:graphic>
          <a:graphicData uri="http://schemas.openxmlformats.org/drawingml/2006/table">
            <a:tbl>
              <a:tblPr/>
              <a:tblGrid>
                <a:gridCol w="24193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279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1071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669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46066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Times New Roman" pitchFamily="18" charset="0"/>
                        </a:rPr>
                        <a:t>Global Search</a:t>
                      </a:r>
                      <a:endParaRPr kumimoji="0" lang="zh-CN" altLang="zh-CN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FA7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Times New Roman" pitchFamily="18" charset="0"/>
                        </a:rPr>
                        <a:t>Advanced Search</a:t>
                      </a:r>
                      <a:endParaRPr kumimoji="0" lang="zh-CN" altLang="zh-CN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Times New Roman" pitchFamily="18" charset="0"/>
                        </a:rPr>
                        <a:t>Command Search</a:t>
                      </a:r>
                      <a:endParaRPr kumimoji="0" lang="zh-CN" altLang="zh-CN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FA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510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Times New Roman" pitchFamily="18" charset="0"/>
                        </a:rPr>
                        <a:t>是否支持检索字段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zh-CN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Times New Roman" pitchFamily="18" charset="0"/>
                        </a:rPr>
                        <a:t>支持所有检索字段</a:t>
                      </a:r>
                      <a:r>
                        <a:rPr kumimoji="0" lang="zh-CN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Times New Roman" pitchFamily="18" charset="0"/>
                        </a:rPr>
                        <a:t>，需手动输入</a:t>
                      </a:r>
                      <a:endParaRPr kumimoji="0" lang="zh-CN" altLang="zh-CN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FA7B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Times New Roman" pitchFamily="18" charset="0"/>
                        </a:rPr>
                        <a:t>支持所有检索字段</a:t>
                      </a:r>
                      <a:endParaRPr kumimoji="0" lang="en-US" altLang="zh-CN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Times New Roman" pitchFamily="18" charset="0"/>
                        </a:rPr>
                        <a:t>下拉菜单选择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FA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13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Times New Roman" pitchFamily="18" charset="0"/>
                        </a:rPr>
                        <a:t>是否支持检索符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Times New Roman" pitchFamily="18" charset="0"/>
                        </a:rPr>
                        <a:t>AND/OR/NOT/NEAR/ONEAR</a:t>
                      </a:r>
                      <a:endParaRPr kumimoji="0" lang="zh-CN" altLang="zh-CN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FA7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Times New Roman" pitchFamily="18" charset="0"/>
                        </a:rPr>
                        <a:t>AND/OR/NOT</a:t>
                      </a:r>
                      <a:endParaRPr kumimoji="0" lang="zh-CN" altLang="zh-CN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Times New Roman" pitchFamily="18" charset="0"/>
                        </a:rPr>
                        <a:t>AND/OR/NOT/NEAR/ONEAR</a:t>
                      </a:r>
                      <a:endParaRPr kumimoji="0" lang="zh-CN" altLang="zh-CN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FA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097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Times New Roman" pitchFamily="18" charset="0"/>
                        </a:rPr>
                        <a:t>是否支持括号嵌套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Times New Roman" pitchFamily="18" charset="0"/>
                        </a:rPr>
                        <a:t>支持</a:t>
                      </a:r>
                      <a:r>
                        <a:rPr kumimoji="0" lang="en-US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Times New Roman" pitchFamily="18" charset="0"/>
                        </a:rPr>
                        <a:t>( )</a:t>
                      </a:r>
                      <a:r>
                        <a:rPr kumimoji="0" lang="zh-CN" altLang="zh-CN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Times New Roman" pitchFamily="18" charset="0"/>
                        </a:rPr>
                        <a:t>限定优先顺序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FA7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Times New Roman" pitchFamily="18" charset="0"/>
                        </a:rPr>
                        <a:t>不支持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Times New Roman" pitchFamily="18" charset="0"/>
                        </a:rPr>
                        <a:t>支持</a:t>
                      </a:r>
                      <a:r>
                        <a:rPr kumimoji="0" lang="en-US" altLang="zh-CN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Times New Roman" pitchFamily="18" charset="0"/>
                        </a:rPr>
                        <a:t>( )</a:t>
                      </a:r>
                      <a:r>
                        <a:rPr kumimoji="0" lang="zh-CN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Times New Roman" pitchFamily="18" charset="0"/>
                        </a:rPr>
                        <a:t>限定优先顺序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FA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097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Times New Roman" pitchFamily="18" charset="0"/>
                        </a:rPr>
                        <a:t>精确检索（词组）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Times New Roman" pitchFamily="18" charset="0"/>
                        </a:rPr>
                        <a:t>双引号</a:t>
                      </a: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Times New Roman" pitchFamily="18" charset="0"/>
                        </a:rPr>
                        <a:t>“”</a:t>
                      </a:r>
                      <a:endParaRPr kumimoji="0" lang="zh-CN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FA7B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FA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768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Times New Roman" pitchFamily="18" charset="0"/>
                        </a:rPr>
                        <a:t>模糊检索（截词符）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Times New Roman" pitchFamily="18" charset="0"/>
                        </a:rPr>
                        <a:t>*</a:t>
                      </a:r>
                      <a:r>
                        <a:rPr kumimoji="0" lang="zh-CN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Times New Roman" pitchFamily="18" charset="0"/>
                        </a:rPr>
                        <a:t> （多个字母）或 ？（单个字母）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FA7B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zh-CN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zh-CN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FA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78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Times New Roman" pitchFamily="18" charset="0"/>
                        </a:rPr>
                        <a:t>单个检索从式单词数量限制（以检索符为界）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Times New Roman" pitchFamily="18" charset="0"/>
                        </a:rPr>
                        <a:t>15</a:t>
                      </a:r>
                      <a:endParaRPr kumimoji="0" lang="zh-CN" altLang="zh-CN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FA7B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zh-CN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zh-CN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FA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4923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Times New Roman" pitchFamily="18" charset="0"/>
                        </a:rPr>
                        <a:t>整个检索式单词数量限制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Times New Roman" pitchFamily="18" charset="0"/>
                        </a:rPr>
                        <a:t>40</a:t>
                      </a:r>
                      <a:endParaRPr kumimoji="0" lang="zh-CN" altLang="zh-CN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FA7B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zh-CN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zh-CN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FA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0955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Times New Roman" pitchFamily="18" charset="0"/>
                        </a:rPr>
                        <a:t>单个检索式截词符数量限制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Times New Roman" pitchFamily="18" charset="0"/>
                        </a:rPr>
                        <a:t>7</a:t>
                      </a:r>
                      <a:endParaRPr kumimoji="0" lang="zh-CN" altLang="zh-CN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FA7B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zh-CN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zh-CN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FA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47158" name="标题 4">
            <a:extLst>
              <a:ext uri="{FF2B5EF4-FFF2-40B4-BE49-F238E27FC236}">
                <a16:creationId xmlns:a16="http://schemas.microsoft.com/office/drawing/2014/main" id="{22F07C4A-3A71-46BF-B623-D909FBFD8A0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altLang="zh-CN" sz="3200">
                <a:latin typeface="微软雅黑" panose="020B0503020204020204" pitchFamily="34" charset="-122"/>
                <a:ea typeface="微软雅黑" panose="020B0503020204020204" pitchFamily="34" charset="-122"/>
              </a:rPr>
              <a:t>IEEE Xplore</a:t>
            </a:r>
            <a:r>
              <a:rPr lang="zh-CN" sz="3200">
                <a:latin typeface="微软雅黑" panose="020B0503020204020204" pitchFamily="34" charset="-122"/>
                <a:ea typeface="微软雅黑" panose="020B0503020204020204" pitchFamily="34" charset="-122"/>
              </a:rPr>
              <a:t>三种检索方式</a:t>
            </a:r>
            <a:endParaRPr lang="zh-CN" sz="320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7031462"/>
      </p:ext>
    </p:extLst>
  </p:cSld>
  <p:clrMapOvr>
    <a:masterClrMapping/>
  </p:clrMapOvr>
  <p:transition spd="med">
    <p:cover dir="d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标题 1">
            <a:extLst>
              <a:ext uri="{FF2B5EF4-FFF2-40B4-BE49-F238E27FC236}">
                <a16:creationId xmlns:a16="http://schemas.microsoft.com/office/drawing/2014/main" id="{C4ED9DF3-90EF-4047-8BA4-61107B8B455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50863" y="339725"/>
            <a:ext cx="7743825" cy="1152525"/>
          </a:xfrm>
          <a:ln/>
        </p:spPr>
        <p:txBody>
          <a:bodyPr/>
          <a:lstStyle/>
          <a:p>
            <a:r>
              <a:rPr lang="zh-CN" sz="2800">
                <a:latin typeface="微软雅黑" panose="020B0503020204020204" pitchFamily="34" charset="-122"/>
                <a:ea typeface="微软雅黑" panose="020B0503020204020204" pitchFamily="34" charset="-122"/>
              </a:rPr>
              <a:t>注册账号</a:t>
            </a:r>
            <a:r>
              <a:rPr altLang="zh-CN" sz="2800"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lang="zh-CN" altLang="zh-CN" sz="2800">
                <a:latin typeface="微软雅黑" panose="020B0503020204020204" pitchFamily="34" charset="-122"/>
                <a:ea typeface="微软雅黑" panose="020B0503020204020204" pitchFamily="34" charset="-122"/>
              </a:rPr>
              <a:t>个人设置</a:t>
            </a:r>
            <a:endParaRPr lang="zh-CN" sz="28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8E5D4659-F7A4-4627-A8C4-A7FFE2EF7C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762000" y="1035050"/>
            <a:ext cx="11082338" cy="5399088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8B91B151-6177-4F77-A735-00C9F1257A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96400" y="838200"/>
            <a:ext cx="1295400" cy="582613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marL="342900" indent="-3429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zh-CN" altLang="en-US" sz="2400">
              <a:latin typeface="Verdana" panose="020B0604030504040204" pitchFamily="34" charset="0"/>
            </a:endParaRPr>
          </a:p>
        </p:txBody>
      </p:sp>
      <p:sp>
        <p:nvSpPr>
          <p:cNvPr id="48131" name="内容占位符 2">
            <a:extLst>
              <a:ext uri="{FF2B5EF4-FFF2-40B4-BE49-F238E27FC236}">
                <a16:creationId xmlns:a16="http://schemas.microsoft.com/office/drawing/2014/main" id="{7B7D46F2-25B9-4B16-858A-069D8E2BF34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62000" y="1660525"/>
            <a:ext cx="6559550" cy="452913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accent1"/>
            </a:solidFill>
          </a:ln>
        </p:spPr>
        <p:txBody>
          <a:bodyPr/>
          <a:lstStyle/>
          <a:p>
            <a:pPr marL="0" indent="0">
              <a:lnSpc>
                <a:spcPct val="150000"/>
              </a:lnSpc>
              <a:buFont typeface="Wingdings" panose="05000000000000000000" pitchFamily="2" charset="2"/>
              <a:buNone/>
              <a:defRPr/>
            </a:pPr>
            <a:r>
              <a:rPr lang="zh-CN" altLang="en-US" b="1" dirty="0">
                <a:solidFill>
                  <a:srgbClr val="99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追踪与掌握最新技术动态</a:t>
            </a:r>
            <a:endParaRPr lang="en-US" altLang="zh-CN" b="1" dirty="0">
              <a:solidFill>
                <a:srgbClr val="99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  <a:defRPr/>
            </a:pPr>
            <a:r>
              <a:rPr lang="zh-CN" altLang="en-US" sz="2400" b="1" dirty="0">
                <a:solidFill>
                  <a:srgbClr val="99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检索提醒</a:t>
            </a:r>
            <a:endParaRPr lang="en-US" altLang="zh-CN" sz="2400" b="1" dirty="0">
              <a:solidFill>
                <a:srgbClr val="99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buFont typeface="Wingdings" panose="05000000000000000000" pitchFamily="2" charset="2"/>
              <a:buNone/>
              <a:defRPr/>
            </a:pPr>
            <a:r>
              <a:rPr lang="en-US" altLang="zh-CN" sz="2400" b="1" dirty="0">
                <a:solidFill>
                  <a:srgbClr val="99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	※ </a:t>
            </a:r>
            <a:r>
              <a:rPr lang="zh-CN" altLang="en-US" sz="2400" b="1" dirty="0">
                <a:solidFill>
                  <a:srgbClr val="99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定制热点技术信息推送</a:t>
            </a:r>
            <a:endParaRPr lang="en-US" altLang="zh-CN" sz="2400" b="1" dirty="0">
              <a:solidFill>
                <a:srgbClr val="99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buFont typeface="Wingdings" panose="05000000000000000000" pitchFamily="2" charset="2"/>
              <a:buNone/>
              <a:defRPr/>
            </a:pPr>
            <a:r>
              <a:rPr lang="en-US" altLang="zh-CN" sz="2400" b="1" dirty="0">
                <a:solidFill>
                  <a:srgbClr val="99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	※ </a:t>
            </a:r>
            <a:r>
              <a:rPr lang="zh-CN" altLang="en-US" sz="2400" b="1" dirty="0">
                <a:solidFill>
                  <a:srgbClr val="99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掌握机构研究动态</a:t>
            </a:r>
            <a:endParaRPr lang="en-US" altLang="zh-CN" sz="2400" b="1" dirty="0">
              <a:solidFill>
                <a:srgbClr val="99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buFont typeface="Wingdings" panose="05000000000000000000" pitchFamily="2" charset="2"/>
              <a:buNone/>
              <a:defRPr/>
            </a:pPr>
            <a:r>
              <a:rPr lang="en-US" altLang="zh-CN" sz="2400" b="1" dirty="0">
                <a:solidFill>
                  <a:srgbClr val="99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	※ </a:t>
            </a:r>
            <a:r>
              <a:rPr lang="zh-CN" altLang="en-US" sz="2400" b="1" dirty="0">
                <a:solidFill>
                  <a:srgbClr val="99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掌握权威研究人员最新进展</a:t>
            </a:r>
            <a:endParaRPr lang="en-US" altLang="zh-CN" sz="2400" b="1" dirty="0">
              <a:solidFill>
                <a:srgbClr val="99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  <a:defRPr/>
            </a:pPr>
            <a:r>
              <a:rPr lang="zh-CN" altLang="en-US" sz="2400" b="1" dirty="0">
                <a:solidFill>
                  <a:srgbClr val="99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内容提醒</a:t>
            </a:r>
            <a:endParaRPr lang="en-US" altLang="zh-CN" sz="2400" b="1" dirty="0">
              <a:solidFill>
                <a:srgbClr val="99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>
              <a:lnSpc>
                <a:spcPct val="150000"/>
              </a:lnSpc>
              <a:buFont typeface="Wingdings" panose="05000000000000000000" pitchFamily="2" charset="2"/>
              <a:buNone/>
              <a:defRPr/>
            </a:pPr>
            <a:r>
              <a:rPr lang="en-US" altLang="zh-CN" sz="2400" b="1" dirty="0">
                <a:solidFill>
                  <a:srgbClr val="99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※ </a:t>
            </a:r>
            <a:r>
              <a:rPr lang="zh-CN" altLang="en-US" sz="2400" b="1" dirty="0">
                <a:solidFill>
                  <a:srgbClr val="99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订阅期刊、会议、标准、电子书更新</a:t>
            </a:r>
            <a:endParaRPr lang="en-US" altLang="zh-CN" sz="2400" b="1" dirty="0">
              <a:solidFill>
                <a:srgbClr val="99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buFont typeface="Wingdings" panose="05000000000000000000" pitchFamily="2" charset="2"/>
              <a:buNone/>
              <a:defRPr/>
            </a:pPr>
            <a:endParaRPr lang="en-US" altLang="zh-CN" b="1" dirty="0">
              <a:solidFill>
                <a:srgbClr val="99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buFont typeface="Wingdings" panose="05000000000000000000" pitchFamily="2" charset="2"/>
              <a:buNone/>
              <a:defRPr/>
            </a:pPr>
            <a:endParaRPr lang="en-US" altLang="zh-CN" b="1" dirty="0">
              <a:solidFill>
                <a:srgbClr val="99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buFont typeface="Wingdings" panose="05000000000000000000" pitchFamily="2" charset="2"/>
              <a:buNone/>
              <a:defRPr/>
            </a:pPr>
            <a:endParaRPr lang="zh-CN" altLang="en-US" b="1" dirty="0">
              <a:solidFill>
                <a:srgbClr val="99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med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8131" grpId="0" uiExpand="1" build="p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4C848036-1474-405B-AEDA-A5427BB38A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2750" y="1184275"/>
            <a:ext cx="11501438" cy="509905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</p:spPr>
      </p:pic>
      <p:sp>
        <p:nvSpPr>
          <p:cNvPr id="59395" name="标题 1">
            <a:extLst>
              <a:ext uri="{FF2B5EF4-FFF2-40B4-BE49-F238E27FC236}">
                <a16:creationId xmlns:a16="http://schemas.microsoft.com/office/drawing/2014/main" id="{1D103532-ED2F-44D9-B9AE-FB67E052D29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0850" y="387350"/>
            <a:ext cx="7772400" cy="685800"/>
          </a:xfrm>
          <a:ln/>
        </p:spPr>
        <p:txBody>
          <a:bodyPr/>
          <a:lstStyle/>
          <a:p>
            <a:r>
              <a:rPr lang="zh-CN" sz="2800">
                <a:latin typeface="微软雅黑" panose="020B0503020204020204" pitchFamily="34" charset="-122"/>
                <a:ea typeface="微软雅黑" panose="020B0503020204020204" pitchFamily="34" charset="-122"/>
              </a:rPr>
              <a:t>检索提醒：针对检索式进行订阅提醒</a:t>
            </a:r>
          </a:p>
        </p:txBody>
      </p:sp>
      <p:sp>
        <p:nvSpPr>
          <p:cNvPr id="6" name="矩形 2">
            <a:extLst>
              <a:ext uri="{FF2B5EF4-FFF2-40B4-BE49-F238E27FC236}">
                <a16:creationId xmlns:a16="http://schemas.microsoft.com/office/drawing/2014/main" id="{0F5F1EF5-9262-469B-A5FE-A7B580DEAD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15400" y="3429000"/>
            <a:ext cx="1524000" cy="2133600"/>
          </a:xfrm>
          <a:prstGeom prst="rect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marL="342900" indent="-3429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5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zh-CN" altLang="en-US" sz="2400">
              <a:latin typeface="Verdana" panose="020B060403050404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med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6">
            <a:extLst>
              <a:ext uri="{FF2B5EF4-FFF2-40B4-BE49-F238E27FC236}">
                <a16:creationId xmlns:a16="http://schemas.microsoft.com/office/drawing/2014/main" id="{D3AE1891-A05C-44B6-9477-3398615BE7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11" r="1675" b="9550"/>
          <a:stretch>
            <a:fillRect/>
          </a:stretch>
        </p:blipFill>
        <p:spPr bwMode="auto">
          <a:xfrm>
            <a:off x="547688" y="457200"/>
            <a:ext cx="11096625" cy="4846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90CF4080-BFA3-45C9-B41D-C097601CDA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1377950"/>
            <a:ext cx="2133600" cy="354013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marL="342900" indent="-3429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zh-CN" altLang="en-US" sz="2400">
              <a:latin typeface="Verdana" panose="020B0604030504040204" pitchFamily="34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31F15D2-F2D6-40E3-8E7F-B83EC2EC60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905000"/>
            <a:ext cx="10626725" cy="484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矩形 6">
            <a:extLst>
              <a:ext uri="{FF2B5EF4-FFF2-40B4-BE49-F238E27FC236}">
                <a16:creationId xmlns:a16="http://schemas.microsoft.com/office/drawing/2014/main" id="{B0AB0466-D1FF-4BF5-BE77-A1D6DAEC07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8400" y="3852863"/>
            <a:ext cx="5486400" cy="511175"/>
          </a:xfrm>
          <a:prstGeom prst="round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spcBef>
                <a:spcPct val="20000"/>
              </a:spcBef>
              <a:buClr>
                <a:schemeClr val="bg2"/>
              </a:buClr>
              <a:buSzPct val="80000"/>
              <a:buFont typeface="Wingdings" pitchFamily="2" charset="2"/>
              <a:buNone/>
              <a:defRPr/>
            </a:pPr>
            <a:r>
              <a:rPr lang="zh-CN" altLang="en-US" b="1" dirty="0">
                <a:latin typeface="微软雅黑" pitchFamily="34" charset="-122"/>
                <a:ea typeface="微软雅黑" pitchFamily="34" charset="-122"/>
              </a:rPr>
              <a:t>订阅期刊、会议、标准、电子书更新</a:t>
            </a:r>
            <a:endParaRPr lang="en-US" altLang="zh-CN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5968E3B9-1ED7-4ED1-863E-2C78C76750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9200" y="2736850"/>
            <a:ext cx="6172200" cy="511175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marL="342900" indent="-3429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zh-CN" altLang="en-US" sz="2400">
              <a:latin typeface="Verdana" panose="020B0604030504040204" pitchFamily="34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06D508C8-09AD-49ED-A92C-FB2BE80EDE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900238"/>
            <a:ext cx="10626725" cy="560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12F4ACA4-93E7-43B9-A704-BBAF3E24FF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3000" y="2713038"/>
            <a:ext cx="1714500" cy="509587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marL="342900" indent="-3429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zh-CN" altLang="en-US" sz="2400">
              <a:latin typeface="Verdana" panose="020B0604030504040204" pitchFamily="34" charset="0"/>
            </a:endParaRPr>
          </a:p>
        </p:txBody>
      </p:sp>
      <p:sp>
        <p:nvSpPr>
          <p:cNvPr id="18" name="矩形 6">
            <a:extLst>
              <a:ext uri="{FF2B5EF4-FFF2-40B4-BE49-F238E27FC236}">
                <a16:creationId xmlns:a16="http://schemas.microsoft.com/office/drawing/2014/main" id="{2E78CDB5-2270-4784-8A0E-4972EBE461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84475" y="3175000"/>
            <a:ext cx="5486400" cy="509588"/>
          </a:xfrm>
          <a:prstGeom prst="round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spcBef>
                <a:spcPct val="20000"/>
              </a:spcBef>
              <a:buClr>
                <a:schemeClr val="bg2"/>
              </a:buClr>
              <a:buSzPct val="80000"/>
              <a:buFont typeface="Wingdings" pitchFamily="2" charset="2"/>
              <a:buNone/>
              <a:defRPr/>
            </a:pPr>
            <a:r>
              <a:rPr lang="zh-CN" altLang="en-US" b="1" dirty="0">
                <a:latin typeface="微软雅黑" pitchFamily="34" charset="-122"/>
                <a:ea typeface="微软雅黑" pitchFamily="34" charset="-122"/>
              </a:rPr>
              <a:t>查看、管理已经订阅的检索提醒</a:t>
            </a:r>
            <a:endParaRPr lang="en-US" altLang="zh-CN" b="1" dirty="0"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  <p:transition spd="med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13" grpId="0" animBg="1"/>
      <p:bldP spid="17" grpId="0" animBg="1"/>
      <p:bldP spid="1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标题 1">
            <a:extLst>
              <a:ext uri="{FF2B5EF4-FFF2-40B4-BE49-F238E27FC236}">
                <a16:creationId xmlns:a16="http://schemas.microsoft.com/office/drawing/2014/main" id="{EC0C7AE7-58FE-4D3C-BBE7-7256C6B6AE8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133600" y="652463"/>
            <a:ext cx="8153400" cy="881062"/>
          </a:xfrm>
          <a:ln/>
        </p:spPr>
        <p:txBody>
          <a:bodyPr/>
          <a:lstStyle/>
          <a:p>
            <a:r>
              <a:rPr altLang="zh-CN" sz="3200" i="1">
                <a:latin typeface="微软雅黑" panose="020B0503020204020204" pitchFamily="34" charset="-122"/>
                <a:ea typeface="微软雅黑" panose="020B0503020204020204" pitchFamily="34" charset="-122"/>
              </a:rPr>
              <a:t>MyXplore</a:t>
            </a:r>
            <a:r>
              <a:rPr altLang="zh-CN" sz="3200">
                <a:latin typeface="微软雅黑" panose="020B0503020204020204" pitchFamily="34" charset="-122"/>
                <a:ea typeface="微软雅黑" panose="020B0503020204020204" pitchFamily="34" charset="-122"/>
              </a:rPr>
              <a:t> App—</a:t>
            </a:r>
            <a:r>
              <a:rPr lang="zh-CN" sz="3200">
                <a:latin typeface="微软雅黑" panose="020B0503020204020204" pitchFamily="34" charset="-122"/>
                <a:ea typeface="微软雅黑" panose="020B0503020204020204" pitchFamily="34" charset="-122"/>
              </a:rPr>
              <a:t>随时随地掌握前沿资讯</a:t>
            </a:r>
          </a:p>
        </p:txBody>
      </p:sp>
      <p:sp>
        <p:nvSpPr>
          <p:cNvPr id="62467" name="内容占位符 2">
            <a:extLst>
              <a:ext uri="{FF2B5EF4-FFF2-40B4-BE49-F238E27FC236}">
                <a16:creationId xmlns:a16="http://schemas.microsoft.com/office/drawing/2014/main" id="{4A3880C3-E2E7-4572-BF32-7717A597DF1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057400" y="1697038"/>
            <a:ext cx="7772400" cy="4114800"/>
          </a:xfrm>
        </p:spPr>
        <p:txBody>
          <a:bodyPr/>
          <a:lstStyle/>
          <a:p>
            <a:r>
              <a:rPr lang="en-US" altLang="zh-CN"/>
              <a:t>iTunes App Store</a:t>
            </a:r>
          </a:p>
          <a:p>
            <a:r>
              <a:rPr lang="en-US" altLang="zh-CN"/>
              <a:t>Google Play</a:t>
            </a:r>
          </a:p>
          <a:p>
            <a:r>
              <a:rPr lang="en-US" altLang="zh-CN"/>
              <a:t>Android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zh-CN" altLang="en-US" sz="2400"/>
              <a:t>腾讯应用宝</a:t>
            </a:r>
            <a:endParaRPr lang="en-US" altLang="zh-CN" sz="2400"/>
          </a:p>
          <a:p>
            <a:pPr>
              <a:buFont typeface="Wingdings" panose="05000000000000000000" pitchFamily="2" charset="2"/>
              <a:buChar char="Ø"/>
            </a:pPr>
            <a:r>
              <a:rPr lang="en-US" altLang="zh-CN" sz="2400"/>
              <a:t>360</a:t>
            </a:r>
            <a:r>
              <a:rPr lang="zh-CN" altLang="en-US" sz="2400"/>
              <a:t>手机助手</a:t>
            </a:r>
            <a:endParaRPr lang="en-US" altLang="zh-CN" sz="2400"/>
          </a:p>
          <a:p>
            <a:pPr>
              <a:buFont typeface="Wingdings" panose="05000000000000000000" pitchFamily="2" charset="2"/>
              <a:buChar char="Ø"/>
            </a:pPr>
            <a:r>
              <a:rPr lang="zh-CN" altLang="en-US" sz="2400"/>
              <a:t>百度手机助手</a:t>
            </a:r>
            <a:endParaRPr lang="en-US" altLang="zh-CN" sz="2400"/>
          </a:p>
          <a:p>
            <a:pPr>
              <a:buFont typeface="Wingdings" panose="05000000000000000000" pitchFamily="2" charset="2"/>
              <a:buChar char="Ø"/>
            </a:pPr>
            <a:r>
              <a:rPr lang="zh-CN" altLang="en-US" sz="2400"/>
              <a:t>小米应用商店</a:t>
            </a:r>
            <a:endParaRPr lang="en-US" altLang="zh-CN" sz="2400"/>
          </a:p>
          <a:p>
            <a:pPr>
              <a:buFont typeface="Wingdings" panose="05000000000000000000" pitchFamily="2" charset="2"/>
              <a:buChar char="Ø"/>
            </a:pPr>
            <a:r>
              <a:rPr lang="en-US" altLang="zh-CN" sz="2400"/>
              <a:t>oppo/vivo</a:t>
            </a:r>
            <a:r>
              <a:rPr lang="zh-CN" altLang="en-US" sz="2400"/>
              <a:t>应用商店</a:t>
            </a:r>
            <a:endParaRPr lang="en-US" altLang="zh-CN" sz="2400"/>
          </a:p>
          <a:p>
            <a:pPr>
              <a:buFont typeface="Wingdings" panose="05000000000000000000" pitchFamily="2" charset="2"/>
              <a:buChar char="Ø"/>
            </a:pPr>
            <a:r>
              <a:rPr lang="en-US" altLang="zh-CN" sz="2400"/>
              <a:t>……</a:t>
            </a:r>
            <a:endParaRPr lang="zh-CN" altLang="en-US" sz="2400"/>
          </a:p>
          <a:p>
            <a:pPr>
              <a:buFont typeface="Wingdings" panose="05000000000000000000" pitchFamily="2" charset="2"/>
              <a:buNone/>
            </a:pPr>
            <a:endParaRPr lang="en-US" altLang="zh-CN"/>
          </a:p>
        </p:txBody>
      </p:sp>
      <p:pic>
        <p:nvPicPr>
          <p:cNvPr id="62468" name="图片 3">
            <a:extLst>
              <a:ext uri="{FF2B5EF4-FFF2-40B4-BE49-F238E27FC236}">
                <a16:creationId xmlns:a16="http://schemas.microsoft.com/office/drawing/2014/main" id="{891C7DC1-F1AD-46ED-98EF-495AC8E968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6788" y="1506538"/>
            <a:ext cx="2514600" cy="481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cover dir="d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文本框 104"/>
          <p:cNvSpPr>
            <a:spLocks noGrp="1" noChangeArrowheads="1"/>
          </p:cNvSpPr>
          <p:nvPr>
            <p:ph idx="1"/>
          </p:nvPr>
        </p:nvSpPr>
        <p:spPr>
          <a:xfrm>
            <a:off x="1295400" y="2819400"/>
            <a:ext cx="11125200" cy="2308225"/>
          </a:xfrm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7200" b="1">
                <a:latin typeface="微软雅黑" pitchFamily="34" charset="-122"/>
                <a:ea typeface="微软雅黑" pitchFamily="34" charset="-122"/>
              </a:rPr>
              <a:t>IEEE</a:t>
            </a:r>
            <a:r>
              <a:rPr lang="zh-CN" altLang="en-US" sz="7200" b="1">
                <a:latin typeface="微软雅黑" pitchFamily="34" charset="-122"/>
                <a:ea typeface="微软雅黑" pitchFamily="34" charset="-122"/>
              </a:rPr>
              <a:t>国际期刊</a:t>
            </a:r>
            <a:r>
              <a:rPr lang="en-US" altLang="zh-CN" sz="7200" b="1">
                <a:latin typeface="微软雅黑" pitchFamily="34" charset="-122"/>
                <a:ea typeface="微软雅黑" pitchFamily="34" charset="-122"/>
              </a:rPr>
              <a:t>/</a:t>
            </a:r>
            <a:r>
              <a:rPr lang="zh-CN" altLang="en-US" sz="7200" b="1">
                <a:latin typeface="微软雅黑" pitchFamily="34" charset="-122"/>
                <a:ea typeface="微软雅黑" pitchFamily="34" charset="-122"/>
              </a:rPr>
              <a:t>会议</a:t>
            </a:r>
            <a:endParaRPr lang="en-US" altLang="zh-CN" sz="7200" b="1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7200" b="1">
                <a:latin typeface="微软雅黑" pitchFamily="34" charset="-122"/>
                <a:ea typeface="微软雅黑" pitchFamily="34" charset="-122"/>
              </a:rPr>
              <a:t>投稿流程与注意事项</a:t>
            </a:r>
            <a:endParaRPr lang="zh-CN" altLang="en-US" sz="4400" b="1"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22658102"/>
      </p:ext>
    </p:extLst>
  </p:cSld>
  <p:clrMapOvr>
    <a:masterClrMapping/>
  </p:clrMapOvr>
  <p:transition spd="med" advTm="37753">
    <p:cover dir="d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itle 1">
            <a:extLst>
              <a:ext uri="{FF2B5EF4-FFF2-40B4-BE49-F238E27FC236}">
                <a16:creationId xmlns:a16="http://schemas.microsoft.com/office/drawing/2014/main" id="{860E456A-195D-42F6-80B1-C2C494136E5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05000" y="498475"/>
            <a:ext cx="8229600" cy="979488"/>
          </a:xfrm>
          <a:ln/>
        </p:spPr>
        <p:txBody>
          <a:bodyPr/>
          <a:lstStyle/>
          <a:p>
            <a:r>
              <a:rPr sz="360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IEEE</a:t>
            </a:r>
            <a:r>
              <a:rPr lang="zh-CN" sz="360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 期刊</a:t>
            </a:r>
            <a:r>
              <a:rPr sz="360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br>
              <a:rPr sz="320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</a:br>
            <a:endParaRPr sz="3200"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65539" name="Rounded Rectangle 16">
            <a:extLst>
              <a:ext uri="{FF2B5EF4-FFF2-40B4-BE49-F238E27FC236}">
                <a16:creationId xmlns:a16="http://schemas.microsoft.com/office/drawing/2014/main" id="{BCE9AE42-47C8-4759-80DC-736B5C9FE1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3825" y="1905000"/>
            <a:ext cx="3762375" cy="2398713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  <a:effectLst>
            <a:outerShdw dist="38100" dir="2700000" algn="tl" rotWithShape="0">
              <a:srgbClr val="808080">
                <a:alpha val="42998"/>
              </a:srgbClr>
            </a:outerShdw>
          </a:effectLst>
          <a:extLst>
            <a:ext uri="{91240B29-F687-4F45-9708-019B960494DF}">
              <a14:hiddenLine xmlns:a14="http://schemas.microsoft.com/office/drawing/2010/main" w="635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altLang="zh-CN" sz="2400"/>
          </a:p>
        </p:txBody>
      </p:sp>
      <p:sp>
        <p:nvSpPr>
          <p:cNvPr id="65540" name="Rectangle 17">
            <a:extLst>
              <a:ext uri="{FF2B5EF4-FFF2-40B4-BE49-F238E27FC236}">
                <a16:creationId xmlns:a16="http://schemas.microsoft.com/office/drawing/2014/main" id="{975A5AB0-BEF7-4FC9-A020-8CCF946904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0800" y="2212975"/>
            <a:ext cx="3749675" cy="193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zh-CN" sz="10000">
                <a:solidFill>
                  <a:schemeClr val="bg1"/>
                </a:solidFill>
              </a:rPr>
              <a:t>190+</a:t>
            </a:r>
          </a:p>
          <a:p>
            <a:pPr algn="ctr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zh-CN" sz="2200">
                <a:solidFill>
                  <a:schemeClr val="bg1"/>
                </a:solidFill>
              </a:rPr>
              <a:t>Journals, Transactions, Magazines</a:t>
            </a:r>
          </a:p>
        </p:txBody>
      </p:sp>
      <p:pic>
        <p:nvPicPr>
          <p:cNvPr id="9" name="Picture 8" descr="http://ieeexplore.ieee.org/ielx5/42/5968123/5968123.jpg">
            <a:extLst>
              <a:ext uri="{FF2B5EF4-FFF2-40B4-BE49-F238E27FC236}">
                <a16:creationId xmlns:a16="http://schemas.microsoft.com/office/drawing/2014/main" id="{386F10C1-0FAE-45D0-9707-A9496CED6D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14663" y="4556125"/>
            <a:ext cx="730250" cy="914400"/>
          </a:xfrm>
          <a:prstGeom prst="rect">
            <a:avLst/>
          </a:prstGeom>
          <a:noFill/>
          <a:ln w="9525">
            <a:solidFill>
              <a:schemeClr val="tx1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10" name="Picture 16" descr="http://s1.gigaimg.com/avaxhome/47/45/001a4547_medium.jpeg">
            <a:extLst>
              <a:ext uri="{FF2B5EF4-FFF2-40B4-BE49-F238E27FC236}">
                <a16:creationId xmlns:a16="http://schemas.microsoft.com/office/drawing/2014/main" id="{02A646E4-663C-417D-95D1-D92EB82227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392488" y="4638675"/>
            <a:ext cx="838200" cy="1060450"/>
          </a:xfrm>
          <a:prstGeom prst="rect">
            <a:avLst/>
          </a:prstGeom>
          <a:noFill/>
          <a:ln w="9525">
            <a:solidFill>
              <a:schemeClr val="tx1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65543" name="Picture 12">
            <a:extLst>
              <a:ext uri="{FF2B5EF4-FFF2-40B4-BE49-F238E27FC236}">
                <a16:creationId xmlns:a16="http://schemas.microsoft.com/office/drawing/2014/main" id="{329118E2-2FC6-415E-B84B-ECB12D2251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1775" y="4673600"/>
            <a:ext cx="1100138" cy="143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" descr="Signal Processing Magazine, IEEE">
            <a:extLst>
              <a:ext uri="{FF2B5EF4-FFF2-40B4-BE49-F238E27FC236}">
                <a16:creationId xmlns:a16="http://schemas.microsoft.com/office/drawing/2014/main" id="{1A33074F-4137-49E4-8281-64A6524454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730750" y="4830763"/>
            <a:ext cx="1087438" cy="1484312"/>
          </a:xfrm>
          <a:prstGeom prst="rect">
            <a:avLst/>
          </a:prstGeom>
          <a:noFill/>
          <a:ln w="6350">
            <a:solidFill>
              <a:schemeClr val="tx1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65545" name="文本框 1">
            <a:extLst>
              <a:ext uri="{FF2B5EF4-FFF2-40B4-BE49-F238E27FC236}">
                <a16:creationId xmlns:a16="http://schemas.microsoft.com/office/drawing/2014/main" id="{482F58EF-A754-43CE-B85B-310E031D6C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9000" y="3017838"/>
            <a:ext cx="2525713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rPr>
              <a:t>约</a:t>
            </a:r>
            <a:r>
              <a:rPr lang="en-US" altLang="zh-CN" sz="2400">
                <a:latin typeface="微软雅黑" panose="020B0503020204020204" pitchFamily="34" charset="-122"/>
                <a:ea typeface="微软雅黑" panose="020B0503020204020204" pitchFamily="34" charset="-122"/>
              </a:rPr>
              <a:t>80%</a:t>
            </a: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rPr>
              <a:t>被</a:t>
            </a:r>
            <a:r>
              <a:rPr lang="en-US" altLang="zh-CN" sz="2400">
                <a:latin typeface="微软雅黑" panose="020B0503020204020204" pitchFamily="34" charset="-122"/>
                <a:ea typeface="微软雅黑" panose="020B0503020204020204" pitchFamily="34" charset="-122"/>
              </a:rPr>
              <a:t>SCI</a:t>
            </a: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rPr>
              <a:t>收录</a:t>
            </a:r>
            <a:endParaRPr lang="en-US" altLang="zh-CN" sz="24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rPr>
              <a:t>基本均被</a:t>
            </a:r>
            <a:r>
              <a:rPr lang="en-US" altLang="zh-CN" sz="2400">
                <a:latin typeface="微软雅黑" panose="020B0503020204020204" pitchFamily="34" charset="-122"/>
                <a:ea typeface="微软雅黑" panose="020B0503020204020204" pitchFamily="34" charset="-122"/>
              </a:rPr>
              <a:t>EI</a:t>
            </a: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rPr>
              <a:t>收录</a:t>
            </a:r>
          </a:p>
        </p:txBody>
      </p:sp>
    </p:spTree>
  </p:cSld>
  <p:clrMapOvr>
    <a:masterClrMapping/>
  </p:clrMapOvr>
  <p:transition spd="med">
    <p:cover dir="d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nip Single Corner Rectangle 13">
            <a:extLst>
              <a:ext uri="{FF2B5EF4-FFF2-40B4-BE49-F238E27FC236}">
                <a16:creationId xmlns:a16="http://schemas.microsoft.com/office/drawing/2014/main" id="{F5C7A242-42E2-47E6-806B-F5DC1E9B3EAA}"/>
              </a:ext>
            </a:extLst>
          </p:cNvPr>
          <p:cNvSpPr/>
          <p:nvPr/>
        </p:nvSpPr>
        <p:spPr>
          <a:xfrm>
            <a:off x="2030413" y="1520825"/>
            <a:ext cx="2501900" cy="500063"/>
          </a:xfrm>
          <a:prstGeom prst="snip1Rect">
            <a:avLst>
              <a:gd name="adj" fmla="val 40164"/>
            </a:avLst>
          </a:prstGeom>
          <a:solidFill>
            <a:srgbClr val="0066A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hangingPunct="1">
              <a:defRPr/>
            </a:pPr>
            <a:endParaRPr lang="en-US" altLang="zh-CN">
              <a:solidFill>
                <a:srgbClr val="FFFFFF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5EB4E7F-0A44-4CE9-8CD3-8397BF613EF3}"/>
              </a:ext>
            </a:extLst>
          </p:cNvPr>
          <p:cNvSpPr/>
          <p:nvPr/>
        </p:nvSpPr>
        <p:spPr>
          <a:xfrm>
            <a:off x="2019300" y="2144713"/>
            <a:ext cx="8191500" cy="3076575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hangingPunct="1">
              <a:defRPr/>
            </a:pPr>
            <a:endParaRPr lang="en-US" altLang="zh-CN">
              <a:solidFill>
                <a:srgbClr val="FFFFFF"/>
              </a:solidFill>
            </a:endParaRPr>
          </a:p>
        </p:txBody>
      </p:sp>
      <p:sp>
        <p:nvSpPr>
          <p:cNvPr id="23558" name="Rectangle 3">
            <a:extLst>
              <a:ext uri="{FF2B5EF4-FFF2-40B4-BE49-F238E27FC236}">
                <a16:creationId xmlns:a16="http://schemas.microsoft.com/office/drawing/2014/main" id="{127288B9-D850-4900-98A2-9D772004584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black">
          <a:xfrm>
            <a:off x="2209800" y="2116138"/>
            <a:ext cx="9659938" cy="3328987"/>
          </a:xfrm>
        </p:spPr>
        <p:txBody>
          <a:bodyPr lIns="0" tIns="0" rIns="0" bIns="0">
            <a:normAutofit/>
          </a:bodyPr>
          <a:lstStyle/>
          <a:p>
            <a:pPr marL="0" indent="0" eaLnBrk="1" hangingPunct="1">
              <a:lnSpc>
                <a:spcPts val="3400"/>
              </a:lnSpc>
              <a:spcBef>
                <a:spcPct val="0"/>
              </a:spcBef>
              <a:buFont typeface="Wingdings" panose="05000000000000000000" pitchFamily="2" charset="2"/>
              <a:buNone/>
              <a:defRPr/>
            </a:pPr>
            <a:r>
              <a:rPr lang="en-US" altLang="en-US" sz="1700" b="1" dirty="0">
                <a:solidFill>
                  <a:srgbClr val="0066A1"/>
                </a:solidFill>
                <a:ea typeface="ＭＳ Ｐゴシック"/>
                <a:cs typeface="ＭＳ Ｐゴシック"/>
              </a:rPr>
              <a:t>2</a:t>
            </a:r>
            <a:r>
              <a:rPr lang="en-US" altLang="zh-CN" sz="1700" b="1" dirty="0">
                <a:solidFill>
                  <a:srgbClr val="0066A1"/>
                </a:solidFill>
                <a:ea typeface="ＭＳ Ｐゴシック"/>
                <a:cs typeface="ＭＳ Ｐゴシック"/>
              </a:rPr>
              <a:t>7</a:t>
            </a:r>
            <a:r>
              <a:rPr lang="en-US" altLang="en-US" sz="1700" b="1" dirty="0">
                <a:solidFill>
                  <a:srgbClr val="0066A1"/>
                </a:solidFill>
                <a:ea typeface="ＭＳ Ｐゴシック"/>
                <a:cs typeface="ＭＳ Ｐゴシック"/>
              </a:rPr>
              <a:t> of the top </a:t>
            </a:r>
            <a:r>
              <a:rPr lang="en-US" altLang="zh-CN" sz="1700" b="1" dirty="0">
                <a:solidFill>
                  <a:srgbClr val="0066A1"/>
                </a:solidFill>
                <a:ea typeface="ＭＳ Ｐゴシック"/>
                <a:cs typeface="ＭＳ Ｐゴシック"/>
              </a:rPr>
              <a:t>30</a:t>
            </a:r>
            <a:r>
              <a:rPr lang="en-US" altLang="en-US" sz="1700" b="1" dirty="0">
                <a:solidFill>
                  <a:srgbClr val="0066A1"/>
                </a:solidFill>
                <a:ea typeface="ＭＳ Ｐゴシック"/>
                <a:cs typeface="ＭＳ Ｐゴシック"/>
              </a:rPr>
              <a:t> </a:t>
            </a:r>
            <a:r>
              <a:rPr lang="en-US" altLang="en-US" sz="1700" dirty="0">
                <a:solidFill>
                  <a:schemeClr val="tx1">
                    <a:lumMod val="75000"/>
                  </a:schemeClr>
                </a:solidFill>
                <a:ea typeface="ＭＳ Ｐゴシック"/>
                <a:cs typeface="ＭＳ Ｐゴシック"/>
              </a:rPr>
              <a:t>journals in Electrical and Electronic Engineering </a:t>
            </a:r>
          </a:p>
          <a:p>
            <a:pPr marL="0" indent="0" eaLnBrk="1" hangingPunct="1">
              <a:lnSpc>
                <a:spcPts val="3400"/>
              </a:lnSpc>
              <a:spcBef>
                <a:spcPct val="0"/>
              </a:spcBef>
              <a:buFont typeface="Wingdings" panose="05000000000000000000" pitchFamily="2" charset="2"/>
              <a:buNone/>
              <a:defRPr/>
            </a:pPr>
            <a:r>
              <a:rPr lang="en-US" altLang="en-US" sz="1700" b="1" dirty="0">
                <a:solidFill>
                  <a:srgbClr val="0066A1"/>
                </a:solidFill>
                <a:ea typeface="ＭＳ Ｐゴシック"/>
                <a:cs typeface="ＭＳ Ｐゴシック"/>
              </a:rPr>
              <a:t>21 of the top 25 </a:t>
            </a:r>
            <a:r>
              <a:rPr lang="en-US" altLang="en-US" sz="1700" dirty="0">
                <a:solidFill>
                  <a:schemeClr val="tx1">
                    <a:lumMod val="75000"/>
                  </a:schemeClr>
                </a:solidFill>
                <a:ea typeface="ＭＳ Ｐゴシック"/>
                <a:cs typeface="ＭＳ Ｐゴシック"/>
              </a:rPr>
              <a:t>journals in Telecommunications </a:t>
            </a:r>
          </a:p>
          <a:p>
            <a:pPr marL="0" indent="0">
              <a:lnSpc>
                <a:spcPts val="3400"/>
              </a:lnSpc>
              <a:spcBef>
                <a:spcPct val="0"/>
              </a:spcBef>
              <a:buFont typeface="Wingdings" panose="05000000000000000000" pitchFamily="2" charset="2"/>
              <a:buNone/>
              <a:defRPr/>
            </a:pPr>
            <a:r>
              <a:rPr lang="en-US" altLang="zh-CN" sz="1700" b="1" dirty="0">
                <a:solidFill>
                  <a:srgbClr val="0066A1"/>
                </a:solidFill>
                <a:ea typeface="ＭＳ Ｐゴシック"/>
                <a:cs typeface="ＭＳ Ｐゴシック"/>
              </a:rPr>
              <a:t>5</a:t>
            </a:r>
            <a:r>
              <a:rPr lang="en-US" altLang="en-US" sz="1700" b="1" dirty="0">
                <a:solidFill>
                  <a:srgbClr val="0066A1"/>
                </a:solidFill>
                <a:ea typeface="ＭＳ Ｐゴシック"/>
                <a:cs typeface="ＭＳ Ｐゴシック"/>
              </a:rPr>
              <a:t> of the top 5 </a:t>
            </a:r>
            <a:r>
              <a:rPr lang="en-US" altLang="en-US" sz="1700" dirty="0">
                <a:solidFill>
                  <a:schemeClr val="tx1">
                    <a:lumMod val="75000"/>
                  </a:schemeClr>
                </a:solidFill>
                <a:ea typeface="ＭＳ Ｐゴシック"/>
                <a:cs typeface="ＭＳ Ｐゴシック"/>
              </a:rPr>
              <a:t>Automation &amp; Control Systems</a:t>
            </a:r>
          </a:p>
          <a:p>
            <a:pPr marL="0" indent="0">
              <a:lnSpc>
                <a:spcPts val="3400"/>
              </a:lnSpc>
              <a:spcBef>
                <a:spcPct val="0"/>
              </a:spcBef>
              <a:buFont typeface="Wingdings" panose="05000000000000000000" pitchFamily="2" charset="2"/>
              <a:buNone/>
              <a:defRPr/>
            </a:pPr>
            <a:r>
              <a:rPr lang="en-US" altLang="zh-CN" sz="1700" b="1" dirty="0">
                <a:solidFill>
                  <a:srgbClr val="0066A1"/>
                </a:solidFill>
                <a:ea typeface="ＭＳ Ｐゴシック"/>
                <a:cs typeface="ＭＳ Ｐゴシック"/>
              </a:rPr>
              <a:t>4</a:t>
            </a:r>
            <a:r>
              <a:rPr lang="en-US" altLang="en-US" sz="1700" b="1" dirty="0">
                <a:solidFill>
                  <a:srgbClr val="0066A1"/>
                </a:solidFill>
                <a:ea typeface="ＭＳ Ｐゴシック"/>
                <a:cs typeface="ＭＳ Ｐゴシック"/>
              </a:rPr>
              <a:t> of the top 5 </a:t>
            </a:r>
            <a:r>
              <a:rPr lang="en-US" altLang="en-US" sz="1700" dirty="0">
                <a:solidFill>
                  <a:schemeClr val="tx1">
                    <a:lumMod val="75000"/>
                  </a:schemeClr>
                </a:solidFill>
                <a:ea typeface="ＭＳ Ｐゴシック"/>
                <a:cs typeface="ＭＳ Ｐゴシック"/>
              </a:rPr>
              <a:t>journals in Computer Science, Information Systems</a:t>
            </a:r>
          </a:p>
          <a:p>
            <a:pPr marL="0" indent="0">
              <a:lnSpc>
                <a:spcPts val="3400"/>
              </a:lnSpc>
              <a:spcBef>
                <a:spcPct val="0"/>
              </a:spcBef>
              <a:buFont typeface="Wingdings" panose="05000000000000000000" pitchFamily="2" charset="2"/>
              <a:buNone/>
              <a:defRPr/>
            </a:pPr>
            <a:r>
              <a:rPr lang="en-US" altLang="en-US" sz="1700" b="1" dirty="0">
                <a:solidFill>
                  <a:srgbClr val="0066A1"/>
                </a:solidFill>
                <a:ea typeface="ＭＳ Ｐゴシック"/>
                <a:cs typeface="ＭＳ Ｐゴシック"/>
              </a:rPr>
              <a:t>4 of the top 5 </a:t>
            </a:r>
            <a:r>
              <a:rPr lang="en-US" altLang="en-US" sz="1700" dirty="0">
                <a:solidFill>
                  <a:schemeClr val="tx1">
                    <a:lumMod val="75000"/>
                  </a:schemeClr>
                </a:solidFill>
                <a:ea typeface="ＭＳ Ｐゴシック"/>
                <a:cs typeface="ＭＳ Ｐゴシック"/>
              </a:rPr>
              <a:t>journals in Computer Science, Hardware &amp; Architecture</a:t>
            </a:r>
          </a:p>
          <a:p>
            <a:pPr marL="0" indent="0">
              <a:lnSpc>
                <a:spcPts val="3400"/>
              </a:lnSpc>
              <a:spcBef>
                <a:spcPct val="0"/>
              </a:spcBef>
              <a:buFont typeface="Wingdings" panose="05000000000000000000" pitchFamily="2" charset="2"/>
              <a:buNone/>
              <a:defRPr/>
            </a:pPr>
            <a:r>
              <a:rPr lang="en-US" altLang="en-US" sz="1700" b="1" dirty="0">
                <a:solidFill>
                  <a:srgbClr val="0066A1"/>
                </a:solidFill>
                <a:ea typeface="ＭＳ Ｐゴシック"/>
                <a:cs typeface="ＭＳ Ｐゴシック"/>
              </a:rPr>
              <a:t>4 of the top 5 </a:t>
            </a:r>
            <a:r>
              <a:rPr lang="en-US" altLang="en-US" sz="1700" dirty="0">
                <a:solidFill>
                  <a:schemeClr val="tx1">
                    <a:lumMod val="75000"/>
                  </a:schemeClr>
                </a:solidFill>
                <a:ea typeface="ＭＳ Ｐゴシック"/>
                <a:cs typeface="ＭＳ Ｐゴシック"/>
              </a:rPr>
              <a:t>journals in Computer Science, Software Engineering</a:t>
            </a:r>
          </a:p>
          <a:p>
            <a:pPr marL="0" indent="0">
              <a:lnSpc>
                <a:spcPts val="3400"/>
              </a:lnSpc>
              <a:spcBef>
                <a:spcPct val="0"/>
              </a:spcBef>
              <a:buClr>
                <a:srgbClr val="808080"/>
              </a:buClr>
              <a:buFont typeface="Wingdings" panose="05000000000000000000" pitchFamily="2" charset="2"/>
              <a:buNone/>
              <a:defRPr/>
            </a:pPr>
            <a:r>
              <a:rPr lang="en-US" altLang="zh-CN" sz="1700" b="1" dirty="0">
                <a:solidFill>
                  <a:srgbClr val="0066A1"/>
                </a:solidFill>
                <a:ea typeface="ＭＳ Ｐゴシック"/>
                <a:cs typeface="ＭＳ Ｐゴシック"/>
              </a:rPr>
              <a:t>3</a:t>
            </a:r>
            <a:r>
              <a:rPr lang="en-US" altLang="en-US" sz="1700" b="1" dirty="0">
                <a:solidFill>
                  <a:srgbClr val="0066A1"/>
                </a:solidFill>
                <a:ea typeface="ＭＳ Ｐゴシック"/>
                <a:cs typeface="ＭＳ Ｐゴシック"/>
              </a:rPr>
              <a:t> of the top 5 </a:t>
            </a:r>
            <a:r>
              <a:rPr lang="en-US" altLang="en-US" sz="1700" dirty="0">
                <a:solidFill>
                  <a:srgbClr val="000000">
                    <a:lumMod val="75000"/>
                  </a:srgbClr>
                </a:solidFill>
                <a:ea typeface="ＭＳ Ｐゴシック"/>
                <a:cs typeface="ＭＳ Ｐゴシック"/>
              </a:rPr>
              <a:t>journals in Computer Science, Artificial Intelligence</a:t>
            </a:r>
          </a:p>
        </p:txBody>
      </p:sp>
      <p:sp>
        <p:nvSpPr>
          <p:cNvPr id="61445" name="Rectangle 5">
            <a:extLst>
              <a:ext uri="{FF2B5EF4-FFF2-40B4-BE49-F238E27FC236}">
                <a16:creationId xmlns:a16="http://schemas.microsoft.com/office/drawing/2014/main" id="{13BDF70A-F09E-4C9B-BD50-89075BC8FB2D}"/>
              </a:ext>
            </a:extLst>
          </p:cNvPr>
          <p:cNvSpPr>
            <a:spLocks noChangeArrowheads="1"/>
          </p:cNvSpPr>
          <p:nvPr/>
        </p:nvSpPr>
        <p:spPr bwMode="black">
          <a:xfrm>
            <a:off x="1981200" y="469900"/>
            <a:ext cx="8382000" cy="946150"/>
          </a:xfrm>
          <a:prstGeom prst="rect">
            <a:avLst/>
          </a:prstGeom>
          <a:noFill/>
          <a:ln>
            <a:noFill/>
          </a:ln>
        </p:spPr>
        <p:txBody>
          <a:bodyPr wrap="none"/>
          <a:lstStyle>
            <a:lvl1pPr marL="838200" indent="-838200" defTabSz="4572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4572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4572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4572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4572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>
                <a:srgbClr val="808080"/>
              </a:buClr>
              <a:buSzTx/>
              <a:buFontTx/>
              <a:buNone/>
              <a:defRPr/>
            </a:pPr>
            <a:r>
              <a:rPr lang="en-US" altLang="en-US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IEEE quality makes an impact</a:t>
            </a:r>
          </a:p>
          <a:p>
            <a:pPr eaLnBrk="1" hangingPunct="1">
              <a:lnSpc>
                <a:spcPts val="2600"/>
              </a:lnSpc>
              <a:spcBef>
                <a:spcPct val="0"/>
              </a:spcBef>
              <a:buClr>
                <a:srgbClr val="808080"/>
              </a:buClr>
              <a:buSzTx/>
              <a:buFont typeface="Wingdings" panose="05000000000000000000" pitchFamily="2" charset="2"/>
              <a:buNone/>
              <a:defRPr/>
            </a:pPr>
            <a:r>
              <a:rPr lang="en-US" altLang="en-US" sz="1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Clarivate Analytics Journal Citation Reports</a:t>
            </a:r>
            <a:r>
              <a:rPr lang="en-US" altLang="en-US" sz="1800" baseline="30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®</a:t>
            </a:r>
            <a:r>
              <a:rPr lang="en-US" altLang="en-US" sz="1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by Impact Factor</a:t>
            </a:r>
            <a:endParaRPr lang="en-US" altLang="en-US" sz="1800" dirty="0">
              <a:solidFill>
                <a:schemeClr val="accent1">
                  <a:lumMod val="60000"/>
                  <a:lumOff val="40000"/>
                </a:schemeClr>
              </a:solidFill>
              <a:latin typeface="Verdana" panose="020B060403050404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>
                <a:srgbClr val="808080"/>
              </a:buClr>
              <a:buSzTx/>
              <a:buFontTx/>
              <a:buNone/>
              <a:defRPr/>
            </a:pPr>
            <a:endParaRPr lang="en-US" altLang="en-US" sz="3200" dirty="0">
              <a:solidFill>
                <a:srgbClr val="0066A1"/>
              </a:solidFill>
              <a:latin typeface="Verdana" panose="020B0604030504040204" pitchFamily="34" charset="0"/>
            </a:endParaRPr>
          </a:p>
        </p:txBody>
      </p:sp>
      <p:sp>
        <p:nvSpPr>
          <p:cNvPr id="67590" name="Rectangle 3">
            <a:extLst>
              <a:ext uri="{FF2B5EF4-FFF2-40B4-BE49-F238E27FC236}">
                <a16:creationId xmlns:a16="http://schemas.microsoft.com/office/drawing/2014/main" id="{A9522447-040A-4B60-A6CF-C2D2A5EAA2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27263" y="1519238"/>
            <a:ext cx="2079625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4572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4572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4572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4572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ts val="3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</a:pPr>
            <a:r>
              <a:rPr lang="en-US" altLang="en-US" sz="1700" b="1">
                <a:solidFill>
                  <a:srgbClr val="FFFFFF"/>
                </a:solidFill>
                <a:latin typeface="Verdana" panose="020B0604030504040204" pitchFamily="34" charset="0"/>
                <a:ea typeface="宋体" panose="02010600030101010101" pitchFamily="2" charset="-122"/>
              </a:rPr>
              <a:t>IEEE publishes:</a:t>
            </a:r>
          </a:p>
        </p:txBody>
      </p:sp>
      <p:sp>
        <p:nvSpPr>
          <p:cNvPr id="67591" name="Text Box 4">
            <a:extLst>
              <a:ext uri="{FF2B5EF4-FFF2-40B4-BE49-F238E27FC236}">
                <a16:creationId xmlns:a16="http://schemas.microsoft.com/office/drawing/2014/main" id="{1A45FADA-4A8C-44DE-BF96-4B0FDD995CDC}"/>
              </a:ext>
            </a:extLst>
          </p:cNvPr>
          <p:cNvSpPr txBox="1">
            <a:spLocks noChangeArrowheads="1"/>
          </p:cNvSpPr>
          <p:nvPr/>
        </p:nvSpPr>
        <p:spPr bwMode="white">
          <a:xfrm>
            <a:off x="2030413" y="5773738"/>
            <a:ext cx="7265987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4572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4572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4572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4572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Clr>
                <a:srgbClr val="808080"/>
              </a:buClr>
              <a:buSzTx/>
              <a:buFontTx/>
              <a:buNone/>
            </a:pPr>
            <a:r>
              <a:rPr lang="en-US" altLang="en-US" sz="1200">
                <a:solidFill>
                  <a:srgbClr val="737373"/>
                </a:solidFill>
                <a:latin typeface="Verdana" panose="020B0604030504040204" pitchFamily="34" charset="0"/>
                <a:ea typeface="宋体" panose="02010600030101010101" pitchFamily="2" charset="-122"/>
              </a:rPr>
              <a:t>Based on the 201</a:t>
            </a:r>
            <a:r>
              <a:rPr lang="en-US" altLang="zh-CN" sz="1200">
                <a:solidFill>
                  <a:srgbClr val="737373"/>
                </a:solidFill>
                <a:latin typeface="Verdana" panose="020B0604030504040204" pitchFamily="34" charset="0"/>
                <a:ea typeface="宋体" panose="02010600030101010101" pitchFamily="2" charset="-122"/>
              </a:rPr>
              <a:t>9</a:t>
            </a:r>
            <a:r>
              <a:rPr lang="en-US" altLang="en-US" sz="1200">
                <a:solidFill>
                  <a:srgbClr val="737373"/>
                </a:solidFill>
                <a:latin typeface="Verdana" panose="020B0604030504040204" pitchFamily="34" charset="0"/>
                <a:ea typeface="宋体" panose="02010600030101010101" pitchFamily="2" charset="-122"/>
              </a:rPr>
              <a:t> study released June 20</a:t>
            </a:r>
            <a:r>
              <a:rPr lang="en-US" altLang="zh-CN" sz="1200">
                <a:solidFill>
                  <a:srgbClr val="737373"/>
                </a:solidFill>
                <a:latin typeface="Verdana" panose="020B0604030504040204" pitchFamily="34" charset="0"/>
                <a:ea typeface="宋体" panose="02010600030101010101" pitchFamily="2" charset="-122"/>
              </a:rPr>
              <a:t>20</a:t>
            </a:r>
            <a:endParaRPr lang="en-US" altLang="en-US" sz="1200">
              <a:solidFill>
                <a:srgbClr val="737373"/>
              </a:solidFill>
              <a:latin typeface="Verdana" panose="020B0604030504040204" pitchFamily="34" charset="0"/>
              <a:ea typeface="宋体" panose="02010600030101010101" pitchFamily="2" charset="-122"/>
            </a:endParaRP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Clr>
                <a:srgbClr val="808080"/>
              </a:buClr>
              <a:buSzTx/>
              <a:buFont typeface="Wingdings" panose="05000000000000000000" pitchFamily="2" charset="2"/>
              <a:buNone/>
            </a:pPr>
            <a:r>
              <a:rPr lang="en-US" altLang="en-US" sz="1200">
                <a:solidFill>
                  <a:srgbClr val="737373"/>
                </a:solidFill>
                <a:latin typeface="Verdana" panose="020B0604030504040204" pitchFamily="34" charset="0"/>
                <a:ea typeface="宋体" panose="02010600030101010101" pitchFamily="2" charset="-122"/>
              </a:rPr>
              <a:t>More info: www.ieee.org/publications/subscriptions/journal-citations.html</a:t>
            </a:r>
            <a:endParaRPr lang="en-US" altLang="en-US" sz="1400">
              <a:solidFill>
                <a:srgbClr val="404040"/>
              </a:solidFill>
              <a:ea typeface="宋体" panose="02010600030101010101" pitchFamily="2" charset="-122"/>
            </a:endParaRPr>
          </a:p>
        </p:txBody>
      </p:sp>
      <p:sp>
        <p:nvSpPr>
          <p:cNvPr id="67592" name="Rectangle 12">
            <a:extLst>
              <a:ext uri="{FF2B5EF4-FFF2-40B4-BE49-F238E27FC236}">
                <a16:creationId xmlns:a16="http://schemas.microsoft.com/office/drawing/2014/main" id="{331FBE97-E7B6-4048-8676-4A32F150AD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9775" y="5356225"/>
            <a:ext cx="55975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4572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4572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4572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4572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Clr>
                <a:srgbClr val="808080"/>
              </a:buClr>
              <a:buSzTx/>
              <a:buFont typeface="Wingdings" panose="05000000000000000000" pitchFamily="2" charset="2"/>
              <a:buNone/>
            </a:pPr>
            <a:r>
              <a:rPr lang="en-US" altLang="en-US" sz="1000">
                <a:solidFill>
                  <a:srgbClr val="737373"/>
                </a:solidFill>
                <a:latin typeface="Verdana" panose="020B0604030504040204" pitchFamily="34" charset="0"/>
                <a:ea typeface="宋体" panose="02010600030101010101" pitchFamily="2" charset="-122"/>
              </a:rPr>
              <a:t>Clarivate Analytics Journal Citation Reports presents quantifiable statistical data that provides a systematic, objective way to evaluate the world’s leading journals.</a:t>
            </a:r>
          </a:p>
        </p:txBody>
      </p:sp>
      <p:sp>
        <p:nvSpPr>
          <p:cNvPr id="67593" name="Slide Number Placeholder 4">
            <a:extLst>
              <a:ext uri="{FF2B5EF4-FFF2-40B4-BE49-F238E27FC236}">
                <a16:creationId xmlns:a16="http://schemas.microsoft.com/office/drawing/2014/main" id="{DCFEF791-F1CA-4DDE-AD4E-3148384D0E5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035175" y="6278563"/>
            <a:ext cx="685800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fld id="{F5DD2323-54CD-41A4-A87D-A3926A465679}" type="slidenum">
              <a:rPr lang="en-US" altLang="zh-CN" sz="1000" smtClean="0">
                <a:solidFill>
                  <a:schemeClr val="bg1"/>
                </a:solidFill>
              </a:rPr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t>29</a:t>
            </a:fld>
            <a:endParaRPr lang="en-US" altLang="zh-CN" sz="100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文本框 5">
            <a:extLst>
              <a:ext uri="{FF2B5EF4-FFF2-40B4-BE49-F238E27FC236}">
                <a16:creationId xmlns:a16="http://schemas.microsoft.com/office/drawing/2014/main" id="{46D88422-650F-4D99-BD40-A95DF1EC4A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743200"/>
            <a:ext cx="121920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2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8000" b="1"/>
              <a:t>IEEE</a:t>
            </a:r>
            <a:r>
              <a:rPr lang="zh-CN" altLang="en-US" sz="8000" b="1">
                <a:latin typeface="黑体" panose="02010609060101010101" pitchFamily="49" charset="-122"/>
                <a:ea typeface="黑体" panose="02010609060101010101" pitchFamily="49" charset="-122"/>
              </a:rPr>
              <a:t>简介</a:t>
            </a:r>
          </a:p>
        </p:txBody>
      </p:sp>
    </p:spTree>
  </p:cSld>
  <p:clrMapOvr>
    <a:masterClrMapping/>
  </p:clrMapOvr>
  <p:transition spd="med">
    <p:cover dir="d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标题 1">
            <a:extLst>
              <a:ext uri="{FF2B5EF4-FFF2-40B4-BE49-F238E27FC236}">
                <a16:creationId xmlns:a16="http://schemas.microsoft.com/office/drawing/2014/main" id="{4A4D57F1-5C1D-4D30-8F27-D51AE792C53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58800" y="588963"/>
            <a:ext cx="7772400" cy="609600"/>
          </a:xfrm>
          <a:ln/>
        </p:spPr>
        <p:txBody>
          <a:bodyPr/>
          <a:lstStyle/>
          <a:p>
            <a:r>
              <a:rPr lang="zh-CN" sz="280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电气电子领域 </a:t>
            </a:r>
            <a:r>
              <a:rPr lang="zh-CN" altLang="zh-CN" sz="280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高被引期刊</a:t>
            </a:r>
            <a:br>
              <a:rPr altLang="zh-CN" sz="3200"/>
            </a:br>
            <a:endParaRPr lang="zh-CN" sz="3200"/>
          </a:p>
        </p:txBody>
      </p:sp>
      <p:sp>
        <p:nvSpPr>
          <p:cNvPr id="69635" name="内容占位符 2">
            <a:extLst>
              <a:ext uri="{FF2B5EF4-FFF2-40B4-BE49-F238E27FC236}">
                <a16:creationId xmlns:a16="http://schemas.microsoft.com/office/drawing/2014/main" id="{31B796B0-C441-43AD-8B0F-CA949DA6FC9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58800" y="1492250"/>
            <a:ext cx="5842000" cy="4572000"/>
          </a:xfrm>
        </p:spPr>
        <p:txBody>
          <a:bodyPr/>
          <a:lstStyle/>
          <a:p>
            <a:pPr marL="0" indent="0">
              <a:buFont typeface="Wingdings" panose="05000000000000000000" pitchFamily="2" charset="2"/>
              <a:buNone/>
            </a:pPr>
            <a:r>
              <a:rPr lang="en-US" altLang="zh-CN" sz="14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 IEEE Transactions on Pattern Analysis and Machine Intelligence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en-US" altLang="zh-CN" sz="14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 IEEE Industrial Electronics Magazine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en-US" altLang="zh-CN" sz="14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4. IEEE Journal on Selected Areas in Communications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en-US" altLang="zh-CN" sz="14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5. IEEE Wireless Communications Magazine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en-US" altLang="zh-CN" sz="14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6. IEEE Signal Processing Magazine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en-US" altLang="zh-CN" sz="14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7. IEEE Communications Magazine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en-US" altLang="zh-CN" sz="14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8. Proceedings of the IEEE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en-US" altLang="zh-CN" sz="14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9. IEEE Internet of Things Journal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en-US" altLang="zh-CN" sz="14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10. IEEE Transactions on Fuzzy Systems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en-US" altLang="zh-CN" sz="14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11. IEEE Transactions on Image Processing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en-US" altLang="zh-CN" sz="14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12. IEEE Network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en-US" altLang="zh-CN" sz="14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13. IEEE Transactions on Neural Networks and Learning Systems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en-US" altLang="zh-CN" sz="14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14. IEEE Transactions on Smart Grid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en-US" altLang="zh-CN" sz="14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15. IEEE Vehicular Technology Magazine</a:t>
            </a:r>
          </a:p>
        </p:txBody>
      </p:sp>
      <p:sp>
        <p:nvSpPr>
          <p:cNvPr id="69636" name="矩形 1">
            <a:extLst>
              <a:ext uri="{FF2B5EF4-FFF2-40B4-BE49-F238E27FC236}">
                <a16:creationId xmlns:a16="http://schemas.microsoft.com/office/drawing/2014/main" id="{F034123E-713A-44D0-A995-171E5B4837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1557338"/>
            <a:ext cx="5410200" cy="484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buFont typeface="Wingdings" panose="05000000000000000000" pitchFamily="2" charset="2"/>
              <a:buNone/>
            </a:pPr>
            <a:r>
              <a:rPr lang="en-US" altLang="zh-CN" sz="14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16. IEEE Transactions on Industrial Electronics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zh-CN" sz="14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17. IEEE Transactions on Sustainable Energy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zh-CN" sz="14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20. IEEE Transactions on Wireless Communications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zh-CN" sz="14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21. IEEE Transactions on Medical Imaging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zh-CN" sz="14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22. IEEE Transactions on Power Electronics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zh-CN" sz="14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23. </a:t>
            </a:r>
            <a:r>
              <a:rPr lang="en-US" altLang="zh-CN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IEEE Transactions on Intelligent Transportation Systems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zh-CN" sz="14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24. IEEE Transactions on Software Engineering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zh-CN" sz="14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25. IEEE Transactions on Power Systems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zh-CN" sz="14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26. IEEE Transactions on Information Forensics and Security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zh-CN" sz="14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27. </a:t>
            </a:r>
            <a:r>
              <a:rPr lang="en-US" altLang="zh-CN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IEEE Transactions on Geoscience and Remote Sensing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zh-CN" sz="14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28. IEEE/ASME Transactions on Mechatronics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zh-CN" sz="14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29. IEEE Transactions on Communications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zh-CN" sz="14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30. </a:t>
            </a:r>
            <a:r>
              <a:rPr lang="en-US" altLang="zh-CN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IEEE Transactions on Automatic Control</a:t>
            </a:r>
            <a:endParaRPr lang="zh-CN" altLang="en-US" sz="14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med">
    <p:cover dir="d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标题 1">
            <a:extLst>
              <a:ext uri="{FF2B5EF4-FFF2-40B4-BE49-F238E27FC236}">
                <a16:creationId xmlns:a16="http://schemas.microsoft.com/office/drawing/2014/main" id="{524FD833-717C-4B26-88A5-229184DC607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7772400" cy="609600"/>
          </a:xfrm>
          <a:ln/>
        </p:spPr>
        <p:txBody>
          <a:bodyPr/>
          <a:lstStyle/>
          <a:p>
            <a:r>
              <a:rPr lang="zh-CN" sz="280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通信领域 </a:t>
            </a:r>
            <a:r>
              <a:rPr lang="zh-CN" altLang="zh-CN" sz="280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高被引期刊</a:t>
            </a:r>
            <a:br>
              <a:rPr altLang="zh-CN" sz="3200"/>
            </a:br>
            <a:endParaRPr lang="zh-CN" sz="3200"/>
          </a:p>
        </p:txBody>
      </p:sp>
      <p:sp>
        <p:nvSpPr>
          <p:cNvPr id="71683" name="内容占位符 2">
            <a:extLst>
              <a:ext uri="{FF2B5EF4-FFF2-40B4-BE49-F238E27FC236}">
                <a16:creationId xmlns:a16="http://schemas.microsoft.com/office/drawing/2014/main" id="{955207CA-BB6B-440F-950B-5A64F2E1D66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676400"/>
            <a:ext cx="5257800" cy="4084638"/>
          </a:xfrm>
        </p:spPr>
        <p:txBody>
          <a:bodyPr/>
          <a:lstStyle/>
          <a:p>
            <a:pPr marL="0" indent="0">
              <a:buFont typeface="Wingdings" panose="05000000000000000000" pitchFamily="2" charset="2"/>
              <a:buNone/>
            </a:pPr>
            <a:r>
              <a:rPr lang="en-US" altLang="zh-CN" sz="14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 IEEE Communications Surveys and Tutorials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en-US" altLang="zh-CN" sz="14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 IEEE Journal on Selected Areas in Communications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en-US" altLang="zh-CN" sz="14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 IEEE Wireless Communications Magazine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en-US" altLang="zh-CN" sz="14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4. IEEE Communications Magazine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en-US" altLang="zh-CN" sz="14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5. IEEE Internet of Things Journal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en-US" altLang="zh-CN" sz="14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6. IEEE Network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en-US" altLang="zh-CN" sz="14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7. IEEE Vehicular Technology Magazine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en-US" altLang="zh-CN" sz="14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8. IEEE Transactions on Wireless Communications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en-US" altLang="zh-CN" sz="14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9. IEEE Transactions on Multimedia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en-US" altLang="zh-CN" sz="14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10. IEEE Transactions on Emerging Topics in Computing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en-US" altLang="zh-CN" sz="14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11. IEEE Transactions on Communications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en-US" altLang="zh-CN" sz="14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13. IEEE Transactions on Vehicular Technology</a:t>
            </a:r>
          </a:p>
        </p:txBody>
      </p:sp>
      <p:sp>
        <p:nvSpPr>
          <p:cNvPr id="71684" name="矩形 1">
            <a:extLst>
              <a:ext uri="{FF2B5EF4-FFF2-40B4-BE49-F238E27FC236}">
                <a16:creationId xmlns:a16="http://schemas.microsoft.com/office/drawing/2014/main" id="{AC925B08-F73C-42DD-AB89-64BF42D884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3600" y="1752600"/>
            <a:ext cx="6096000" cy="340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buFont typeface="Wingdings" panose="05000000000000000000" pitchFamily="2" charset="2"/>
              <a:buNone/>
            </a:pPr>
            <a:r>
              <a:rPr lang="en-US" altLang="zh-CN" sz="14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14. IEEE Transactions on Mobile Computing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zh-CN" sz="14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17. IEEE Wireless Communications Letters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zh-CN" sz="14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19. IEEE Transactions on Cognitive Communications and Networking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zh-CN" sz="14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20. IEEE Pervasive Computing Magazine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zh-CN" sz="14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21. IEEE Transactions on Antennas And Propagation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zh-CN" sz="14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22 Journal of Lightwave Technology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zh-CN" sz="14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23. IEEE Consumer Electronics Magazine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zh-CN" sz="14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24. IEEE Systems Journal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zh-CN" sz="14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25. IEEE Antennas and Propagation Magazine</a:t>
            </a:r>
            <a:endParaRPr lang="zh-CN" altLang="en-US" sz="1400" b="1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med">
    <p:cover dir="d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内容占位符 2">
            <a:extLst>
              <a:ext uri="{FF2B5EF4-FFF2-40B4-BE49-F238E27FC236}">
                <a16:creationId xmlns:a16="http://schemas.microsoft.com/office/drawing/2014/main" id="{5AF52159-B405-4BB4-BD09-A047AA73959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524000" y="381000"/>
            <a:ext cx="8458200" cy="5938838"/>
          </a:xfrm>
        </p:spPr>
        <p:txBody>
          <a:bodyPr/>
          <a:lstStyle/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zh-CN" altLang="en-US" sz="24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计算机</a:t>
            </a:r>
            <a:r>
              <a:rPr lang="zh-CN" altLang="zh-CN" sz="24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领域 高被引期刊</a:t>
            </a:r>
            <a:endParaRPr lang="en-US" altLang="zh-CN" sz="24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altLang="zh-CN" sz="16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  <a:p>
            <a:pPr marL="360000" indent="0">
              <a:buClr>
                <a:schemeClr val="tx1"/>
              </a:buClr>
              <a:buFont typeface="Wingdings" panose="05000000000000000000" pitchFamily="2" charset="2"/>
              <a:buNone/>
              <a:defRPr/>
            </a:pPr>
            <a:r>
              <a:rPr lang="en-US" altLang="zh-CN" sz="14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Computer Science—Hardware &amp; Architecture </a:t>
            </a:r>
            <a:br>
              <a:rPr lang="en-US" altLang="zh-CN" sz="14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en-US" altLang="zh-CN" sz="1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#1 IEEE Wireless Communications Magazine</a:t>
            </a:r>
          </a:p>
          <a:p>
            <a:pPr marL="360000" indent="0">
              <a:buClr>
                <a:schemeClr val="tx1"/>
              </a:buClr>
              <a:buFont typeface="Wingdings" panose="05000000000000000000" pitchFamily="2" charset="2"/>
              <a:buNone/>
              <a:defRPr/>
            </a:pPr>
            <a:r>
              <a:rPr lang="en-US" altLang="zh-CN" sz="1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#2 IEEE Network</a:t>
            </a:r>
          </a:p>
          <a:p>
            <a:pPr marL="360000" indent="0">
              <a:buClr>
                <a:schemeClr val="tx1"/>
              </a:buClr>
              <a:buFont typeface="Wingdings" panose="05000000000000000000" pitchFamily="2" charset="2"/>
              <a:buNone/>
              <a:defRPr/>
            </a:pPr>
            <a:r>
              <a:rPr lang="en-US" altLang="zh-CN" sz="1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#3 IEEE Transactions on Neural Networks and Learning Systems</a:t>
            </a:r>
          </a:p>
          <a:p>
            <a:pPr marL="360000" indent="0">
              <a:buClr>
                <a:schemeClr val="tx1"/>
              </a:buClr>
              <a:buFont typeface="Wingdings" panose="05000000000000000000" pitchFamily="2" charset="2"/>
              <a:buNone/>
              <a:defRPr/>
            </a:pPr>
            <a:r>
              <a:rPr lang="en-US" altLang="zh-CN" sz="1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#5 IEEE Transactions on Dependable and Secure Computing</a:t>
            </a:r>
          </a:p>
          <a:p>
            <a:pPr>
              <a:buClrTx/>
              <a:buFont typeface="Wingdings" panose="05000000000000000000" pitchFamily="2" charset="2"/>
              <a:buChar char="Ø"/>
              <a:defRPr/>
            </a:pPr>
            <a:r>
              <a:rPr lang="en-US" altLang="zh-CN" sz="14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Computer Science—Software Engineering</a:t>
            </a:r>
          </a:p>
          <a:p>
            <a:pPr marL="360000" indent="0">
              <a:buClr>
                <a:schemeClr val="tx1"/>
              </a:buClr>
              <a:buFont typeface="Wingdings" panose="05000000000000000000" pitchFamily="2" charset="2"/>
              <a:buNone/>
              <a:defRPr/>
            </a:pPr>
            <a:r>
              <a:rPr lang="en-US" altLang="zh-CN" sz="1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#3 IEEE Transactions on Dependable and Secure Computing</a:t>
            </a:r>
          </a:p>
          <a:p>
            <a:pPr marL="360000" indent="0">
              <a:buClr>
                <a:schemeClr val="tx1"/>
              </a:buClr>
              <a:buFont typeface="Wingdings" panose="05000000000000000000" pitchFamily="2" charset="2"/>
              <a:buNone/>
              <a:defRPr/>
            </a:pPr>
            <a:r>
              <a:rPr lang="en-US" altLang="zh-CN" sz="1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#4 IEEE Transactions on Software Engineering</a:t>
            </a:r>
          </a:p>
          <a:p>
            <a:pPr marL="360000" indent="0">
              <a:buClr>
                <a:schemeClr val="tx1"/>
              </a:buClr>
              <a:buFont typeface="Wingdings" panose="05000000000000000000" pitchFamily="2" charset="2"/>
              <a:buNone/>
              <a:defRPr/>
            </a:pPr>
            <a:r>
              <a:rPr lang="en-US" altLang="zh-CN" sz="1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#5 IEEE Transactions on Multimedia</a:t>
            </a:r>
          </a:p>
          <a:p>
            <a:pPr>
              <a:buClrTx/>
              <a:buFont typeface="Wingdings" panose="05000000000000000000" pitchFamily="2" charset="2"/>
              <a:buChar char="Ø"/>
              <a:defRPr/>
            </a:pPr>
            <a:r>
              <a:rPr lang="en-US" altLang="zh-CN" sz="1400" b="1" dirty="0" err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ComputerScience</a:t>
            </a:r>
            <a:r>
              <a:rPr lang="en-US" altLang="zh-CN" sz="14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—Information Systems</a:t>
            </a:r>
          </a:p>
          <a:p>
            <a:pPr marL="360000" indent="0">
              <a:buClr>
                <a:schemeClr val="tx1"/>
              </a:buClr>
              <a:buFont typeface="Wingdings" panose="05000000000000000000" pitchFamily="2" charset="2"/>
              <a:buNone/>
              <a:defRPr/>
            </a:pPr>
            <a:r>
              <a:rPr lang="en-US" altLang="zh-CN" sz="1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#1 IEEE Communications Surveys and Tutorials</a:t>
            </a:r>
          </a:p>
          <a:p>
            <a:pPr marL="360000" indent="0">
              <a:buClr>
                <a:schemeClr val="tx1"/>
              </a:buClr>
              <a:buFont typeface="Wingdings" panose="05000000000000000000" pitchFamily="2" charset="2"/>
              <a:buNone/>
              <a:defRPr/>
            </a:pPr>
            <a:r>
              <a:rPr lang="en-US" altLang="zh-CN" sz="1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#2 IEEE Wireless Communications Magazine</a:t>
            </a:r>
          </a:p>
          <a:p>
            <a:pPr marL="360000" indent="0">
              <a:buClr>
                <a:schemeClr val="tx1"/>
              </a:buClr>
              <a:buFont typeface="Wingdings" panose="05000000000000000000" pitchFamily="2" charset="2"/>
              <a:buNone/>
              <a:defRPr/>
            </a:pPr>
            <a:r>
              <a:rPr lang="en-US" altLang="zh-CN" sz="1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#3 IEEE Internet of Things Journal</a:t>
            </a:r>
          </a:p>
          <a:p>
            <a:pPr marL="360000" indent="0">
              <a:buClr>
                <a:schemeClr val="tx1"/>
              </a:buClr>
              <a:buFont typeface="Wingdings" panose="05000000000000000000" pitchFamily="2" charset="2"/>
              <a:buNone/>
              <a:defRPr/>
            </a:pPr>
            <a:r>
              <a:rPr lang="en-US" altLang="zh-CN" sz="1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#4 IEEE Network</a:t>
            </a:r>
          </a:p>
          <a:p>
            <a:pPr>
              <a:buClrTx/>
              <a:buFont typeface="Wingdings" panose="05000000000000000000" pitchFamily="2" charset="2"/>
              <a:buChar char="Ø"/>
              <a:defRPr/>
            </a:pPr>
            <a:r>
              <a:rPr lang="en-US" altLang="zh-CN" sz="14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Computer Science—Artificial Intelligence</a:t>
            </a:r>
          </a:p>
          <a:p>
            <a:pPr marL="360000" indent="0">
              <a:buClrTx/>
              <a:buFont typeface="Wingdings" panose="05000000000000000000" pitchFamily="2" charset="2"/>
              <a:buNone/>
              <a:defRPr/>
            </a:pPr>
            <a:r>
              <a:rPr lang="en-US" altLang="zh-CN" sz="1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#1 IEEE Transactions on Pattern Analysis and Machine Intelligence</a:t>
            </a:r>
          </a:p>
          <a:p>
            <a:pPr marL="360000" indent="0">
              <a:buClrTx/>
              <a:buFont typeface="Wingdings" panose="05000000000000000000" pitchFamily="2" charset="2"/>
              <a:buNone/>
              <a:defRPr/>
            </a:pPr>
            <a:r>
              <a:rPr lang="en-US" altLang="zh-CN" sz="1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#3 IEEE Transactions on Evolutionary Computation</a:t>
            </a:r>
          </a:p>
          <a:p>
            <a:pPr marL="360000" indent="0">
              <a:buClrTx/>
              <a:buFont typeface="Wingdings" panose="05000000000000000000" pitchFamily="2" charset="2"/>
              <a:buNone/>
              <a:defRPr/>
            </a:pPr>
            <a:r>
              <a:rPr lang="en-US" altLang="zh-CN" sz="1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#5 IEEE Transactions on Cybernetics</a:t>
            </a:r>
          </a:p>
        </p:txBody>
      </p:sp>
    </p:spTree>
  </p:cSld>
  <p:clrMapOvr>
    <a:masterClrMapping/>
  </p:clrMapOvr>
  <p:transition spd="med">
    <p:cover dir="d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内容占位符 2">
            <a:extLst>
              <a:ext uri="{FF2B5EF4-FFF2-40B4-BE49-F238E27FC236}">
                <a16:creationId xmlns:a16="http://schemas.microsoft.com/office/drawing/2014/main" id="{57168A85-714D-466E-9AD9-855B9B69136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905000" y="533400"/>
            <a:ext cx="8458200" cy="5938838"/>
          </a:xfrm>
        </p:spPr>
        <p:txBody>
          <a:bodyPr/>
          <a:lstStyle/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zh-CN" altLang="en-US" sz="24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自动化控制</a:t>
            </a:r>
            <a:r>
              <a:rPr lang="zh-CN" altLang="zh-CN" sz="24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领域 高被引期刊</a:t>
            </a:r>
            <a:endParaRPr lang="en-US" altLang="zh-CN" sz="24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altLang="zh-CN" sz="1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Automation and Control Systems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altLang="zh-CN" sz="16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#1 IEEE Transactions on Cybernetics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altLang="zh-CN" sz="16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#2 IEEE Transactions on Systems, Man, and Cybernetics: Systems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altLang="zh-CN" sz="16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#3 IEEE Transactions on Industrial Informatics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altLang="zh-CN" sz="16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#4 IEEE Transactions on Industrial Electronics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altLang="zh-CN" sz="16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#5 IEEE Control Systems Magazine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zh-CN" altLang="en-US" sz="24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交通</a:t>
            </a:r>
            <a:r>
              <a:rPr lang="zh-CN" altLang="zh-CN" sz="24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领域 高被引期刊</a:t>
            </a:r>
            <a:endParaRPr lang="en-US" altLang="zh-CN" sz="24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altLang="zh-CN" sz="1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Imaging Science &amp; Photographic Technology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altLang="zh-CN" sz="16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#1 IEEE Geoscience and Remote Sensing Magazine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altLang="zh-CN" sz="16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#4 IEEE Transactions on Medical Imaging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altLang="zh-CN" sz="16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#5 IEEE Transactions on Geoscience and Remote Sensing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zh-CN" altLang="en-US" sz="24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图像</a:t>
            </a:r>
            <a:r>
              <a:rPr lang="zh-CN" altLang="zh-CN" sz="24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领域 高被引期刊</a:t>
            </a:r>
            <a:endParaRPr lang="en-US" altLang="zh-CN" sz="24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altLang="zh-CN" sz="1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Imaging Science &amp; Photographic Technology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altLang="zh-CN" sz="16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#1 IEEE Geoscience and Remote Sensing Magazine</a:t>
            </a:r>
            <a:br>
              <a:rPr lang="en-US" altLang="zh-CN" sz="16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en-US" altLang="zh-CN" sz="16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#3 IEEE Transactions on Medical Imaging </a:t>
            </a:r>
            <a:br>
              <a:rPr lang="en-US" altLang="zh-CN" sz="16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en-US" altLang="zh-CN" sz="16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#5 IEEE Transactions on Geoscience and Remote Sensing</a:t>
            </a:r>
          </a:p>
          <a:p>
            <a:pPr>
              <a:defRPr/>
            </a:pPr>
            <a:endParaRPr lang="en-US" altLang="zh-CN" sz="16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med">
    <p:cover dir="d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Content Placeholder 13">
            <a:extLst>
              <a:ext uri="{FF2B5EF4-FFF2-40B4-BE49-F238E27FC236}">
                <a16:creationId xmlns:a16="http://schemas.microsoft.com/office/drawing/2014/main" id="{8EC8CD0A-E402-4346-8F63-471EBEEE2F21}"/>
              </a:ext>
            </a:extLst>
          </p:cNvPr>
          <p:cNvSpPr txBox="1">
            <a:spLocks/>
          </p:cNvSpPr>
          <p:nvPr/>
        </p:nvSpPr>
        <p:spPr bwMode="auto">
          <a:xfrm>
            <a:off x="884238" y="990600"/>
            <a:ext cx="8501062" cy="53467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New Periodicals for 2020</a:t>
            </a:r>
          </a:p>
          <a:p>
            <a:pPr marL="285750" indent="-285750">
              <a:lnSpc>
                <a:spcPct val="100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Char char="ü"/>
              <a:defRPr/>
            </a:pPr>
            <a:r>
              <a:rPr lang="en-US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IEEE Journal of Emerging and Selected Topics in Industrial Electronics</a:t>
            </a:r>
          </a:p>
          <a:p>
            <a:pPr marL="285750" indent="-285750">
              <a:lnSpc>
                <a:spcPct val="100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Char char="ü"/>
              <a:defRPr/>
            </a:pPr>
            <a:r>
              <a:rPr lang="en-US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IEEE Journal on Selected Areas in Information Theory</a:t>
            </a:r>
          </a:p>
          <a:p>
            <a:pPr marL="285750" indent="-285750">
              <a:lnSpc>
                <a:spcPct val="100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Char char="ü"/>
              <a:defRPr/>
            </a:pPr>
            <a:r>
              <a:rPr lang="en-US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IEEE Journal of the Electron Devices Society</a:t>
            </a:r>
          </a:p>
          <a:p>
            <a:pPr marL="285750" indent="-285750">
              <a:lnSpc>
                <a:spcPct val="100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Char char="ü"/>
              <a:defRPr/>
            </a:pPr>
            <a:r>
              <a:rPr lang="en-US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IEEE Open Journal of Antennas and Propagation</a:t>
            </a:r>
          </a:p>
          <a:p>
            <a:pPr marL="285750" indent="-285750">
              <a:lnSpc>
                <a:spcPct val="100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Char char="ü"/>
              <a:defRPr/>
            </a:pPr>
            <a:r>
              <a:rPr lang="en-US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IEEE Open Journal of Circuits and Systems</a:t>
            </a:r>
          </a:p>
          <a:p>
            <a:pPr marL="285750" indent="-285750">
              <a:lnSpc>
                <a:spcPct val="100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Char char="ü"/>
              <a:defRPr/>
            </a:pPr>
            <a:r>
              <a:rPr lang="en-US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IEEE Open Journal of the Communications Society</a:t>
            </a:r>
          </a:p>
          <a:p>
            <a:pPr marL="285750" indent="-285750">
              <a:lnSpc>
                <a:spcPct val="100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Char char="ü"/>
              <a:defRPr/>
            </a:pPr>
            <a:r>
              <a:rPr lang="en-US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IEEE Open Journal of the Computer Society</a:t>
            </a:r>
          </a:p>
          <a:p>
            <a:pPr marL="285750" indent="-285750">
              <a:lnSpc>
                <a:spcPct val="100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Char char="ü"/>
              <a:defRPr/>
            </a:pPr>
            <a:r>
              <a:rPr lang="en-US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IEEE Open Journal of Engineering in Medicine and Biology</a:t>
            </a:r>
          </a:p>
          <a:p>
            <a:pPr marL="285750" indent="-285750">
              <a:lnSpc>
                <a:spcPct val="100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Char char="ü"/>
              <a:defRPr/>
            </a:pPr>
            <a:r>
              <a:rPr lang="en-US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IEEE Open Journal of the Industrial Electronics Society</a:t>
            </a:r>
          </a:p>
          <a:p>
            <a:pPr marL="285750" indent="-285750">
              <a:lnSpc>
                <a:spcPct val="100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Char char="ü"/>
              <a:defRPr/>
            </a:pPr>
            <a:r>
              <a:rPr lang="en-US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IEEE Open Journal of Industry Applications</a:t>
            </a:r>
          </a:p>
          <a:p>
            <a:pPr marL="285750" indent="-285750">
              <a:lnSpc>
                <a:spcPct val="100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Char char="ü"/>
              <a:defRPr/>
            </a:pPr>
            <a:r>
              <a:rPr lang="en-US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IEEE Open Journal of Intelligent Transportation Systems</a:t>
            </a:r>
          </a:p>
          <a:p>
            <a:pPr marL="285750" indent="-285750">
              <a:lnSpc>
                <a:spcPct val="100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Char char="ü"/>
              <a:defRPr/>
            </a:pPr>
            <a:r>
              <a:rPr lang="en-US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IEEE Open Journal of Nanotechnology</a:t>
            </a:r>
          </a:p>
          <a:p>
            <a:pPr marL="285750" indent="-285750">
              <a:lnSpc>
                <a:spcPct val="100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Char char="ü"/>
              <a:defRPr/>
            </a:pPr>
            <a:r>
              <a:rPr lang="en-US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IEEE Open Access Journal of Power and Energy</a:t>
            </a:r>
          </a:p>
          <a:p>
            <a:pPr marL="285750" indent="-285750">
              <a:lnSpc>
                <a:spcPct val="100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Char char="ü"/>
              <a:defRPr/>
            </a:pPr>
            <a:r>
              <a:rPr lang="en-US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IEEE Open Journal of Power Electronics</a:t>
            </a:r>
          </a:p>
          <a:p>
            <a:pPr marL="285750" indent="-285750">
              <a:lnSpc>
                <a:spcPct val="100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Char char="ü"/>
              <a:defRPr/>
            </a:pPr>
            <a:r>
              <a:rPr lang="en-US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IEEE Open Journal of Signal Processing</a:t>
            </a:r>
          </a:p>
          <a:p>
            <a:pPr marL="285750" indent="-285750">
              <a:lnSpc>
                <a:spcPct val="100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Char char="ü"/>
              <a:defRPr/>
            </a:pPr>
            <a:r>
              <a:rPr lang="en-US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IEEE Open Journal of Solid-State Circuits</a:t>
            </a:r>
          </a:p>
          <a:p>
            <a:pPr marL="285750" indent="-285750">
              <a:lnSpc>
                <a:spcPct val="100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Char char="ü"/>
              <a:defRPr/>
            </a:pPr>
            <a:r>
              <a:rPr lang="en-US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IEEE Open Journal of Vehicular Technology</a:t>
            </a:r>
          </a:p>
          <a:p>
            <a:pPr marL="285750" indent="-285750">
              <a:lnSpc>
                <a:spcPct val="100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Char char="ü"/>
              <a:defRPr/>
            </a:pPr>
            <a:r>
              <a:rPr lang="en-US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IEEE Magnetics Letters</a:t>
            </a:r>
          </a:p>
          <a:p>
            <a:pPr marL="285750" indent="-285750">
              <a:lnSpc>
                <a:spcPct val="100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Char char="ü"/>
              <a:defRPr/>
            </a:pPr>
            <a:r>
              <a:rPr lang="en-US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IEEE Transactions on Artificial Intelligence</a:t>
            </a:r>
          </a:p>
          <a:p>
            <a:pPr marL="285750" indent="-285750">
              <a:lnSpc>
                <a:spcPct val="100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Char char="ü"/>
              <a:defRPr/>
            </a:pPr>
            <a:r>
              <a:rPr lang="en-US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IEEE Transactions on Technology and Society</a:t>
            </a:r>
          </a:p>
        </p:txBody>
      </p:sp>
      <p:sp>
        <p:nvSpPr>
          <p:cNvPr id="77827" name="Title 1">
            <a:extLst>
              <a:ext uri="{FF2B5EF4-FFF2-40B4-BE49-F238E27FC236}">
                <a16:creationId xmlns:a16="http://schemas.microsoft.com/office/drawing/2014/main" id="{CDBF26D7-F7E2-4F19-86EB-DBE6740EC3A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84238" y="274638"/>
            <a:ext cx="7886700" cy="554037"/>
          </a:xfrm>
          <a:ln/>
        </p:spPr>
        <p:txBody>
          <a:bodyPr/>
          <a:lstStyle/>
          <a:p>
            <a:r>
              <a:rPr sz="280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</a:t>
            </a:r>
            <a:r>
              <a:rPr altLang="zh-CN" sz="280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</a:t>
            </a:r>
            <a:r>
              <a:rPr lang="zh-CN" sz="280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altLang="zh-CN" sz="280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IEEE</a:t>
            </a:r>
            <a:r>
              <a:rPr lang="zh-CN" sz="280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新刊</a:t>
            </a:r>
            <a:endParaRPr sz="280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med">
    <p:cover dir="d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标题 1">
            <a:extLst>
              <a:ext uri="{FF2B5EF4-FFF2-40B4-BE49-F238E27FC236}">
                <a16:creationId xmlns:a16="http://schemas.microsoft.com/office/drawing/2014/main" id="{21AB30D2-94CF-4F55-8C69-8A69F61B4A6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20875" y="560388"/>
            <a:ext cx="7772400" cy="711200"/>
          </a:xfrm>
          <a:ln/>
        </p:spPr>
        <p:txBody>
          <a:bodyPr/>
          <a:lstStyle/>
          <a:p>
            <a:r>
              <a:rPr lang="zh-CN" sz="2800">
                <a:latin typeface="微软雅黑" panose="020B0503020204020204" pitchFamily="34" charset="-122"/>
                <a:ea typeface="微软雅黑" panose="020B0503020204020204" pitchFamily="34" charset="-122"/>
              </a:rPr>
              <a:t>学术期刊</a:t>
            </a:r>
          </a:p>
        </p:txBody>
      </p:sp>
      <p:sp>
        <p:nvSpPr>
          <p:cNvPr id="79875" name="内容占位符 2">
            <a:extLst>
              <a:ext uri="{FF2B5EF4-FFF2-40B4-BE49-F238E27FC236}">
                <a16:creationId xmlns:a16="http://schemas.microsoft.com/office/drawing/2014/main" id="{11D011AC-B49D-4B60-98A4-F6435BCB986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920875" y="1295400"/>
            <a:ext cx="4387850" cy="3962400"/>
          </a:xfrm>
        </p:spPr>
        <p:txBody>
          <a:bodyPr/>
          <a:lstStyle/>
          <a:p>
            <a:pPr algn="just">
              <a:lnSpc>
                <a:spcPct val="150000"/>
              </a:lnSpc>
            </a:pPr>
            <a:r>
              <a:rPr lang="en-US" altLang="zh-CN" sz="1800" b="1">
                <a:solidFill>
                  <a:srgbClr val="D53700"/>
                </a:solidFill>
              </a:rPr>
              <a:t>Journals</a:t>
            </a:r>
            <a:r>
              <a:rPr lang="en-US" altLang="zh-CN" sz="1800"/>
              <a:t>, </a:t>
            </a:r>
            <a:r>
              <a:rPr lang="en-US" altLang="zh-CN" sz="1800" b="1">
                <a:solidFill>
                  <a:srgbClr val="D53700"/>
                </a:solidFill>
              </a:rPr>
              <a:t>Transactions</a:t>
            </a:r>
            <a:r>
              <a:rPr lang="en-US" altLang="zh-CN" sz="1800"/>
              <a:t>, and </a:t>
            </a:r>
            <a:r>
              <a:rPr lang="en-US" altLang="zh-CN" sz="1800" b="1">
                <a:solidFill>
                  <a:srgbClr val="D53700"/>
                </a:solidFill>
              </a:rPr>
              <a:t>Letters</a:t>
            </a:r>
            <a:r>
              <a:rPr lang="en-US" altLang="zh-CN" sz="1800"/>
              <a:t> are the primary means for publishing technical papers concerning original work in IEEE fields of interest. </a:t>
            </a:r>
          </a:p>
          <a:p>
            <a:pPr lvl="1" algn="just"/>
            <a:r>
              <a:rPr lang="en-US" altLang="zh-CN" sz="1600"/>
              <a:t>The primary purpose of Journals, Transactions, and Letters is to disclose and provide a permanent archival record of original technical work that advances the state of the art or provides novel insights. </a:t>
            </a:r>
          </a:p>
          <a:p>
            <a:pPr lvl="1" algn="just"/>
            <a:r>
              <a:rPr lang="en-US" altLang="zh-CN" sz="1600"/>
              <a:t>Letters are for the publication of brief papers, usually three to four pages in length. </a:t>
            </a:r>
          </a:p>
          <a:p>
            <a:endParaRPr lang="en-US" altLang="zh-CN" sz="180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77D35160-5DF2-42E9-AC40-DA0A3C6B46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6200" y="1430338"/>
            <a:ext cx="2105025" cy="2770187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25453CF-8595-4742-AA26-C1E3B65277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97725" y="1747838"/>
            <a:ext cx="1954213" cy="2725737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105C8B35-D43B-42DF-8B1C-9B8F80413E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077200" y="2057400"/>
            <a:ext cx="1903413" cy="2855913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</p:spPr>
      </p:pic>
    </p:spTree>
  </p:cSld>
  <p:clrMapOvr>
    <a:masterClrMapping/>
  </p:clrMapOvr>
  <p:transition spd="med">
    <p:cover dir="d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标题 1">
            <a:extLst>
              <a:ext uri="{FF2B5EF4-FFF2-40B4-BE49-F238E27FC236}">
                <a16:creationId xmlns:a16="http://schemas.microsoft.com/office/drawing/2014/main" id="{FFFB04BD-850C-486D-92A4-DFCD02C83FC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541338"/>
            <a:ext cx="7772400" cy="650875"/>
          </a:xfrm>
          <a:ln/>
        </p:spPr>
        <p:txBody>
          <a:bodyPr/>
          <a:lstStyle/>
          <a:p>
            <a:r>
              <a:rPr lang="zh-CN" sz="2800">
                <a:latin typeface="微软雅黑" panose="020B0503020204020204" pitchFamily="34" charset="-122"/>
                <a:ea typeface="微软雅黑" panose="020B0503020204020204" pitchFamily="34" charset="-122"/>
              </a:rPr>
              <a:t>技术杂志</a:t>
            </a:r>
          </a:p>
        </p:txBody>
      </p:sp>
      <p:sp>
        <p:nvSpPr>
          <p:cNvPr id="80899" name="内容占位符 2">
            <a:extLst>
              <a:ext uri="{FF2B5EF4-FFF2-40B4-BE49-F238E27FC236}">
                <a16:creationId xmlns:a16="http://schemas.microsoft.com/office/drawing/2014/main" id="{C46845A8-0D37-44DC-BA43-83606EA96BE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981200" y="1676400"/>
            <a:ext cx="4191000" cy="4114800"/>
          </a:xfrm>
        </p:spPr>
        <p:txBody>
          <a:bodyPr/>
          <a:lstStyle/>
          <a:p>
            <a:pPr algn="just"/>
            <a:r>
              <a:rPr lang="en-US" altLang="zh-CN" sz="2000" b="1">
                <a:solidFill>
                  <a:srgbClr val="D53700"/>
                </a:solidFill>
              </a:rPr>
              <a:t>Magazines</a:t>
            </a:r>
            <a:r>
              <a:rPr lang="en-US" altLang="zh-CN" sz="2000"/>
              <a:t> are characterized by regular and continuing issues with significant technical content in addition to general news and regular columns</a:t>
            </a:r>
          </a:p>
          <a:p>
            <a:pPr lvl="1"/>
            <a:r>
              <a:rPr lang="en-US" altLang="zh-CN" sz="1800"/>
              <a:t>IEEE Communications Magazine</a:t>
            </a:r>
          </a:p>
          <a:p>
            <a:pPr lvl="1"/>
            <a:r>
              <a:rPr lang="en-US" altLang="zh-CN" sz="1800"/>
              <a:t>IEEE Microwave Magazine</a:t>
            </a:r>
            <a:endParaRPr lang="zh-CN" altLang="zh-CN" sz="1800"/>
          </a:p>
          <a:p>
            <a:pPr lvl="1" eaLnBrk="1" fontAlgn="ctr" hangingPunct="1"/>
            <a:r>
              <a:rPr lang="it-IT" altLang="zh-CN" sz="1800"/>
              <a:t>IEEE  Signal Processing Magazine </a:t>
            </a:r>
            <a:endParaRPr lang="zh-CN" altLang="zh-CN" sz="1800"/>
          </a:p>
          <a:p>
            <a:pPr lvl="1" eaLnBrk="1" fontAlgn="ctr" hangingPunct="1"/>
            <a:r>
              <a:rPr lang="fr-FR" altLang="zh-CN" sz="1800"/>
              <a:t>IEEE Instrumentation &amp; Measurement Magazine </a:t>
            </a:r>
          </a:p>
          <a:p>
            <a:pPr lvl="1" eaLnBrk="1" fontAlgn="ctr" hangingPunct="1"/>
            <a:r>
              <a:rPr lang="fr-FR" altLang="zh-CN" sz="1800"/>
              <a:t>......</a:t>
            </a:r>
            <a:endParaRPr lang="zh-CN" altLang="zh-CN" sz="1800"/>
          </a:p>
          <a:p>
            <a:endParaRPr lang="en-US" altLang="zh-CN" sz="2000"/>
          </a:p>
          <a:p>
            <a:endParaRPr lang="en-US" altLang="zh-CN" sz="2000"/>
          </a:p>
          <a:p>
            <a:endParaRPr lang="zh-CN" altLang="en-US" sz="2000"/>
          </a:p>
          <a:p>
            <a:endParaRPr lang="zh-CN" altLang="en-US" sz="2000"/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AE215633-6F19-4CD8-A104-FCA954C51A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80150" y="2273300"/>
            <a:ext cx="2085975" cy="2863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588FB2EF-75C1-4255-A134-7F3E23F035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62800" y="2590800"/>
            <a:ext cx="2057400" cy="28241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9CD5A34A-AF99-4F35-93DC-42E6D074C1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112125" y="3008313"/>
            <a:ext cx="1998663" cy="2746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>
    <p:cover dir="d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标题 1">
            <a:extLst>
              <a:ext uri="{FF2B5EF4-FFF2-40B4-BE49-F238E27FC236}">
                <a16:creationId xmlns:a16="http://schemas.microsoft.com/office/drawing/2014/main" id="{5C19B32C-1287-44C9-84C6-E3CE68C1B1F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533400"/>
            <a:ext cx="8915400" cy="1143000"/>
          </a:xfrm>
          <a:ln/>
        </p:spPr>
        <p:txBody>
          <a:bodyPr/>
          <a:lstStyle/>
          <a:p>
            <a:r>
              <a:rPr altLang="zh-CN" sz="2800">
                <a:latin typeface="微软雅黑" panose="020B0503020204020204" pitchFamily="34" charset="-122"/>
                <a:ea typeface="微软雅黑" panose="020B0503020204020204" pitchFamily="34" charset="-122"/>
              </a:rPr>
              <a:t>IEEE </a:t>
            </a:r>
            <a:r>
              <a:rPr altLang="zh-CN" sz="2800" i="1">
                <a:latin typeface="微软雅黑" panose="020B0503020204020204" pitchFamily="34" charset="-122"/>
                <a:ea typeface="微软雅黑" panose="020B0503020204020204" pitchFamily="34" charset="-122"/>
              </a:rPr>
              <a:t>Publication Recommender</a:t>
            </a:r>
            <a:r>
              <a:rPr altLang="zh-CN" sz="2800" i="1" baseline="30000">
                <a:latin typeface="微软雅黑" panose="020B0503020204020204" pitchFamily="34" charset="-122"/>
                <a:ea typeface="微软雅黑" panose="020B0503020204020204" pitchFamily="34" charset="-122"/>
              </a:rPr>
              <a:t>™</a:t>
            </a:r>
            <a:r>
              <a:rPr altLang="zh-CN" sz="280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zh-CN" sz="28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795" name="矩形 3">
            <a:extLst>
              <a:ext uri="{FF2B5EF4-FFF2-40B4-BE49-F238E27FC236}">
                <a16:creationId xmlns:a16="http://schemas.microsoft.com/office/drawing/2014/main" id="{274EACF1-0564-4653-B47B-C3C8062DAD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5943600"/>
            <a:ext cx="6629400" cy="511175"/>
          </a:xfrm>
          <a:prstGeom prst="round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2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zh-CN" sz="2400">
                <a:solidFill>
                  <a:srgbClr val="000000"/>
                </a:solidFill>
                <a:hlinkClick r:id="rId3"/>
              </a:rPr>
              <a:t>http://publication-recommender.ieee.org/home</a:t>
            </a:r>
            <a:r>
              <a:rPr lang="en-US" altLang="zh-CN" sz="2400">
                <a:solidFill>
                  <a:srgbClr val="000000"/>
                </a:solidFill>
              </a:rPr>
              <a:t> </a:t>
            </a:r>
            <a:endParaRPr lang="zh-CN" altLang="en-US" sz="2400">
              <a:solidFill>
                <a:srgbClr val="000000"/>
              </a:solidFill>
            </a:endParaRPr>
          </a:p>
        </p:txBody>
      </p:sp>
      <p:pic>
        <p:nvPicPr>
          <p:cNvPr id="99332" name="Picture 4">
            <a:extLst>
              <a:ext uri="{FF2B5EF4-FFF2-40B4-BE49-F238E27FC236}">
                <a16:creationId xmlns:a16="http://schemas.microsoft.com/office/drawing/2014/main" id="{163D5EDB-9993-4A92-9407-0B9782B3558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1676400" y="1371600"/>
            <a:ext cx="8863013" cy="4191000"/>
          </a:xfrm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243DACDC-5D81-4243-8EE6-0DCF50BF9AC6}"/>
              </a:ext>
            </a:extLst>
          </p:cNvPr>
          <p:cNvSpPr/>
          <p:nvPr/>
        </p:nvSpPr>
        <p:spPr bwMode="auto">
          <a:xfrm>
            <a:off x="6934200" y="1219200"/>
            <a:ext cx="1295400" cy="533400"/>
          </a:xfrm>
          <a:prstGeom prst="rect">
            <a:avLst/>
          </a:prstGeom>
          <a:solidFill>
            <a:schemeClr val="accent3"/>
          </a:solidFill>
          <a:ln w="38100" algn="ctr">
            <a:solidFill>
              <a:schemeClr val="accent3"/>
            </a:solidFill>
            <a:round/>
            <a:headEnd/>
            <a:tailEnd/>
          </a:ln>
        </p:spPr>
        <p:txBody>
          <a:bodyPr anchor="ctr"/>
          <a:lstStyle>
            <a:lvl1pPr marL="342900" indent="-3429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2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endParaRPr lang="zh-CN" altLang="en-US" sz="2400">
              <a:latin typeface="Verdana" panose="020B0604030504040204" pitchFamily="34" charset="0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1F6D379F-A4D7-4F16-8726-D58FEC13E0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24000" y="1219200"/>
            <a:ext cx="9144000" cy="4471988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</p:spPr>
      </p:pic>
    </p:spTree>
  </p:cSld>
  <p:clrMapOvr>
    <a:masterClrMapping/>
  </p:clrMapOvr>
  <p:transition spd="med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标题 1">
            <a:extLst>
              <a:ext uri="{FF2B5EF4-FFF2-40B4-BE49-F238E27FC236}">
                <a16:creationId xmlns:a16="http://schemas.microsoft.com/office/drawing/2014/main" id="{2B3EA4B3-400A-4521-9125-29454D8B809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47838" y="381000"/>
            <a:ext cx="8305800" cy="609600"/>
          </a:xfrm>
          <a:ln/>
        </p:spPr>
        <p:txBody>
          <a:bodyPr/>
          <a:lstStyle/>
          <a:p>
            <a:r>
              <a:rPr lang="zh-CN" sz="2800">
                <a:latin typeface="微软雅黑" panose="020B0503020204020204" pitchFamily="34" charset="-122"/>
                <a:ea typeface="微软雅黑" panose="020B0503020204020204" pitchFamily="34" charset="-122"/>
              </a:rPr>
              <a:t>在 </a:t>
            </a:r>
            <a:r>
              <a:rPr altLang="zh-CN" sz="2800">
                <a:latin typeface="微软雅黑" panose="020B0503020204020204" pitchFamily="34" charset="-122"/>
                <a:ea typeface="微软雅黑" panose="020B0503020204020204" pitchFamily="34" charset="-122"/>
              </a:rPr>
              <a:t>IEEE Xplore</a:t>
            </a:r>
            <a:r>
              <a:rPr lang="zh-CN" sz="2800">
                <a:latin typeface="微软雅黑" panose="020B0503020204020204" pitchFamily="34" charset="-122"/>
                <a:ea typeface="微软雅黑" panose="020B0503020204020204" pitchFamily="34" charset="-122"/>
              </a:rPr>
              <a:t> 寻找合适的期刊</a:t>
            </a:r>
            <a:r>
              <a:rPr altLang="zh-CN" sz="280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zh-CN" sz="28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ADE58F73-34BC-4288-88C3-E8F1BEDCEE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r="29979"/>
          <a:stretch/>
        </p:blipFill>
        <p:spPr bwMode="auto">
          <a:xfrm>
            <a:off x="-152400" y="990600"/>
            <a:ext cx="10439400" cy="514032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C6DD9B8A-21F8-4D6F-B1D7-F949192723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81463" y="1246188"/>
            <a:ext cx="7794625" cy="462915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</p:spPr>
      </p:pic>
      <p:cxnSp>
        <p:nvCxnSpPr>
          <p:cNvPr id="82949" name="直接箭头连接符 4">
            <a:extLst>
              <a:ext uri="{FF2B5EF4-FFF2-40B4-BE49-F238E27FC236}">
                <a16:creationId xmlns:a16="http://schemas.microsoft.com/office/drawing/2014/main" id="{129ABEB8-6F45-4352-BC8E-2474E23739E3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9296400" y="4191000"/>
            <a:ext cx="0" cy="533400"/>
          </a:xfrm>
          <a:prstGeom prst="straightConnector1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</p:cxnSp>
      <p:cxnSp>
        <p:nvCxnSpPr>
          <p:cNvPr id="7" name="直接箭头连接符 6">
            <a:extLst>
              <a:ext uri="{FF2B5EF4-FFF2-40B4-BE49-F238E27FC236}">
                <a16:creationId xmlns:a16="http://schemas.microsoft.com/office/drawing/2014/main" id="{5ED20D6E-D211-448B-B1DE-2D738B48010D}"/>
              </a:ext>
            </a:extLst>
          </p:cNvPr>
          <p:cNvCxnSpPr>
            <a:cxnSpLocks/>
          </p:cNvCxnSpPr>
          <p:nvPr/>
        </p:nvCxnSpPr>
        <p:spPr bwMode="auto">
          <a:xfrm flipH="1">
            <a:off x="8894763" y="4219575"/>
            <a:ext cx="401637" cy="382588"/>
          </a:xfrm>
          <a:prstGeom prst="straightConnector1">
            <a:avLst/>
          </a:prstGeom>
          <a:noFill/>
          <a:ln w="57150" algn="ctr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ransition spd="med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标题 1">
            <a:extLst>
              <a:ext uri="{FF2B5EF4-FFF2-40B4-BE49-F238E27FC236}">
                <a16:creationId xmlns:a16="http://schemas.microsoft.com/office/drawing/2014/main" id="{1C432048-D5B8-4921-A862-1E78F4EA678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76400" y="400050"/>
            <a:ext cx="7772400" cy="666750"/>
          </a:xfrm>
          <a:ln/>
        </p:spPr>
        <p:txBody>
          <a:bodyPr/>
          <a:lstStyle/>
          <a:p>
            <a:r>
              <a:rPr lang="zh-CN" sz="2800">
                <a:latin typeface="微软雅黑" panose="020B0503020204020204" pitchFamily="34" charset="-122"/>
                <a:ea typeface="微软雅黑" panose="020B0503020204020204" pitchFamily="34" charset="-122"/>
              </a:rPr>
              <a:t>期刊信息与投稿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2EE3F7E-3B92-4A71-9D5A-65F52107C1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1066800"/>
            <a:ext cx="9144000" cy="412750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</p:spPr>
      </p:pic>
      <p:sp>
        <p:nvSpPr>
          <p:cNvPr id="5" name="矩形: 圆角 4">
            <a:extLst>
              <a:ext uri="{FF2B5EF4-FFF2-40B4-BE49-F238E27FC236}">
                <a16:creationId xmlns:a16="http://schemas.microsoft.com/office/drawing/2014/main" id="{77EFAF90-8EC4-473A-993D-A3F23822C3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4343400"/>
            <a:ext cx="914400" cy="228600"/>
          </a:xfrm>
          <a:prstGeom prst="roundRect">
            <a:avLst>
              <a:gd name="adj" fmla="val 16667"/>
            </a:avLst>
          </a:prstGeom>
          <a:noFill/>
          <a:ln w="190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marL="342900" indent="-3429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zh-CN" altLang="en-US" sz="2400">
              <a:latin typeface="Verdana" panose="020B0604030504040204" pitchFamily="34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9F3E0AF-ABA7-440A-9866-53C08DD162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57400" y="2217738"/>
            <a:ext cx="5486400" cy="415607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D6554AE-8591-4A3D-A2A0-DEF715C400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30375" y="2236788"/>
            <a:ext cx="5959475" cy="267970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</p:spPr>
      </p:pic>
      <p:sp>
        <p:nvSpPr>
          <p:cNvPr id="12" name="矩形: 圆角 11">
            <a:extLst>
              <a:ext uri="{FF2B5EF4-FFF2-40B4-BE49-F238E27FC236}">
                <a16:creationId xmlns:a16="http://schemas.microsoft.com/office/drawing/2014/main" id="{D6605269-170A-4BD1-9F74-7D3655D34C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4188" y="2324100"/>
            <a:ext cx="2665412" cy="1104900"/>
          </a:xfrm>
          <a:prstGeom prst="roundRect">
            <a:avLst>
              <a:gd name="adj" fmla="val 16667"/>
            </a:avLst>
          </a:prstGeom>
          <a:noFill/>
          <a:ln w="190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marL="342900" indent="-3429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zh-CN" altLang="en-US" sz="2400">
              <a:latin typeface="Verdana" panose="020B0604030504040204" pitchFamily="34" charset="0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61E58C4F-1F89-4A09-B065-32B03654A3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524000" y="1087438"/>
            <a:ext cx="9144000" cy="414020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56850DF-0910-4EE3-979A-9517795982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524000" y="1241425"/>
            <a:ext cx="9144000" cy="3675063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21BE9993-347A-4951-8F09-2CF32F9808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676400" y="1739900"/>
            <a:ext cx="8213725" cy="3675063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</p:spPr>
      </p:pic>
      <p:sp>
        <p:nvSpPr>
          <p:cNvPr id="16" name="矩形: 圆角 15">
            <a:extLst>
              <a:ext uri="{FF2B5EF4-FFF2-40B4-BE49-F238E27FC236}">
                <a16:creationId xmlns:a16="http://schemas.microsoft.com/office/drawing/2014/main" id="{A9B00BBB-093F-4ED8-91AA-CBE5AD99D1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4188" y="1752600"/>
            <a:ext cx="2589212" cy="333375"/>
          </a:xfrm>
          <a:prstGeom prst="roundRect">
            <a:avLst>
              <a:gd name="adj" fmla="val 16667"/>
            </a:avLst>
          </a:prstGeom>
          <a:noFill/>
          <a:ln w="190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marL="342900" indent="-3429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zh-CN" altLang="en-US" sz="2400">
              <a:latin typeface="Verdana" panose="020B0604030504040204" pitchFamily="34" charset="0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A27DF766-8FE7-4D6C-86B1-8D6F40DAC4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524000" y="1733550"/>
            <a:ext cx="8366125" cy="307657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</p:spPr>
      </p:pic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80414472-D570-43CE-A167-86B48A7B5C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6400" y="1843088"/>
            <a:ext cx="3200400" cy="342900"/>
          </a:xfrm>
          <a:prstGeom prst="roundRect">
            <a:avLst>
              <a:gd name="adj" fmla="val 16667"/>
            </a:avLst>
          </a:prstGeom>
          <a:noFill/>
          <a:ln w="190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marL="342900" indent="-3429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zh-CN" altLang="en-US" sz="2400">
              <a:latin typeface="Verdana" panose="020B0604030504040204" pitchFamily="34" charset="0"/>
            </a:endParaRPr>
          </a:p>
        </p:txBody>
      </p:sp>
      <p:sp>
        <p:nvSpPr>
          <p:cNvPr id="19" name="矩形: 圆角 18">
            <a:extLst>
              <a:ext uri="{FF2B5EF4-FFF2-40B4-BE49-F238E27FC236}">
                <a16:creationId xmlns:a16="http://schemas.microsoft.com/office/drawing/2014/main" id="{83B9DD04-2B12-4ED3-B1B4-F525B9DC97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2275" y="2563813"/>
            <a:ext cx="1812925" cy="247650"/>
          </a:xfrm>
          <a:prstGeom prst="roundRect">
            <a:avLst>
              <a:gd name="adj" fmla="val 16667"/>
            </a:avLst>
          </a:prstGeom>
          <a:noFill/>
          <a:ln w="190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marL="342900" indent="-3429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zh-CN" altLang="en-US" sz="2400">
              <a:latin typeface="Verdana" panose="020B0604030504040204" pitchFamily="34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8726060C-BC64-4884-99A0-22DD3224C8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527175" y="1301750"/>
            <a:ext cx="9144000" cy="2954338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83956760-FECB-4B25-9D8C-7A981034D8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26050" y="2940050"/>
            <a:ext cx="1905000" cy="381000"/>
          </a:xfrm>
          <a:prstGeom prst="roundRect">
            <a:avLst>
              <a:gd name="adj" fmla="val 16667"/>
            </a:avLst>
          </a:prstGeom>
          <a:noFill/>
          <a:ln w="190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marL="342900" indent="-3429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zh-CN" altLang="en-US" sz="2400">
              <a:latin typeface="Verdana" panose="020B0604030504040204" pitchFamily="34" charset="0"/>
            </a:endParaRPr>
          </a:p>
        </p:txBody>
      </p:sp>
    </p:spTree>
  </p:cSld>
  <p:clrMapOvr>
    <a:masterClrMapping/>
  </p:clrMapOvr>
  <p:transition spd="med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 animBg="1"/>
      <p:bldP spid="16" grpId="0" animBg="1"/>
      <p:bldP spid="18" grpId="0" animBg="1"/>
      <p:bldP spid="19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>
            <a:extLst>
              <a:ext uri="{FF2B5EF4-FFF2-40B4-BE49-F238E27FC236}">
                <a16:creationId xmlns:a16="http://schemas.microsoft.com/office/drawing/2014/main" id="{3907ADED-152F-4F60-AE1D-5D0F2C6E0C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579563"/>
            <a:ext cx="2857500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5">
            <a:extLst>
              <a:ext uri="{FF2B5EF4-FFF2-40B4-BE49-F238E27FC236}">
                <a16:creationId xmlns:a16="http://schemas.microsoft.com/office/drawing/2014/main" id="{73A15262-79B2-4129-ACCD-02D4937E45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200" y="2805113"/>
            <a:ext cx="7772400" cy="144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5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4400" b="1">
                <a:ea typeface="宋体" panose="02010600030101010101" pitchFamily="2" charset="-122"/>
                <a:cs typeface="Times New Roman" panose="02020603050405020304" pitchFamily="18" charset="0"/>
              </a:rPr>
              <a:t>the </a:t>
            </a:r>
            <a:r>
              <a:rPr lang="en-US" altLang="zh-CN" sz="4400" b="1">
                <a:solidFill>
                  <a:srgbClr val="A50021"/>
                </a:solidFill>
                <a:ea typeface="宋体" panose="02010600030101010101" pitchFamily="2" charset="-122"/>
                <a:cs typeface="Times New Roman" panose="02020603050405020304" pitchFamily="18" charset="0"/>
              </a:rPr>
              <a:t>I</a:t>
            </a:r>
            <a:r>
              <a:rPr lang="en-US" altLang="zh-CN" sz="4400" b="1">
                <a:ea typeface="宋体" panose="02010600030101010101" pitchFamily="2" charset="-122"/>
                <a:cs typeface="Times New Roman" panose="02020603050405020304" pitchFamily="18" charset="0"/>
              </a:rPr>
              <a:t>nstitute of </a:t>
            </a:r>
            <a:r>
              <a:rPr lang="en-US" altLang="zh-CN" sz="4400" b="1">
                <a:solidFill>
                  <a:srgbClr val="A50021"/>
                </a:solidFill>
                <a:ea typeface="宋体" panose="02010600030101010101" pitchFamily="2" charset="-122"/>
                <a:cs typeface="Times New Roman" panose="02020603050405020304" pitchFamily="18" charset="0"/>
              </a:rPr>
              <a:t>E</a:t>
            </a:r>
            <a:r>
              <a:rPr lang="en-US" altLang="zh-CN" sz="4400" b="1">
                <a:ea typeface="宋体" panose="02010600030101010101" pitchFamily="2" charset="-122"/>
                <a:cs typeface="Times New Roman" panose="02020603050405020304" pitchFamily="18" charset="0"/>
              </a:rPr>
              <a:t>lectrical and </a:t>
            </a:r>
            <a:r>
              <a:rPr lang="en-US" altLang="zh-CN" sz="4400" b="1">
                <a:solidFill>
                  <a:srgbClr val="A50021"/>
                </a:solidFill>
                <a:ea typeface="宋体" panose="02010600030101010101" pitchFamily="2" charset="-122"/>
                <a:cs typeface="Times New Roman" panose="02020603050405020304" pitchFamily="18" charset="0"/>
              </a:rPr>
              <a:t>E</a:t>
            </a:r>
            <a:r>
              <a:rPr lang="en-US" altLang="zh-CN" sz="4400" b="1">
                <a:ea typeface="宋体" panose="02010600030101010101" pitchFamily="2" charset="-122"/>
                <a:cs typeface="Times New Roman" panose="02020603050405020304" pitchFamily="18" charset="0"/>
              </a:rPr>
              <a:t>lectronics </a:t>
            </a:r>
            <a:r>
              <a:rPr lang="en-US" altLang="zh-CN" sz="4400" b="1">
                <a:solidFill>
                  <a:srgbClr val="A50021"/>
                </a:solidFill>
                <a:ea typeface="宋体" panose="02010600030101010101" pitchFamily="2" charset="-122"/>
                <a:cs typeface="Times New Roman" panose="02020603050405020304" pitchFamily="18" charset="0"/>
              </a:rPr>
              <a:t>E</a:t>
            </a:r>
            <a:r>
              <a:rPr lang="en-US" altLang="zh-CN" sz="4400" b="1">
                <a:ea typeface="宋体" panose="02010600030101010101" pitchFamily="2" charset="-122"/>
                <a:cs typeface="Times New Roman" panose="02020603050405020304" pitchFamily="18" charset="0"/>
              </a:rPr>
              <a:t>ngineers</a:t>
            </a:r>
            <a:endParaRPr lang="zh-CN" altLang="en-US" sz="4400" b="1"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5D872A94-4AE4-436E-AF54-2C09BD5DF4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56075" y="4576763"/>
            <a:ext cx="38782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5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3200" b="1">
                <a:latin typeface="微软雅黑" panose="020B0503020204020204" pitchFamily="34" charset="-122"/>
                <a:ea typeface="微软雅黑" panose="020B0503020204020204" pitchFamily="34" charset="-122"/>
              </a:rPr>
              <a:t>电气电子工程师学会</a:t>
            </a:r>
            <a:endParaRPr lang="zh-CN" altLang="en-US" sz="32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677" name="文本框 1">
            <a:extLst>
              <a:ext uri="{FF2B5EF4-FFF2-40B4-BE49-F238E27FC236}">
                <a16:creationId xmlns:a16="http://schemas.microsoft.com/office/drawing/2014/main" id="{3D6E5435-B6B4-4FB3-8160-EBF4C6F103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1200" y="5486400"/>
            <a:ext cx="4114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5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2400">
                <a:solidFill>
                  <a:srgbClr val="7F7F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IEEE, pronounced "Eye-triple-E"</a:t>
            </a:r>
            <a:endParaRPr lang="zh-CN" altLang="en-US" sz="2400">
              <a:solidFill>
                <a:srgbClr val="7F7F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med" advTm="31153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标题 1">
            <a:extLst>
              <a:ext uri="{FF2B5EF4-FFF2-40B4-BE49-F238E27FC236}">
                <a16:creationId xmlns:a16="http://schemas.microsoft.com/office/drawing/2014/main" id="{5A7681E1-5433-4A6C-A4A2-52AA10848C2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388938"/>
            <a:ext cx="7772400" cy="677862"/>
          </a:xfrm>
          <a:ln/>
        </p:spPr>
        <p:txBody>
          <a:bodyPr/>
          <a:lstStyle/>
          <a:p>
            <a:r>
              <a:rPr lang="zh-CN" sz="2800">
                <a:latin typeface="微软雅黑" panose="020B0503020204020204" pitchFamily="34" charset="-122"/>
                <a:ea typeface="微软雅黑" panose="020B0503020204020204" pitchFamily="34" charset="-122"/>
              </a:rPr>
              <a:t>提交文章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B7B1C09E-C02A-4BA2-A0DB-E2AA9BB4BD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46225" y="1274763"/>
            <a:ext cx="9144000" cy="1604962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</p:spPr>
      </p:pic>
      <p:sp>
        <p:nvSpPr>
          <p:cNvPr id="7" name="矩形: 圆角 6">
            <a:extLst>
              <a:ext uri="{FF2B5EF4-FFF2-40B4-BE49-F238E27FC236}">
                <a16:creationId xmlns:a16="http://schemas.microsoft.com/office/drawing/2014/main" id="{8793E257-BF0E-4889-92B9-4D47E9A70C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34400" y="2230438"/>
            <a:ext cx="1905000" cy="381000"/>
          </a:xfrm>
          <a:prstGeom prst="roundRect">
            <a:avLst>
              <a:gd name="adj" fmla="val 16667"/>
            </a:avLst>
          </a:prstGeom>
          <a:noFill/>
          <a:ln w="190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marL="342900" indent="-3429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4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zh-CN" altLang="en-US" sz="2400">
              <a:latin typeface="Verdana" panose="020B0604030504040204" pitchFamily="34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0848EE35-E6AC-4A2A-8244-0F7747FAFC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614488" y="1066800"/>
            <a:ext cx="8934450" cy="5018088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7569645-25ED-4D84-920D-7E53A5A9F6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762125" y="914400"/>
            <a:ext cx="8513763" cy="561022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57F5A2A-1261-4701-B353-B7381CEF4F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492250" y="1001713"/>
            <a:ext cx="9144000" cy="508317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</p:spPr>
      </p:pic>
    </p:spTree>
  </p:cSld>
  <p:clrMapOvr>
    <a:masterClrMapping/>
  </p:clrMapOvr>
  <p:transition spd="med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itle 1">
            <a:extLst>
              <a:ext uri="{FF2B5EF4-FFF2-40B4-BE49-F238E27FC236}">
                <a16:creationId xmlns:a16="http://schemas.microsoft.com/office/drawing/2014/main" id="{86C657AE-3BD8-4E1F-B39E-50546B47B3B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70075" y="438150"/>
            <a:ext cx="7772400" cy="658813"/>
          </a:xfrm>
        </p:spPr>
        <p:txBody>
          <a:bodyPr/>
          <a:lstStyle/>
          <a:p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评审流程 </a:t>
            </a:r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</a:rPr>
              <a:t>Review Process</a:t>
            </a:r>
            <a:endParaRPr lang="en-US" altLang="zh-CN" sz="280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4D4A54E-2006-4D28-9E23-93B0CC653EC2}"/>
              </a:ext>
            </a:extLst>
          </p:cNvPr>
          <p:cNvSpPr/>
          <p:nvPr/>
        </p:nvSpPr>
        <p:spPr>
          <a:xfrm>
            <a:off x="2308225" y="1266825"/>
            <a:ext cx="2090738" cy="658813"/>
          </a:xfrm>
          <a:prstGeom prst="rect">
            <a:avLst/>
          </a:prstGeom>
          <a:solidFill>
            <a:schemeClr val="accent1"/>
          </a:solidFill>
          <a:ln w="25400" cap="flat" cmpd="sng" algn="ctr"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kern="0" dirty="0">
                <a:latin typeface="Calibri"/>
                <a:ea typeface="+mn-ea"/>
              </a:rPr>
              <a:t>Submission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CADAE2A-F78C-43EC-9D50-55E46B04A4C0}"/>
              </a:ext>
            </a:extLst>
          </p:cNvPr>
          <p:cNvSpPr/>
          <p:nvPr/>
        </p:nvSpPr>
        <p:spPr>
          <a:xfrm>
            <a:off x="2647950" y="2066925"/>
            <a:ext cx="2090738" cy="658813"/>
          </a:xfrm>
          <a:prstGeom prst="rect">
            <a:avLst/>
          </a:prstGeom>
          <a:solidFill>
            <a:schemeClr val="accent1"/>
          </a:solidFill>
          <a:ln w="25400" cap="flat" cmpd="sng" algn="ctr"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kern="0" dirty="0">
                <a:latin typeface="Calibri"/>
                <a:ea typeface="+mn-ea"/>
              </a:rPr>
              <a:t>Journal Staff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56C8429-2AA9-45FA-A55B-12849E71CD37}"/>
              </a:ext>
            </a:extLst>
          </p:cNvPr>
          <p:cNvSpPr/>
          <p:nvPr/>
        </p:nvSpPr>
        <p:spPr>
          <a:xfrm>
            <a:off x="2987675" y="2868613"/>
            <a:ext cx="2090738" cy="658812"/>
          </a:xfrm>
          <a:prstGeom prst="rect">
            <a:avLst/>
          </a:prstGeom>
          <a:solidFill>
            <a:schemeClr val="accent1"/>
          </a:solidFill>
          <a:ln w="25400" cap="flat" cmpd="sng" algn="ctr"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kern="0" dirty="0">
                <a:latin typeface="Calibri"/>
                <a:ea typeface="+mn-ea"/>
              </a:rPr>
              <a:t>EIC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0B49521-2FE5-42FA-9910-846DF0EE40D2}"/>
              </a:ext>
            </a:extLst>
          </p:cNvPr>
          <p:cNvSpPr/>
          <p:nvPr/>
        </p:nvSpPr>
        <p:spPr>
          <a:xfrm>
            <a:off x="3327400" y="3668713"/>
            <a:ext cx="2089150" cy="658812"/>
          </a:xfrm>
          <a:prstGeom prst="rect">
            <a:avLst/>
          </a:prstGeom>
          <a:solidFill>
            <a:schemeClr val="accent1"/>
          </a:solidFill>
          <a:ln w="25400" cap="flat" cmpd="sng" algn="ctr"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defTabSz="4572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4572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4572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4572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4572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zh-CN" sz="2000" b="1">
                <a:latin typeface="Calibri" panose="020F0502020204030204" pitchFamily="34" charset="0"/>
                <a:ea typeface="宋体" panose="02010600030101010101" pitchFamily="2" charset="-122"/>
              </a:rPr>
              <a:t>AE</a:t>
            </a:r>
            <a:endParaRPr lang="en-US" altLang="zh-CN" sz="2000" b="1">
              <a:latin typeface="Calibri" panose="020F0502020204030204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D672FEB-AA35-44E4-B630-9BC058A77C33}"/>
              </a:ext>
            </a:extLst>
          </p:cNvPr>
          <p:cNvSpPr/>
          <p:nvPr/>
        </p:nvSpPr>
        <p:spPr>
          <a:xfrm>
            <a:off x="3665538" y="4470400"/>
            <a:ext cx="2090737" cy="658813"/>
          </a:xfrm>
          <a:prstGeom prst="rect">
            <a:avLst/>
          </a:prstGeom>
          <a:solidFill>
            <a:schemeClr val="accent1"/>
          </a:solidFill>
          <a:ln w="25400" cap="flat" cmpd="sng" algn="ctr"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defTabSz="4572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4572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4572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4572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4572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zh-CN" sz="2000" b="1">
                <a:latin typeface="Calibri" panose="020F0502020204030204" pitchFamily="34" charset="0"/>
                <a:ea typeface="宋体" panose="02010600030101010101" pitchFamily="2" charset="-122"/>
              </a:rPr>
              <a:t>Reviewers</a:t>
            </a:r>
            <a:endParaRPr lang="en-US" altLang="zh-CN" sz="2000" b="1">
              <a:latin typeface="Calibri" panose="020F0502020204030204" pitchFamily="34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779DD221-EB80-4D57-89BB-30E47C2D9A8E}"/>
              </a:ext>
            </a:extLst>
          </p:cNvPr>
          <p:cNvSpPr/>
          <p:nvPr/>
        </p:nvSpPr>
        <p:spPr>
          <a:xfrm>
            <a:off x="4005263" y="5270500"/>
            <a:ext cx="2090737" cy="660400"/>
          </a:xfrm>
          <a:prstGeom prst="rect">
            <a:avLst/>
          </a:prstGeom>
          <a:solidFill>
            <a:schemeClr val="accent1"/>
          </a:solidFill>
          <a:ln w="25400" cap="flat" cmpd="sng" algn="ctr"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defTabSz="4572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4572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4572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4572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4572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zh-CN" sz="2000" b="1">
                <a:latin typeface="Calibri" panose="020F0502020204030204" pitchFamily="34" charset="0"/>
                <a:ea typeface="宋体" panose="02010600030101010101" pitchFamily="2" charset="-122"/>
              </a:rPr>
              <a:t>EIC Makes Decision</a:t>
            </a:r>
            <a:endParaRPr lang="en-US" altLang="zh-CN" sz="2000" b="1">
              <a:latin typeface="Calibri" panose="020F0502020204030204" pitchFamily="34" charset="0"/>
            </a:endParaRP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08608B8A-F3DC-48AC-9376-EB6D340A7E86}"/>
              </a:ext>
            </a:extLst>
          </p:cNvPr>
          <p:cNvCxnSpPr/>
          <p:nvPr/>
        </p:nvCxnSpPr>
        <p:spPr>
          <a:xfrm>
            <a:off x="2049463" y="1595438"/>
            <a:ext cx="0" cy="4222750"/>
          </a:xfrm>
          <a:prstGeom prst="straightConnector1">
            <a:avLst/>
          </a:prstGeom>
          <a:noFill/>
          <a:ln w="25400" cap="flat" cmpd="sng" algn="ctr">
            <a:solidFill>
              <a:schemeClr val="accent1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48" name="Rectangle 47">
            <a:extLst>
              <a:ext uri="{FF2B5EF4-FFF2-40B4-BE49-F238E27FC236}">
                <a16:creationId xmlns:a16="http://schemas.microsoft.com/office/drawing/2014/main" id="{1A4B158E-DB7D-4416-A945-F79986F5E42C}"/>
              </a:ext>
            </a:extLst>
          </p:cNvPr>
          <p:cNvSpPr/>
          <p:nvPr/>
        </p:nvSpPr>
        <p:spPr>
          <a:xfrm>
            <a:off x="5892800" y="1797050"/>
            <a:ext cx="2089150" cy="658813"/>
          </a:xfrm>
          <a:prstGeom prst="rect">
            <a:avLst/>
          </a:prstGeom>
          <a:solidFill>
            <a:srgbClr val="CC0033"/>
          </a:solidFill>
          <a:ln w="25400" cap="flat" cmpd="sng" algn="ctr"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kern="0" dirty="0">
                <a:latin typeface="Calibri"/>
                <a:ea typeface="+mn-ea"/>
              </a:rPr>
              <a:t>Rejection: topic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63245482-C77B-4FE7-957C-8728F660F42A}"/>
              </a:ext>
            </a:extLst>
          </p:cNvPr>
          <p:cNvSpPr/>
          <p:nvPr/>
        </p:nvSpPr>
        <p:spPr>
          <a:xfrm>
            <a:off x="5892800" y="2649538"/>
            <a:ext cx="2089150" cy="658812"/>
          </a:xfrm>
          <a:prstGeom prst="rect">
            <a:avLst/>
          </a:prstGeom>
          <a:solidFill>
            <a:srgbClr val="E37222"/>
          </a:solidFill>
          <a:ln w="25400" cap="flat" cmpd="sng" algn="ctr"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kern="0" dirty="0">
                <a:latin typeface="Calibri"/>
                <a:ea typeface="+mn-ea"/>
              </a:rPr>
              <a:t>Rejection: format</a:t>
            </a:r>
          </a:p>
        </p:txBody>
      </p:sp>
      <p:cxnSp>
        <p:nvCxnSpPr>
          <p:cNvPr id="51" name="Elbow Connector 50">
            <a:extLst>
              <a:ext uri="{FF2B5EF4-FFF2-40B4-BE49-F238E27FC236}">
                <a16:creationId xmlns:a16="http://schemas.microsoft.com/office/drawing/2014/main" id="{CEDE9B29-4CC7-462A-8F97-0D40EA7E93FD}"/>
              </a:ext>
            </a:extLst>
          </p:cNvPr>
          <p:cNvCxnSpPr>
            <a:stCxn id="9" idx="3"/>
            <a:endCxn id="48" idx="1"/>
          </p:cNvCxnSpPr>
          <p:nvPr/>
        </p:nvCxnSpPr>
        <p:spPr>
          <a:xfrm flipV="1">
            <a:off x="5078413" y="2127250"/>
            <a:ext cx="814387" cy="1069975"/>
          </a:xfrm>
          <a:prstGeom prst="bentConnector3">
            <a:avLst>
              <a:gd name="adj1" fmla="val 50000"/>
            </a:avLst>
          </a:prstGeom>
          <a:noFill/>
          <a:ln w="25400" cap="flat" cmpd="sng" algn="ctr">
            <a:solidFill>
              <a:schemeClr val="accent1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54" name="Elbow Connector 53">
            <a:extLst>
              <a:ext uri="{FF2B5EF4-FFF2-40B4-BE49-F238E27FC236}">
                <a16:creationId xmlns:a16="http://schemas.microsoft.com/office/drawing/2014/main" id="{787D958A-DEDC-4810-B1FC-F38F59B53150}"/>
              </a:ext>
            </a:extLst>
          </p:cNvPr>
          <p:cNvCxnSpPr>
            <a:stCxn id="9" idx="3"/>
            <a:endCxn id="49" idx="1"/>
          </p:cNvCxnSpPr>
          <p:nvPr/>
        </p:nvCxnSpPr>
        <p:spPr>
          <a:xfrm flipV="1">
            <a:off x="5078413" y="2979738"/>
            <a:ext cx="814387" cy="217487"/>
          </a:xfrm>
          <a:prstGeom prst="bentConnector3">
            <a:avLst>
              <a:gd name="adj1" fmla="val 50000"/>
            </a:avLst>
          </a:prstGeom>
          <a:noFill/>
          <a:ln w="25400" cap="flat" cmpd="sng" algn="ctr">
            <a:solidFill>
              <a:schemeClr val="accent1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57" name="Elbow Connector 56">
            <a:extLst>
              <a:ext uri="{FF2B5EF4-FFF2-40B4-BE49-F238E27FC236}">
                <a16:creationId xmlns:a16="http://schemas.microsoft.com/office/drawing/2014/main" id="{2A292EA8-FB8D-4CD6-B822-F6C778B44861}"/>
              </a:ext>
            </a:extLst>
          </p:cNvPr>
          <p:cNvCxnSpPr>
            <a:stCxn id="49" idx="3"/>
            <a:endCxn id="7" idx="3"/>
          </p:cNvCxnSpPr>
          <p:nvPr/>
        </p:nvCxnSpPr>
        <p:spPr>
          <a:xfrm flipH="1" flipV="1">
            <a:off x="4398963" y="1595438"/>
            <a:ext cx="3582987" cy="1384300"/>
          </a:xfrm>
          <a:prstGeom prst="bentConnector3">
            <a:avLst>
              <a:gd name="adj1" fmla="val -6379"/>
            </a:avLst>
          </a:prstGeom>
          <a:ln w="25400"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60" name="Rectangle 59">
            <a:extLst>
              <a:ext uri="{FF2B5EF4-FFF2-40B4-BE49-F238E27FC236}">
                <a16:creationId xmlns:a16="http://schemas.microsoft.com/office/drawing/2014/main" id="{F53469BF-C808-4DE0-A7D7-7AAAD43CE6C7}"/>
              </a:ext>
            </a:extLst>
          </p:cNvPr>
          <p:cNvSpPr/>
          <p:nvPr/>
        </p:nvSpPr>
        <p:spPr>
          <a:xfrm>
            <a:off x="7981950" y="3502025"/>
            <a:ext cx="2090738" cy="658813"/>
          </a:xfrm>
          <a:prstGeom prst="rect">
            <a:avLst/>
          </a:prstGeom>
          <a:solidFill>
            <a:schemeClr val="accent5"/>
          </a:solidFill>
          <a:ln w="25400" cap="flat" cmpd="sng" algn="ctr"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kern="0" dirty="0">
                <a:latin typeface="Calibri"/>
                <a:ea typeface="+mn-ea"/>
              </a:rPr>
              <a:t>Accept</a:t>
            </a:r>
          </a:p>
        </p:txBody>
      </p:sp>
      <p:cxnSp>
        <p:nvCxnSpPr>
          <p:cNvPr id="62" name="Elbow Connector 61">
            <a:extLst>
              <a:ext uri="{FF2B5EF4-FFF2-40B4-BE49-F238E27FC236}">
                <a16:creationId xmlns:a16="http://schemas.microsoft.com/office/drawing/2014/main" id="{DE875189-A39F-4D1E-9B38-C0DFD9E42122}"/>
              </a:ext>
            </a:extLst>
          </p:cNvPr>
          <p:cNvCxnSpPr>
            <a:stCxn id="35" idx="3"/>
            <a:endCxn id="60" idx="1"/>
          </p:cNvCxnSpPr>
          <p:nvPr/>
        </p:nvCxnSpPr>
        <p:spPr>
          <a:xfrm flipV="1">
            <a:off x="6096000" y="3832225"/>
            <a:ext cx="1885950" cy="1768475"/>
          </a:xfrm>
          <a:prstGeom prst="bentConnector3">
            <a:avLst>
              <a:gd name="adj1" fmla="val 50000"/>
            </a:avLst>
          </a:prstGeom>
          <a:noFill/>
          <a:ln w="25400" cap="flat" cmpd="sng" algn="ctr">
            <a:solidFill>
              <a:schemeClr val="accent1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67" name="Rectangle 66">
            <a:extLst>
              <a:ext uri="{FF2B5EF4-FFF2-40B4-BE49-F238E27FC236}">
                <a16:creationId xmlns:a16="http://schemas.microsoft.com/office/drawing/2014/main" id="{6B9038EA-0BB0-4760-8ACB-184A927F3C5D}"/>
              </a:ext>
            </a:extLst>
          </p:cNvPr>
          <p:cNvSpPr/>
          <p:nvPr/>
        </p:nvSpPr>
        <p:spPr>
          <a:xfrm>
            <a:off x="7981950" y="4386263"/>
            <a:ext cx="2090738" cy="658812"/>
          </a:xfrm>
          <a:prstGeom prst="rect">
            <a:avLst/>
          </a:prstGeom>
          <a:solidFill>
            <a:schemeClr val="accent3"/>
          </a:solidFill>
          <a:ln w="25400" cap="flat" cmpd="sng" algn="ctr"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kern="0" dirty="0">
                <a:latin typeface="Calibri"/>
                <a:ea typeface="+mn-ea"/>
              </a:rPr>
              <a:t>Revise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217113D5-5CE2-4E8F-8C8A-0B06785C6AD4}"/>
              </a:ext>
            </a:extLst>
          </p:cNvPr>
          <p:cNvSpPr/>
          <p:nvPr/>
        </p:nvSpPr>
        <p:spPr>
          <a:xfrm>
            <a:off x="7981950" y="5270500"/>
            <a:ext cx="2090738" cy="660400"/>
          </a:xfrm>
          <a:prstGeom prst="rect">
            <a:avLst/>
          </a:prstGeom>
          <a:solidFill>
            <a:schemeClr val="accent2"/>
          </a:solidFill>
          <a:ln w="25400" cap="flat" cmpd="sng" algn="ctr"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kern="0" dirty="0">
                <a:latin typeface="Calibri"/>
                <a:ea typeface="+mn-ea"/>
              </a:rPr>
              <a:t>Reject</a:t>
            </a:r>
          </a:p>
        </p:txBody>
      </p:sp>
      <p:cxnSp>
        <p:nvCxnSpPr>
          <p:cNvPr id="69" name="Elbow Connector 68">
            <a:extLst>
              <a:ext uri="{FF2B5EF4-FFF2-40B4-BE49-F238E27FC236}">
                <a16:creationId xmlns:a16="http://schemas.microsoft.com/office/drawing/2014/main" id="{76F3DC39-EF32-40A8-B817-40B97A9B279E}"/>
              </a:ext>
            </a:extLst>
          </p:cNvPr>
          <p:cNvCxnSpPr>
            <a:stCxn id="35" idx="3"/>
            <a:endCxn id="67" idx="1"/>
          </p:cNvCxnSpPr>
          <p:nvPr/>
        </p:nvCxnSpPr>
        <p:spPr>
          <a:xfrm flipV="1">
            <a:off x="6096000" y="4716463"/>
            <a:ext cx="1885950" cy="884237"/>
          </a:xfrm>
          <a:prstGeom prst="bentConnector3">
            <a:avLst>
              <a:gd name="adj1" fmla="val 50000"/>
            </a:avLst>
          </a:prstGeom>
          <a:noFill/>
          <a:ln w="25400" cap="flat" cmpd="sng" algn="ctr">
            <a:solidFill>
              <a:schemeClr val="accent1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72" name="Elbow Connector 71">
            <a:extLst>
              <a:ext uri="{FF2B5EF4-FFF2-40B4-BE49-F238E27FC236}">
                <a16:creationId xmlns:a16="http://schemas.microsoft.com/office/drawing/2014/main" id="{548F1845-A680-487B-95D1-4D0B07B21E5E}"/>
              </a:ext>
            </a:extLst>
          </p:cNvPr>
          <p:cNvCxnSpPr>
            <a:stCxn id="35" idx="3"/>
            <a:endCxn id="68" idx="1"/>
          </p:cNvCxnSpPr>
          <p:nvPr/>
        </p:nvCxnSpPr>
        <p:spPr>
          <a:xfrm>
            <a:off x="6096000" y="5600700"/>
            <a:ext cx="1885950" cy="12700"/>
          </a:xfrm>
          <a:prstGeom prst="bentConnector3">
            <a:avLst>
              <a:gd name="adj1" fmla="val 50000"/>
            </a:avLst>
          </a:prstGeom>
          <a:noFill/>
          <a:ln w="25400" cap="flat" cmpd="sng" algn="ctr">
            <a:solidFill>
              <a:schemeClr val="accent1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75" name="Elbow Connector 74">
            <a:extLst>
              <a:ext uri="{FF2B5EF4-FFF2-40B4-BE49-F238E27FC236}">
                <a16:creationId xmlns:a16="http://schemas.microsoft.com/office/drawing/2014/main" id="{F1F16F6A-5A4E-4594-A98A-0D1B493ACA40}"/>
              </a:ext>
            </a:extLst>
          </p:cNvPr>
          <p:cNvCxnSpPr>
            <a:stCxn id="67" idx="3"/>
            <a:endCxn id="7" idx="3"/>
          </p:cNvCxnSpPr>
          <p:nvPr/>
        </p:nvCxnSpPr>
        <p:spPr>
          <a:xfrm flipH="1" flipV="1">
            <a:off x="4398963" y="1595438"/>
            <a:ext cx="5673725" cy="3121025"/>
          </a:xfrm>
          <a:prstGeom prst="bentConnector3">
            <a:avLst>
              <a:gd name="adj1" fmla="val -4029"/>
            </a:avLst>
          </a:prstGeom>
          <a:ln w="25400"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cover dir="d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Title 1">
            <a:extLst>
              <a:ext uri="{FF2B5EF4-FFF2-40B4-BE49-F238E27FC236}">
                <a16:creationId xmlns:a16="http://schemas.microsoft.com/office/drawing/2014/main" id="{74C71434-EB3B-4048-BAFE-2BFC9FDFC2B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609600"/>
            <a:ext cx="7772400" cy="852488"/>
          </a:xfrm>
        </p:spPr>
        <p:txBody>
          <a:bodyPr/>
          <a:lstStyle/>
          <a:p>
            <a:r>
              <a:rPr lang="zh-CN" altLang="en-US" sz="3600">
                <a:latin typeface="微软雅黑" panose="020B0503020204020204" pitchFamily="34" charset="-122"/>
                <a:ea typeface="微软雅黑" panose="020B0503020204020204" pitchFamily="34" charset="-122"/>
              </a:rPr>
              <a:t>论文检测（查重）</a:t>
            </a:r>
            <a:endParaRPr lang="en-US" altLang="zh-CN" sz="360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9091" name="文本框 5">
            <a:extLst>
              <a:ext uri="{FF2B5EF4-FFF2-40B4-BE49-F238E27FC236}">
                <a16:creationId xmlns:a16="http://schemas.microsoft.com/office/drawing/2014/main" id="{28069CAB-08B0-4DC2-A266-1DA49F814F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3463" y="1524000"/>
            <a:ext cx="6992937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包括 </a:t>
            </a:r>
            <a:r>
              <a:rPr lang="en-US" altLang="zh-CN" sz="2000">
                <a:latin typeface="微软雅黑" panose="020B0503020204020204" pitchFamily="34" charset="-122"/>
                <a:ea typeface="微软雅黑" panose="020B0503020204020204" pitchFamily="34" charset="-122"/>
              </a:rPr>
              <a:t>IEEE </a:t>
            </a: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在内的</a:t>
            </a:r>
            <a:r>
              <a:rPr lang="zh-CN" altLang="zh-CN" sz="2000">
                <a:latin typeface="微软雅黑" panose="020B0503020204020204" pitchFamily="34" charset="-122"/>
                <a:ea typeface="微软雅黑" panose="020B0503020204020204" pitchFamily="34" charset="-122"/>
              </a:rPr>
              <a:t>国际主要出版机构和大部分</a:t>
            </a:r>
            <a:r>
              <a:rPr lang="en-US" altLang="zh-CN" sz="2000">
                <a:latin typeface="微软雅黑" panose="020B0503020204020204" pitchFamily="34" charset="-122"/>
                <a:ea typeface="微软雅黑" panose="020B0503020204020204" pitchFamily="34" charset="-122"/>
              </a:rPr>
              <a:t> SCI </a:t>
            </a:r>
            <a:r>
              <a:rPr lang="zh-CN" altLang="zh-CN" sz="2000">
                <a:latin typeface="微软雅黑" panose="020B0503020204020204" pitchFamily="34" charset="-122"/>
                <a:ea typeface="微软雅黑" panose="020B0503020204020204" pitchFamily="34" charset="-122"/>
              </a:rPr>
              <a:t>期刊都使用</a:t>
            </a:r>
            <a:r>
              <a:rPr lang="en-US" altLang="zh-CN" sz="2000">
                <a:latin typeface="微软雅黑" panose="020B0503020204020204" pitchFamily="34" charset="-122"/>
                <a:ea typeface="微软雅黑" panose="020B0503020204020204" pitchFamily="34" charset="-122"/>
              </a:rPr>
              <a:t>iThenticate/CrossCheck</a:t>
            </a:r>
            <a:r>
              <a:rPr lang="zh-CN" altLang="zh-CN" sz="2000">
                <a:latin typeface="微软雅黑" panose="020B0503020204020204" pitchFamily="34" charset="-122"/>
                <a:ea typeface="微软雅黑" panose="020B0503020204020204" pitchFamily="34" charset="-122"/>
              </a:rPr>
              <a:t>审查稿件。</a:t>
            </a:r>
            <a:endParaRPr lang="zh-CN" altLang="en-US" sz="20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9092" name="矩形 23">
            <a:extLst>
              <a:ext uri="{FF2B5EF4-FFF2-40B4-BE49-F238E27FC236}">
                <a16:creationId xmlns:a16="http://schemas.microsoft.com/office/drawing/2014/main" id="{178A10F4-0B16-4009-BD41-BDD5A2BD1D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5175" y="2867025"/>
            <a:ext cx="1927225" cy="2136775"/>
          </a:xfrm>
          <a:prstGeom prst="rect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marL="342900" indent="-3429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lvl="1">
              <a:lnSpc>
                <a:spcPct val="125000"/>
              </a:lnSpc>
              <a:spcBef>
                <a:spcPct val="0"/>
              </a:spcBef>
              <a:buClrTx/>
              <a:buFontTx/>
              <a:buNone/>
            </a:pPr>
            <a:r>
              <a:rPr lang="zh-CN" altLang="zh-CN" sz="180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大部分</a:t>
            </a:r>
            <a:r>
              <a:rPr lang="en-US" altLang="zh-CN" sz="180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SCI</a:t>
            </a:r>
            <a:r>
              <a:rPr lang="zh-CN" altLang="zh-CN" sz="180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、</a:t>
            </a:r>
            <a:r>
              <a:rPr lang="en-US" altLang="zh-CN" sz="180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SCI-E</a:t>
            </a:r>
            <a:r>
              <a:rPr lang="zh-CN" altLang="zh-CN" sz="180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期刊使用该系统审查稿件</a:t>
            </a:r>
            <a:endParaRPr lang="zh-CN" altLang="en-US" sz="180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89093" name="图片 12">
            <a:extLst>
              <a:ext uri="{FF2B5EF4-FFF2-40B4-BE49-F238E27FC236}">
                <a16:creationId xmlns:a16="http://schemas.microsoft.com/office/drawing/2014/main" id="{0049DC04-2EC2-4F91-AD91-8059E279AC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0388" y="3552825"/>
            <a:ext cx="538162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4" name="矩形 16">
            <a:extLst>
              <a:ext uri="{FF2B5EF4-FFF2-40B4-BE49-F238E27FC236}">
                <a16:creationId xmlns:a16="http://schemas.microsoft.com/office/drawing/2014/main" id="{F764692A-07E9-4FD3-A94D-90F442C105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8200" y="2873375"/>
            <a:ext cx="2490788" cy="2136775"/>
          </a:xfrm>
          <a:prstGeom prst="rect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marL="342900" indent="-3429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lvl="2">
              <a:lnSpc>
                <a:spcPct val="125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zh-CN" sz="1800">
                <a:latin typeface="微软雅黑" panose="020B0503020204020204" pitchFamily="34" charset="-122"/>
                <a:ea typeface="微软雅黑" panose="020B0503020204020204" pitchFamily="34" charset="-122"/>
              </a:rPr>
              <a:t>86%</a:t>
            </a:r>
            <a:r>
              <a:rPr lang="zh-CN" altLang="zh-CN" sz="1800">
                <a:latin typeface="微软雅黑" panose="020B0503020204020204" pitchFamily="34" charset="-122"/>
                <a:ea typeface="微软雅黑" panose="020B0503020204020204" pitchFamily="34" charset="-122"/>
              </a:rPr>
              <a:t>的期刊编辑依靠</a:t>
            </a:r>
            <a:r>
              <a:rPr lang="en-US" altLang="zh-CN" sz="1800">
                <a:latin typeface="微软雅黑" panose="020B0503020204020204" pitchFamily="34" charset="-122"/>
                <a:ea typeface="微软雅黑" panose="020B0503020204020204" pitchFamily="34" charset="-122"/>
              </a:rPr>
              <a:t>iThenticate</a:t>
            </a:r>
            <a:r>
              <a:rPr lang="zh-CN" altLang="zh-CN" sz="1800">
                <a:latin typeface="微软雅黑" panose="020B0503020204020204" pitchFamily="34" charset="-122"/>
                <a:ea typeface="微软雅黑" panose="020B0503020204020204" pitchFamily="34" charset="-122"/>
              </a:rPr>
              <a:t>检测</a:t>
            </a:r>
            <a:r>
              <a:rPr lang="zh-CN" altLang="en-US" sz="1800">
                <a:latin typeface="微软雅黑" panose="020B0503020204020204" pitchFamily="34" charset="-122"/>
                <a:ea typeface="微软雅黑" panose="020B0503020204020204" pitchFamily="34" charset="-122"/>
              </a:rPr>
              <a:t>结果</a:t>
            </a:r>
            <a:r>
              <a:rPr lang="zh-CN" altLang="zh-CN" sz="1800">
                <a:latin typeface="微软雅黑" panose="020B0503020204020204" pitchFamily="34" charset="-122"/>
                <a:ea typeface="微软雅黑" panose="020B0503020204020204" pitchFamily="34" charset="-122"/>
              </a:rPr>
              <a:t>做出评判</a:t>
            </a:r>
            <a:r>
              <a:rPr lang="en-US" altLang="zh-CN" sz="1800">
                <a:latin typeface="微软雅黑" panose="020B0503020204020204" pitchFamily="34" charset="-122"/>
                <a:ea typeface="微软雅黑" panose="020B0503020204020204" pitchFamily="34" charset="-122"/>
              </a:rPr>
              <a:t>*</a:t>
            </a:r>
            <a:endParaRPr lang="zh-CN" altLang="en-US" sz="18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9095" name="图片 17">
            <a:extLst>
              <a:ext uri="{FF2B5EF4-FFF2-40B4-BE49-F238E27FC236}">
                <a16:creationId xmlns:a16="http://schemas.microsoft.com/office/drawing/2014/main" id="{5ED15453-5445-403A-837E-AD6161821A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3588" y="3324225"/>
            <a:ext cx="862012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6" name="矩形 18">
            <a:extLst>
              <a:ext uri="{FF2B5EF4-FFF2-40B4-BE49-F238E27FC236}">
                <a16:creationId xmlns:a16="http://schemas.microsoft.com/office/drawing/2014/main" id="{8418D93A-E795-4C4D-BDBC-5F3087613F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72413" y="2887663"/>
            <a:ext cx="2490787" cy="2141537"/>
          </a:xfrm>
          <a:prstGeom prst="rect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marL="342900" indent="-3429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lvl="1">
              <a:lnSpc>
                <a:spcPct val="125000"/>
              </a:lnSpc>
              <a:spcBef>
                <a:spcPct val="0"/>
              </a:spcBef>
              <a:buClrTx/>
              <a:buFontTx/>
              <a:buNone/>
            </a:pPr>
            <a:r>
              <a:rPr lang="zh-CN" altLang="zh-CN" sz="1800">
                <a:latin typeface="微软雅黑" panose="020B0503020204020204" pitchFamily="34" charset="-122"/>
                <a:ea typeface="微软雅黑" panose="020B0503020204020204" pitchFamily="34" charset="-122"/>
              </a:rPr>
              <a:t>高重复率可能被：</a:t>
            </a:r>
            <a:endParaRPr lang="en-US" altLang="zh-CN" sz="18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2">
              <a:lnSpc>
                <a:spcPct val="125000"/>
              </a:lnSpc>
              <a:spcBef>
                <a:spcPct val="0"/>
              </a:spcBef>
              <a:buClrTx/>
              <a:buFontTx/>
              <a:buNone/>
            </a:pPr>
            <a:r>
              <a:rPr lang="zh-CN" altLang="en-US" sz="1800">
                <a:latin typeface="微软雅黑" panose="020B0503020204020204" pitchFamily="34" charset="-122"/>
                <a:ea typeface="微软雅黑" panose="020B0503020204020204" pitchFamily="34" charset="-122"/>
              </a:rPr>
              <a:t>！拒稿</a:t>
            </a:r>
            <a:endParaRPr lang="en-US" altLang="zh-CN" sz="18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2">
              <a:lnSpc>
                <a:spcPct val="125000"/>
              </a:lnSpc>
              <a:spcBef>
                <a:spcPct val="0"/>
              </a:spcBef>
              <a:buClrTx/>
              <a:buFontTx/>
              <a:buNone/>
            </a:pPr>
            <a:r>
              <a:rPr lang="zh-CN" altLang="zh-CN" sz="1800" b="1">
                <a:latin typeface="微软雅黑" panose="020B0503020204020204" pitchFamily="34" charset="-122"/>
                <a:ea typeface="微软雅黑" panose="020B0503020204020204" pitchFamily="34" charset="-122"/>
              </a:rPr>
              <a:t>！</a:t>
            </a:r>
            <a:r>
              <a:rPr lang="zh-CN" altLang="zh-CN" sz="1800">
                <a:latin typeface="微软雅黑" panose="020B0503020204020204" pitchFamily="34" charset="-122"/>
                <a:ea typeface="微软雅黑" panose="020B0503020204020204" pitchFamily="34" charset="-122"/>
              </a:rPr>
              <a:t>认定抄袭</a:t>
            </a:r>
          </a:p>
          <a:p>
            <a:pPr lvl="2">
              <a:lnSpc>
                <a:spcPct val="125000"/>
              </a:lnSpc>
              <a:spcBef>
                <a:spcPct val="0"/>
              </a:spcBef>
              <a:buClrTx/>
              <a:buFontTx/>
              <a:buNone/>
            </a:pPr>
            <a:r>
              <a:rPr lang="zh-CN" altLang="zh-CN" sz="1800" b="1">
                <a:latin typeface="微软雅黑" panose="020B0503020204020204" pitchFamily="34" charset="-122"/>
                <a:ea typeface="微软雅黑" panose="020B0503020204020204" pitchFamily="34" charset="-122"/>
              </a:rPr>
              <a:t>！</a:t>
            </a:r>
            <a:r>
              <a:rPr lang="zh-CN" altLang="zh-CN" sz="1800">
                <a:latin typeface="微软雅黑" panose="020B0503020204020204" pitchFamily="34" charset="-122"/>
                <a:ea typeface="微软雅黑" panose="020B0503020204020204" pitchFamily="34" charset="-122"/>
              </a:rPr>
              <a:t>更严重后果</a:t>
            </a:r>
            <a:r>
              <a:rPr lang="en-US" altLang="zh-CN" sz="1800">
                <a:latin typeface="微软雅黑" panose="020B0503020204020204" pitchFamily="34" charset="-122"/>
                <a:ea typeface="微软雅黑" panose="020B0503020204020204" pitchFamily="34" charset="-122"/>
              </a:rPr>
              <a:t>…</a:t>
            </a:r>
            <a:endParaRPr lang="zh-CN" altLang="en-US" sz="18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9097" name="图片 22">
            <a:extLst>
              <a:ext uri="{FF2B5EF4-FFF2-40B4-BE49-F238E27FC236}">
                <a16:creationId xmlns:a16="http://schemas.microsoft.com/office/drawing/2014/main" id="{B66A863F-8151-4244-8A4F-FB195BAA96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3988" y="3552825"/>
            <a:ext cx="609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箭头: 右 15">
            <a:extLst>
              <a:ext uri="{FF2B5EF4-FFF2-40B4-BE49-F238E27FC236}">
                <a16:creationId xmlns:a16="http://schemas.microsoft.com/office/drawing/2014/main" id="{A55CF0B1-8A1A-4D7C-BC6F-525E2B40F7A8}"/>
              </a:ext>
            </a:extLst>
          </p:cNvPr>
          <p:cNvSpPr/>
          <p:nvPr/>
        </p:nvSpPr>
        <p:spPr bwMode="auto">
          <a:xfrm>
            <a:off x="4067175" y="3667125"/>
            <a:ext cx="457200" cy="457200"/>
          </a:xfrm>
          <a:prstGeom prst="rightArrow">
            <a:avLst/>
          </a:prstGeom>
          <a:noFill/>
          <a:ln w="38100" algn="ctr">
            <a:solidFill>
              <a:schemeClr val="tx2">
                <a:lumMod val="75000"/>
              </a:schemeClr>
            </a:solidFill>
            <a:round/>
            <a:headEnd/>
            <a:tailEnd/>
          </a:ln>
        </p:spPr>
        <p:txBody>
          <a:bodyPr anchor="ctr"/>
          <a:lstStyle>
            <a:lvl1pPr marL="342900" indent="-3429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endParaRPr lang="zh-CN" altLang="en-US" sz="2400">
              <a:latin typeface="Verdana" panose="020B0604030504040204" pitchFamily="34" charset="0"/>
            </a:endParaRPr>
          </a:p>
        </p:txBody>
      </p:sp>
      <p:sp>
        <p:nvSpPr>
          <p:cNvPr id="33" name="箭头: 右 24">
            <a:extLst>
              <a:ext uri="{FF2B5EF4-FFF2-40B4-BE49-F238E27FC236}">
                <a16:creationId xmlns:a16="http://schemas.microsoft.com/office/drawing/2014/main" id="{ECA1D81B-C8C9-4E84-AD1F-1028EEBD5450}"/>
              </a:ext>
            </a:extLst>
          </p:cNvPr>
          <p:cNvSpPr/>
          <p:nvPr/>
        </p:nvSpPr>
        <p:spPr bwMode="auto">
          <a:xfrm>
            <a:off x="7240588" y="3667125"/>
            <a:ext cx="457200" cy="457200"/>
          </a:xfrm>
          <a:prstGeom prst="rightArrow">
            <a:avLst/>
          </a:prstGeom>
          <a:noFill/>
          <a:ln w="38100" algn="ctr">
            <a:solidFill>
              <a:schemeClr val="tx2">
                <a:lumMod val="75000"/>
              </a:schemeClr>
            </a:solidFill>
            <a:round/>
            <a:headEnd/>
            <a:tailEnd/>
          </a:ln>
        </p:spPr>
        <p:txBody>
          <a:bodyPr anchor="ctr"/>
          <a:lstStyle>
            <a:lvl1pPr marL="342900" indent="-3429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endParaRPr lang="zh-CN" altLang="en-US" sz="2400">
              <a:latin typeface="Verdana" panose="020B0604030504040204" pitchFamily="34" charset="0"/>
            </a:endParaRPr>
          </a:p>
        </p:txBody>
      </p:sp>
      <p:pic>
        <p:nvPicPr>
          <p:cNvPr id="89100" name="图片 8">
            <a:extLst>
              <a:ext uri="{FF2B5EF4-FFF2-40B4-BE49-F238E27FC236}">
                <a16:creationId xmlns:a16="http://schemas.microsoft.com/office/drawing/2014/main" id="{0B4E9729-A7B7-402A-B190-65A72FD056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442913"/>
            <a:ext cx="2438400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cover dir="d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40" name="矩形 4">
            <a:extLst>
              <a:ext uri="{FF2B5EF4-FFF2-40B4-BE49-F238E27FC236}">
                <a16:creationId xmlns:a16="http://schemas.microsoft.com/office/drawing/2014/main" id="{04272D86-A4A6-4581-BE0F-25F4078421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6122988"/>
            <a:ext cx="6705600" cy="374650"/>
          </a:xfrm>
          <a:prstGeom prst="round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en-US" altLang="zh-CN" sz="2000">
                <a:solidFill>
                  <a:srgbClr val="000000"/>
                </a:solidFill>
                <a:hlinkClick r:id="rId4"/>
              </a:rPr>
              <a:t>https://ieeeauthorcenter.ieee.org/</a:t>
            </a:r>
            <a:r>
              <a:rPr lang="zh-CN" altLang="en-US" sz="2000">
                <a:solidFill>
                  <a:srgbClr val="000000"/>
                </a:solidFill>
              </a:rPr>
              <a:t> </a:t>
            </a:r>
            <a:endParaRPr lang="en-US" altLang="zh-CN" sz="2000">
              <a:solidFill>
                <a:srgbClr val="000000"/>
              </a:solidFill>
            </a:endParaRPr>
          </a:p>
        </p:txBody>
      </p:sp>
      <p:sp>
        <p:nvSpPr>
          <p:cNvPr id="91139" name="标题 1">
            <a:extLst>
              <a:ext uri="{FF2B5EF4-FFF2-40B4-BE49-F238E27FC236}">
                <a16:creationId xmlns:a16="http://schemas.microsoft.com/office/drawing/2014/main" id="{E5BB4C0A-4D87-49DA-8E20-06A0D0C1B3E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76400" y="412750"/>
            <a:ext cx="7772400" cy="679450"/>
          </a:xfrm>
          <a:ln/>
        </p:spPr>
        <p:txBody>
          <a:bodyPr/>
          <a:lstStyle/>
          <a:p>
            <a:r>
              <a:rPr lang="zh-CN" sz="2800">
                <a:latin typeface="微软雅黑" panose="020B0503020204020204" pitchFamily="34" charset="-122"/>
                <a:ea typeface="微软雅黑" panose="020B0503020204020204" pitchFamily="34" charset="-122"/>
              </a:rPr>
              <a:t>作者中心与作者工具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F80A17F-1B99-422B-BA8F-56D7DE5043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/>
        </p:blipFill>
        <p:spPr bwMode="auto">
          <a:xfrm>
            <a:off x="1295400" y="1006475"/>
            <a:ext cx="9906000" cy="484505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77492AC7-FF00-448F-A0A9-9242AFD629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000" y="463550"/>
            <a:ext cx="11387138" cy="6089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Title 1">
            <a:extLst>
              <a:ext uri="{FF2B5EF4-FFF2-40B4-BE49-F238E27FC236}">
                <a16:creationId xmlns:a16="http://schemas.microsoft.com/office/drawing/2014/main" id="{AA481B96-7C83-4FFB-9681-EC824A70E58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0" y="533400"/>
            <a:ext cx="7772400" cy="685800"/>
          </a:xfrm>
          <a:ln/>
        </p:spPr>
        <p:txBody>
          <a:bodyPr/>
          <a:lstStyle/>
          <a:p>
            <a:r>
              <a:rPr sz="3600">
                <a:latin typeface="微软雅黑" panose="020B0503020204020204" pitchFamily="34" charset="-122"/>
                <a:ea typeface="微软雅黑" panose="020B0503020204020204" pitchFamily="34" charset="-122"/>
              </a:rPr>
              <a:t>IEEE</a:t>
            </a:r>
            <a:r>
              <a:rPr lang="zh-CN" sz="3600">
                <a:latin typeface="微软雅黑" panose="020B0503020204020204" pitchFamily="34" charset="-122"/>
                <a:ea typeface="微软雅黑" panose="020B0503020204020204" pitchFamily="34" charset="-122"/>
              </a:rPr>
              <a:t>会议</a:t>
            </a:r>
            <a:br>
              <a:rPr sz="3200"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endParaRPr sz="32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5235" name="Slide Number Placeholder 4">
            <a:extLst>
              <a:ext uri="{FF2B5EF4-FFF2-40B4-BE49-F238E27FC236}">
                <a16:creationId xmlns:a16="http://schemas.microsoft.com/office/drawing/2014/main" id="{718D0507-AD3D-4C24-BF52-7C239D8DF83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057400" y="6172200"/>
            <a:ext cx="685800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fld id="{721D278A-1C2B-40BF-86E3-CE733071A87D}" type="slidenum">
              <a:rPr lang="en-US" altLang="zh-CN" sz="1000" smtClean="0">
                <a:solidFill>
                  <a:schemeClr val="bg1"/>
                </a:solidFill>
              </a:rPr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t>44</a:t>
            </a:fld>
            <a:endParaRPr lang="en-US" altLang="zh-CN" sz="1000">
              <a:solidFill>
                <a:schemeClr val="bg1"/>
              </a:solidFill>
            </a:endParaRPr>
          </a:p>
        </p:txBody>
      </p:sp>
      <p:sp>
        <p:nvSpPr>
          <p:cNvPr id="7" name="Rectangle 17">
            <a:extLst>
              <a:ext uri="{FF2B5EF4-FFF2-40B4-BE49-F238E27FC236}">
                <a16:creationId xmlns:a16="http://schemas.microsoft.com/office/drawing/2014/main" id="{01ECD857-FD38-47F6-8410-767B4F5D4C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2295525"/>
            <a:ext cx="3749675" cy="151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itchFamily="2" charset="2"/>
              <a:buNone/>
              <a:defRPr/>
            </a:pPr>
            <a:r>
              <a:rPr lang="en-US" altLang="zh-CN" sz="6600" dirty="0">
                <a:solidFill>
                  <a:schemeClr val="bg1"/>
                </a:solidFill>
                <a:latin typeface="Verdana" pitchFamily="34" charset="0"/>
                <a:ea typeface="ＭＳ Ｐゴシック" panose="020B0600070205080204" pitchFamily="34" charset="-128"/>
              </a:rPr>
              <a:t>190+</a:t>
            </a: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itchFamily="2" charset="2"/>
              <a:buNone/>
              <a:defRPr/>
            </a:pPr>
            <a:r>
              <a:rPr lang="en-US" sz="2200" dirty="0">
                <a:solidFill>
                  <a:schemeClr val="bg1"/>
                </a:solidFill>
                <a:latin typeface="+mn-lt"/>
                <a:ea typeface="ＭＳ Ｐゴシック" charset="-128"/>
                <a:cs typeface="ＭＳ Ｐゴシック" charset="-128"/>
              </a:rPr>
              <a:t>Journals, Transactions, Magazines</a:t>
            </a:r>
          </a:p>
        </p:txBody>
      </p:sp>
      <p:sp>
        <p:nvSpPr>
          <p:cNvPr id="95237" name="Rounded Rectangle 16">
            <a:extLst>
              <a:ext uri="{FF2B5EF4-FFF2-40B4-BE49-F238E27FC236}">
                <a16:creationId xmlns:a16="http://schemas.microsoft.com/office/drawing/2014/main" id="{B270FBCF-BBCD-49B7-9AA9-8E1EECBC64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14575" y="1841500"/>
            <a:ext cx="3925888" cy="2398713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  <a:effectLst>
            <a:outerShdw dist="38100" dir="2700000" algn="tl" rotWithShape="0">
              <a:srgbClr val="808080">
                <a:alpha val="42998"/>
              </a:srgbClr>
            </a:outerShdw>
          </a:effectLst>
          <a:extLst>
            <a:ext uri="{91240B29-F687-4F45-9708-019B960494DF}">
              <a14:hiddenLine xmlns:a14="http://schemas.microsoft.com/office/drawing/2010/main" w="635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altLang="zh-CN" sz="2400"/>
          </a:p>
        </p:txBody>
      </p:sp>
      <p:sp>
        <p:nvSpPr>
          <p:cNvPr id="95238" name="Rectangle 17">
            <a:extLst>
              <a:ext uri="{FF2B5EF4-FFF2-40B4-BE49-F238E27FC236}">
                <a16:creationId xmlns:a16="http://schemas.microsoft.com/office/drawing/2014/main" id="{79A47267-7C29-4CCF-9424-60FD8B6C81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0750" y="2147888"/>
            <a:ext cx="4049713" cy="166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zh-CN" sz="6600" dirty="0">
                <a:solidFill>
                  <a:schemeClr val="bg1"/>
                </a:solidFill>
                <a:latin typeface="Verdana" panose="020B0604030504040204" pitchFamily="34" charset="0"/>
              </a:rPr>
              <a:t>1,900+</a:t>
            </a:r>
            <a:r>
              <a:rPr lang="en-US" altLang="zh-CN" sz="10000" dirty="0">
                <a:solidFill>
                  <a:schemeClr val="bg1"/>
                </a:solidFill>
                <a:latin typeface="Verdana" panose="020B0604030504040204" pitchFamily="34" charset="0"/>
              </a:rPr>
              <a:t> </a:t>
            </a:r>
          </a:p>
          <a:p>
            <a:pPr algn="ctr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zh-CN" sz="2200" dirty="0">
                <a:solidFill>
                  <a:schemeClr val="bg1"/>
                </a:solidFill>
                <a:latin typeface="Verdana" panose="020B0604030504040204" pitchFamily="34" charset="0"/>
              </a:rPr>
              <a:t>Conferences</a:t>
            </a:r>
          </a:p>
        </p:txBody>
      </p:sp>
      <p:sp>
        <p:nvSpPr>
          <p:cNvPr id="95239" name="文本框 13">
            <a:extLst>
              <a:ext uri="{FF2B5EF4-FFF2-40B4-BE49-F238E27FC236}">
                <a16:creationId xmlns:a16="http://schemas.microsoft.com/office/drawing/2014/main" id="{29446C08-07B9-4F1A-866A-0982BE25D3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9000" y="3017838"/>
            <a:ext cx="22907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rPr>
              <a:t>基本均被</a:t>
            </a:r>
            <a:r>
              <a:rPr lang="en-US" altLang="zh-CN" sz="2400">
                <a:latin typeface="微软雅黑" panose="020B0503020204020204" pitchFamily="34" charset="-122"/>
                <a:ea typeface="微软雅黑" panose="020B0503020204020204" pitchFamily="34" charset="-122"/>
              </a:rPr>
              <a:t>EI</a:t>
            </a: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rPr>
              <a:t>收录</a:t>
            </a:r>
          </a:p>
        </p:txBody>
      </p:sp>
    </p:spTree>
  </p:cSld>
  <p:clrMapOvr>
    <a:masterClrMapping/>
  </p:clrMapOvr>
  <p:transition spd="med">
    <p:cover dir="d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标题 2">
            <a:extLst>
              <a:ext uri="{FF2B5EF4-FFF2-40B4-BE49-F238E27FC236}">
                <a16:creationId xmlns:a16="http://schemas.microsoft.com/office/drawing/2014/main" id="{12B420F3-7B4C-43F2-BCAB-9B7E5D93876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609600"/>
            <a:ext cx="7772400" cy="762000"/>
          </a:xfrm>
        </p:spPr>
        <p:txBody>
          <a:bodyPr/>
          <a:lstStyle/>
          <a:p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会议论文和期刊论文的区别</a:t>
            </a:r>
            <a:endParaRPr lang="zh-CN" altLang="zh-CN" sz="28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7283" name="内容占位符 4">
            <a:extLst>
              <a:ext uri="{FF2B5EF4-FFF2-40B4-BE49-F238E27FC236}">
                <a16:creationId xmlns:a16="http://schemas.microsoft.com/office/drawing/2014/main" id="{76F96DAB-6AAD-4A8B-8EBC-A28C4630B471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1981200" y="1752600"/>
            <a:ext cx="3810000" cy="4114800"/>
          </a:xfrm>
        </p:spPr>
        <p:txBody>
          <a:bodyPr/>
          <a:lstStyle/>
          <a:p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会议主要目的是通过演讲现场交流信息和交换想法</a:t>
            </a:r>
          </a:p>
          <a:p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会议常常反映最新最前沿的研究，很多研究尚未到达正式期刊发表的程度。所以会议主要是快速传播科研信息，以从观众中获取宝贵的意见和反馈</a:t>
            </a:r>
          </a:p>
          <a:p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会议常常会尽可能能覆盖较多的参与者，所以很多会议论文接受率较高</a:t>
            </a:r>
          </a:p>
        </p:txBody>
      </p:sp>
      <p:sp>
        <p:nvSpPr>
          <p:cNvPr id="97284" name="内容占位符 5">
            <a:extLst>
              <a:ext uri="{FF2B5EF4-FFF2-40B4-BE49-F238E27FC236}">
                <a16:creationId xmlns:a16="http://schemas.microsoft.com/office/drawing/2014/main" id="{7010D237-920F-478E-A259-08FFCAB6102C}"/>
              </a:ext>
            </a:extLst>
          </p:cNvPr>
          <p:cNvSpPr>
            <a:spLocks noGrp="1" noChangeArrowheads="1"/>
          </p:cNvSpPr>
          <p:nvPr>
            <p:ph sz="half" idx="2"/>
          </p:nvPr>
        </p:nvSpPr>
        <p:spPr>
          <a:xfrm>
            <a:off x="6172200" y="1676400"/>
            <a:ext cx="3810000" cy="4114800"/>
          </a:xfrm>
        </p:spPr>
        <p:txBody>
          <a:bodyPr/>
          <a:lstStyle/>
          <a:p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没有演讲此类口头交流信息的形式</a:t>
            </a:r>
          </a:p>
          <a:p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期刊发表体现更严格的评审以及更高质量的成果</a:t>
            </a:r>
          </a:p>
          <a:p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大部分期刊论文至少有</a:t>
            </a:r>
            <a:r>
              <a:rPr lang="en-US" altLang="zh-CN" sz="200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名以上评审人审稿，并有副主编定稿</a:t>
            </a:r>
          </a:p>
          <a:p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期刊论文必须很好地反映该领域研究状态，因为评审人会仔细审核其引用文献</a:t>
            </a:r>
          </a:p>
          <a:p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期刊论文接受率通常远低于会议论文</a:t>
            </a:r>
          </a:p>
        </p:txBody>
      </p:sp>
    </p:spTree>
  </p:cSld>
  <p:clrMapOvr>
    <a:masterClrMapping/>
  </p:clrMapOvr>
  <p:transition spd="med">
    <p:cover dir="d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标题 1">
            <a:extLst>
              <a:ext uri="{FF2B5EF4-FFF2-40B4-BE49-F238E27FC236}">
                <a16:creationId xmlns:a16="http://schemas.microsoft.com/office/drawing/2014/main" id="{0305085B-DC4A-4AF2-811C-A8C745A1B80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457200"/>
            <a:ext cx="7772400" cy="685800"/>
          </a:xfrm>
          <a:ln/>
        </p:spPr>
        <p:txBody>
          <a:bodyPr/>
          <a:lstStyle/>
          <a:p>
            <a:r>
              <a:rPr lang="zh-CN" sz="2800">
                <a:latin typeface="微软雅黑" panose="020B0503020204020204" pitchFamily="34" charset="-122"/>
                <a:ea typeface="微软雅黑" panose="020B0503020204020204" pitchFamily="34" charset="-122"/>
              </a:rPr>
              <a:t>浏览与参加</a:t>
            </a:r>
            <a:r>
              <a:rPr altLang="zh-CN" sz="2800">
                <a:latin typeface="微软雅黑" panose="020B0503020204020204" pitchFamily="34" charset="-122"/>
                <a:ea typeface="微软雅黑" panose="020B0503020204020204" pitchFamily="34" charset="-122"/>
              </a:rPr>
              <a:t>IEEE</a:t>
            </a:r>
            <a:r>
              <a:rPr lang="zh-CN" sz="2800">
                <a:latin typeface="微软雅黑" panose="020B0503020204020204" pitchFamily="34" charset="-122"/>
                <a:ea typeface="微软雅黑" panose="020B0503020204020204" pitchFamily="34" charset="-122"/>
              </a:rPr>
              <a:t>会议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B8EDBC19-4F6F-4FD3-BBD8-CAA4175C8D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457200" y="1138238"/>
            <a:ext cx="9170988" cy="4424362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136064C7-4BD9-43DD-B176-803B7D7AC1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14800" y="1608138"/>
            <a:ext cx="7620000" cy="4792662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</p:spPr>
      </p:pic>
    </p:spTree>
  </p:cSld>
  <p:clrMapOvr>
    <a:masterClrMapping/>
  </p:clrMapOvr>
  <p:transition spd="med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Title 1">
            <a:extLst>
              <a:ext uri="{FF2B5EF4-FFF2-40B4-BE49-F238E27FC236}">
                <a16:creationId xmlns:a16="http://schemas.microsoft.com/office/drawing/2014/main" id="{7EE0963F-9B0D-4CE1-A137-AF94BCDEBCB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05000" y="422275"/>
            <a:ext cx="8991600" cy="547688"/>
          </a:xfrm>
          <a:ln/>
        </p:spPr>
        <p:txBody>
          <a:bodyPr/>
          <a:lstStyle/>
          <a:p>
            <a:r>
              <a:rPr lang="zh-CN" sz="2800">
                <a:latin typeface="微软雅黑" panose="020B0503020204020204" pitchFamily="34" charset="-122"/>
                <a:ea typeface="微软雅黑" panose="020B0503020204020204" pitchFamily="34" charset="-122"/>
              </a:rPr>
              <a:t>查找即将召开的</a:t>
            </a:r>
            <a:r>
              <a:rPr altLang="zh-CN" sz="2800">
                <a:latin typeface="微软雅黑" panose="020B0503020204020204" pitchFamily="34" charset="-122"/>
                <a:ea typeface="微软雅黑" panose="020B0503020204020204" pitchFamily="34" charset="-122"/>
              </a:rPr>
              <a:t>IEEE</a:t>
            </a:r>
            <a:r>
              <a:rPr lang="zh-CN" sz="2800">
                <a:latin typeface="微软雅黑" panose="020B0503020204020204" pitchFamily="34" charset="-122"/>
                <a:ea typeface="微软雅黑" panose="020B0503020204020204" pitchFamily="34" charset="-122"/>
              </a:rPr>
              <a:t>会议</a:t>
            </a:r>
            <a:r>
              <a:rPr altLang="zh-CN" sz="2800">
                <a:latin typeface="微软雅黑" panose="020B0503020204020204" pitchFamily="34" charset="-122"/>
                <a:ea typeface="微软雅黑" panose="020B0503020204020204" pitchFamily="34" charset="-122"/>
              </a:rPr>
              <a:t>——IEEE Xpore</a:t>
            </a:r>
            <a:r>
              <a:rPr lang="zh-CN" sz="2800">
                <a:latin typeface="微软雅黑" panose="020B0503020204020204" pitchFamily="34" charset="-122"/>
                <a:ea typeface="微软雅黑" panose="020B0503020204020204" pitchFamily="34" charset="-122"/>
              </a:rPr>
              <a:t>主页底部</a:t>
            </a:r>
            <a:endParaRPr sz="28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0355" name="矩形 12">
            <a:extLst>
              <a:ext uri="{FF2B5EF4-FFF2-40B4-BE49-F238E27FC236}">
                <a16:creationId xmlns:a16="http://schemas.microsoft.com/office/drawing/2014/main" id="{45BF2B46-2F6B-438F-9186-BB6063F220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6027738"/>
            <a:ext cx="76962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zh-CN" altLang="en-US" sz="2400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7BF36924-9AFA-4558-AC78-69D2760B9D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/>
        </p:blipFill>
        <p:spPr bwMode="auto">
          <a:xfrm>
            <a:off x="914400" y="1036638"/>
            <a:ext cx="10633075" cy="4786312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5F28AFF1-4F82-436E-8EBE-333D1F44A2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16050" y="1035050"/>
            <a:ext cx="9340850" cy="491490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7B8FE24B-70B9-4CB4-A840-FB54CC0F287F}"/>
              </a:ext>
            </a:extLst>
          </p:cNvPr>
          <p:cNvSpPr txBox="1"/>
          <p:nvPr/>
        </p:nvSpPr>
        <p:spPr>
          <a:xfrm>
            <a:off x="1866900" y="6057900"/>
            <a:ext cx="7391400" cy="46037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>
                <a:lumMod val="90000"/>
              </a:schemeClr>
            </a:solidFill>
          </a:ln>
        </p:spPr>
        <p:txBody>
          <a:bodyPr>
            <a:spAutoFit/>
          </a:bodyPr>
          <a:lstStyle>
            <a:lvl1pPr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zh-CN" sz="2400">
                <a:hlinkClick r:id="rId6"/>
              </a:rPr>
              <a:t>https://www.ieee.org/conferences/index.html</a:t>
            </a:r>
            <a:r>
              <a:rPr lang="en-US" altLang="zh-CN" sz="2400"/>
              <a:t> </a:t>
            </a:r>
            <a:endParaRPr lang="zh-CN" altLang="en-US" sz="240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5D16A8EF-8CD1-4FD6-8E8F-EA62374EF5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685925" y="2362200"/>
            <a:ext cx="8801100" cy="289560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544527A0-2618-4164-9B01-C272B58C91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4800600"/>
            <a:ext cx="3048000" cy="304800"/>
          </a:xfrm>
          <a:prstGeom prst="roundRect">
            <a:avLst>
              <a:gd name="adj" fmla="val 16667"/>
            </a:avLst>
          </a:prstGeom>
          <a:noFill/>
          <a:ln w="190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marL="342900" indent="-3429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zh-CN" altLang="en-US" sz="2400">
              <a:latin typeface="Verdana" panose="020B0604030504040204" pitchFamily="34" charset="0"/>
            </a:endParaRPr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A177E7F2-E680-42DE-B40A-07A5C6C5E9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0" y="4084638"/>
            <a:ext cx="1752600" cy="304800"/>
          </a:xfrm>
          <a:prstGeom prst="roundRect">
            <a:avLst>
              <a:gd name="adj" fmla="val 16667"/>
            </a:avLst>
          </a:prstGeom>
          <a:noFill/>
          <a:ln w="190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marL="342900" indent="-3429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zh-CN" altLang="en-US" sz="2400">
              <a:latin typeface="Verdana" panose="020B0604030504040204" pitchFamily="34" charset="0"/>
            </a:endParaRPr>
          </a:p>
        </p:txBody>
      </p:sp>
    </p:spTree>
  </p:cSld>
  <p:clrMapOvr>
    <a:masterClrMapping/>
  </p:clrMapOvr>
  <p:transition spd="med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标题 1">
            <a:extLst>
              <a:ext uri="{FF2B5EF4-FFF2-40B4-BE49-F238E27FC236}">
                <a16:creationId xmlns:a16="http://schemas.microsoft.com/office/drawing/2014/main" id="{98B179E5-9C34-42A7-B59F-0AA91A68178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457200"/>
            <a:ext cx="7772400" cy="609600"/>
          </a:xfrm>
          <a:ln/>
        </p:spPr>
        <p:txBody>
          <a:bodyPr/>
          <a:lstStyle/>
          <a:p>
            <a:r>
              <a:rPr lang="zh-CN" sz="2800">
                <a:latin typeface="微软雅黑" panose="020B0503020204020204" pitchFamily="34" charset="-122"/>
                <a:ea typeface="微软雅黑" panose="020B0503020204020204" pitchFamily="34" charset="-122"/>
              </a:rPr>
              <a:t>举例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A50A53F4-6A3C-4BC8-9693-34A0E4E220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6538" y="1066800"/>
            <a:ext cx="9144000" cy="489585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8FC5345-A5F8-4BBE-B6FA-7B1CD9B75E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01000" y="3224213"/>
            <a:ext cx="2459038" cy="3205162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610190C1-1F8F-4979-B92E-EC66CF0B0A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4513" y="2667000"/>
            <a:ext cx="2547937" cy="14271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B15E2332-DAF1-42FB-BEA2-3734A57EC4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81400" y="2686050"/>
            <a:ext cx="1811338" cy="371475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6F48B2B-6972-4B5A-8202-475A3FEB5E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643188" y="1042988"/>
            <a:ext cx="6919912" cy="5386387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67CB3F5-5AA1-4CE3-BCEC-29932242F8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940050" y="457200"/>
            <a:ext cx="6365875" cy="628967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</p:spPr>
      </p:pic>
    </p:spTree>
  </p:cSld>
  <p:clrMapOvr>
    <a:masterClrMapping/>
  </p:clrMapOvr>
  <p:transition spd="med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文本框 104">
            <a:extLst>
              <a:ext uri="{FF2B5EF4-FFF2-40B4-BE49-F238E27FC236}">
                <a16:creationId xmlns:a16="http://schemas.microsoft.com/office/drawing/2014/main" id="{C8A82770-0F85-4249-8318-2F7656A3979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600200" y="2514600"/>
            <a:ext cx="10587038" cy="2554288"/>
          </a:xfrm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8000" b="1">
                <a:latin typeface="微软雅黑" panose="020B0503020204020204" pitchFamily="34" charset="-122"/>
                <a:ea typeface="微软雅黑" panose="020B0503020204020204" pitchFamily="34" charset="-122"/>
              </a:rPr>
              <a:t>IEEE</a:t>
            </a:r>
            <a:r>
              <a:rPr lang="zh-CN" altLang="en-US" sz="8000" b="1">
                <a:latin typeface="微软雅黑" panose="020B0503020204020204" pitchFamily="34" charset="-122"/>
                <a:ea typeface="微软雅黑" panose="020B0503020204020204" pitchFamily="34" charset="-122"/>
              </a:rPr>
              <a:t>活动介绍，</a:t>
            </a:r>
            <a:endParaRPr lang="en-US" altLang="zh-CN" sz="80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8000" b="1">
                <a:latin typeface="微软雅黑" panose="020B0503020204020204" pitchFamily="34" charset="-122"/>
                <a:ea typeface="微软雅黑" panose="020B0503020204020204" pitchFamily="34" charset="-122"/>
              </a:rPr>
              <a:t>助力科研与职业发展</a:t>
            </a:r>
          </a:p>
        </p:txBody>
      </p:sp>
    </p:spTree>
  </p:cSld>
  <p:clrMapOvr>
    <a:masterClrMapping/>
  </p:clrMapOvr>
  <p:transition spd="med" advTm="37753">
    <p:cover dir="d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3">
            <a:extLst>
              <a:ext uri="{FF2B5EF4-FFF2-40B4-BE49-F238E27FC236}">
                <a16:creationId xmlns:a16="http://schemas.microsoft.com/office/drawing/2014/main" id="{F1AEF05E-32D5-4006-9C82-01B0AD76D465}"/>
              </a:ext>
            </a:extLst>
          </p:cNvPr>
          <p:cNvSpPr>
            <a:spLocks noChangeArrowheads="1"/>
          </p:cNvSpPr>
          <p:nvPr/>
        </p:nvSpPr>
        <p:spPr bwMode="black">
          <a:xfrm>
            <a:off x="1981200" y="1371600"/>
            <a:ext cx="80010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Ctr="1"/>
          <a:lstStyle>
            <a:lvl1pPr marL="342900" indent="-3429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4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</a:pP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</a:rPr>
              <a:t>非营利组织，全球最大的技术行业学会，成员遍布</a:t>
            </a:r>
            <a:r>
              <a:rPr lang="en-US" altLang="zh-CN" sz="2400" b="1">
                <a:latin typeface="微软雅黑" panose="020B0503020204020204" pitchFamily="34" charset="-122"/>
                <a:ea typeface="微软雅黑" panose="020B0503020204020204" pitchFamily="34" charset="-122"/>
              </a:rPr>
              <a:t>180</a:t>
            </a: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</a:rPr>
              <a:t>多个国家地区，会员超过</a:t>
            </a:r>
            <a:r>
              <a:rPr lang="en-US" altLang="zh-CN" sz="2400" b="1">
                <a:latin typeface="微软雅黑" panose="020B0503020204020204" pitchFamily="34" charset="-122"/>
                <a:ea typeface="微软雅黑" panose="020B0503020204020204" pitchFamily="34" charset="-122"/>
              </a:rPr>
              <a:t>43</a:t>
            </a: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</a:rPr>
              <a:t>万人</a:t>
            </a:r>
            <a:endParaRPr lang="en-US" altLang="zh-CN" sz="24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723" name="Title 5">
            <a:extLst>
              <a:ext uri="{FF2B5EF4-FFF2-40B4-BE49-F238E27FC236}">
                <a16:creationId xmlns:a16="http://schemas.microsoft.com/office/drawing/2014/main" id="{379D241B-A8B5-4DAE-A70D-FA9C6CADA64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14525" y="511175"/>
            <a:ext cx="7772400" cy="685800"/>
          </a:xfrm>
          <a:ln/>
        </p:spPr>
        <p:txBody>
          <a:bodyPr/>
          <a:lstStyle/>
          <a:p>
            <a:r>
              <a:rPr altLang="zh-CN" sz="3200">
                <a:latin typeface="微软雅黑" panose="020B0503020204020204" pitchFamily="34" charset="-122"/>
                <a:ea typeface="微软雅黑" panose="020B0503020204020204" pitchFamily="34" charset="-122"/>
              </a:rPr>
              <a:t>IEEE</a:t>
            </a:r>
            <a:r>
              <a:rPr lang="ja-JP" sz="3200">
                <a:latin typeface="微软雅黑" panose="020B0503020204020204" pitchFamily="34" charset="-122"/>
                <a:ea typeface="微软雅黑" panose="020B0503020204020204" pitchFamily="34" charset="-122"/>
              </a:rPr>
              <a:t>组织情况</a:t>
            </a:r>
            <a:endParaRPr altLang="zh-CN" sz="32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0724" name="Picture 6">
            <a:extLst>
              <a:ext uri="{FF2B5EF4-FFF2-40B4-BE49-F238E27FC236}">
                <a16:creationId xmlns:a16="http://schemas.microsoft.com/office/drawing/2014/main" id="{3DCC20CC-2893-4B1D-AC51-0FE80051AB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286000"/>
            <a:ext cx="8467725" cy="400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1" name="椭圆 6">
            <a:extLst>
              <a:ext uri="{FF2B5EF4-FFF2-40B4-BE49-F238E27FC236}">
                <a16:creationId xmlns:a16="http://schemas.microsoft.com/office/drawing/2014/main" id="{F4B65D30-A85E-4079-A568-EFE46FCD8A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6600" y="3200400"/>
            <a:ext cx="1905000" cy="1143000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marL="342900" indent="-3429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4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zh-CN" altLang="en-US" sz="2400">
              <a:latin typeface="Verdana" panose="020B0604030504040204" pitchFamily="34" charset="0"/>
            </a:endParaRPr>
          </a:p>
        </p:txBody>
      </p:sp>
      <p:sp>
        <p:nvSpPr>
          <p:cNvPr id="8" name="圆角矩形 7">
            <a:extLst>
              <a:ext uri="{FF2B5EF4-FFF2-40B4-BE49-F238E27FC236}">
                <a16:creationId xmlns:a16="http://schemas.microsoft.com/office/drawing/2014/main" id="{3101960C-34B7-4187-A5B5-BAFA657418C5}"/>
              </a:ext>
            </a:extLst>
          </p:cNvPr>
          <p:cNvSpPr/>
          <p:nvPr/>
        </p:nvSpPr>
        <p:spPr>
          <a:xfrm>
            <a:off x="2133600" y="4267200"/>
            <a:ext cx="4572000" cy="1900238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>
            <a:lvl1pPr marL="342900" indent="-3429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4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Blip>
                <a:blip r:embed="rId4"/>
              </a:buBlip>
              <a:defRPr/>
            </a:pPr>
            <a:r>
              <a:rPr lang="en-US" altLang="zh-CN" sz="24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300</a:t>
            </a:r>
            <a:r>
              <a:rPr lang="zh-CN" altLang="en-US" sz="24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多个地方分会</a:t>
            </a:r>
            <a:endParaRPr lang="en-US" altLang="zh-CN" sz="2400" b="1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Blip>
                <a:blip r:embed="rId4"/>
              </a:buBlip>
              <a:defRPr/>
            </a:pPr>
            <a:r>
              <a:rPr lang="en-US" altLang="zh-CN" sz="24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2000</a:t>
            </a:r>
            <a:r>
              <a:rPr lang="zh-CN" altLang="en-US" sz="24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多个专业委员会</a:t>
            </a:r>
            <a:endParaRPr lang="en-US" altLang="zh-CN" sz="2400" b="1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Blip>
                <a:blip r:embed="rId4"/>
              </a:buBlip>
              <a:defRPr/>
            </a:pPr>
            <a:r>
              <a:rPr lang="en-US" altLang="zh-CN" sz="24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100</a:t>
            </a:r>
            <a:r>
              <a:rPr lang="zh-CN" altLang="en-US" sz="24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多个国家的</a:t>
            </a:r>
            <a:r>
              <a:rPr lang="en-US" altLang="zh-CN" sz="24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30</a:t>
            </a:r>
            <a:r>
              <a:rPr lang="en-US" altLang="en-US" sz="24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00</a:t>
            </a:r>
            <a:r>
              <a:rPr lang="zh-CN" altLang="en-US" sz="24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多个学生分会</a:t>
            </a:r>
            <a:endParaRPr lang="en-US" altLang="en-US" sz="2400" b="1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1"/>
    </p:custDataLst>
  </p:cSld>
  <p:clrMapOvr>
    <a:masterClrMapping/>
  </p:clrMapOvr>
  <p:transition spd="med" advTm="33711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5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1" grpId="0" animBg="1"/>
      <p:bldP spid="8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标题 1">
            <a:extLst>
              <a:ext uri="{FF2B5EF4-FFF2-40B4-BE49-F238E27FC236}">
                <a16:creationId xmlns:a16="http://schemas.microsoft.com/office/drawing/2014/main" id="{C8CD724F-410D-4F06-9F50-64515409905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0" y="533400"/>
            <a:ext cx="7772400" cy="685800"/>
          </a:xfrm>
          <a:ln/>
        </p:spPr>
        <p:txBody>
          <a:bodyPr/>
          <a:lstStyle/>
          <a:p>
            <a:r>
              <a:rPr lang="zh-CN" sz="3600">
                <a:latin typeface="微软雅黑" panose="020B0503020204020204" pitchFamily="34" charset="-122"/>
                <a:ea typeface="微软雅黑" panose="020B0503020204020204" pitchFamily="34" charset="-122"/>
              </a:rPr>
              <a:t>欢迎参与</a:t>
            </a:r>
            <a:r>
              <a:rPr altLang="zh-CN" sz="3600">
                <a:latin typeface="微软雅黑" panose="020B0503020204020204" pitchFamily="34" charset="-122"/>
                <a:ea typeface="微软雅黑" panose="020B0503020204020204" pitchFamily="34" charset="-122"/>
              </a:rPr>
              <a:t>IEEE</a:t>
            </a:r>
            <a:r>
              <a:rPr lang="zh-CN" sz="3600">
                <a:latin typeface="微软雅黑" panose="020B0503020204020204" pitchFamily="34" charset="-122"/>
                <a:ea typeface="微软雅黑" panose="020B0503020204020204" pitchFamily="34" charset="-122"/>
              </a:rPr>
              <a:t>学术交流！</a:t>
            </a:r>
          </a:p>
        </p:txBody>
      </p:sp>
      <p:sp>
        <p:nvSpPr>
          <p:cNvPr id="105475" name="内容占位符 2">
            <a:extLst>
              <a:ext uri="{FF2B5EF4-FFF2-40B4-BE49-F238E27FC236}">
                <a16:creationId xmlns:a16="http://schemas.microsoft.com/office/drawing/2014/main" id="{B37E8ED7-52EA-451F-A89E-815BB5FAD9B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209800" y="1524000"/>
            <a:ext cx="7772400" cy="41148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altLang="zh-CN" sz="2000"/>
              <a:t>Involvement in IEEE Societies, Sections and Chapters</a:t>
            </a:r>
          </a:p>
          <a:p>
            <a:pPr>
              <a:lnSpc>
                <a:spcPct val="150000"/>
              </a:lnSpc>
            </a:pPr>
            <a:r>
              <a:rPr lang="en-US" altLang="zh-CN" sz="2000"/>
              <a:t>Over 3,000 Student Branches in over 100 countries</a:t>
            </a:r>
          </a:p>
          <a:p>
            <a:pPr>
              <a:lnSpc>
                <a:spcPct val="150000"/>
              </a:lnSpc>
            </a:pPr>
            <a:r>
              <a:rPr lang="en-US" altLang="zh-CN" sz="2000"/>
              <a:t>Participation in IEEE Young Professional and Women in Engineering</a:t>
            </a:r>
          </a:p>
          <a:p>
            <a:pPr>
              <a:lnSpc>
                <a:spcPct val="150000"/>
              </a:lnSpc>
            </a:pPr>
            <a:r>
              <a:rPr lang="en-US" altLang="zh-CN" sz="2000"/>
              <a:t>1800+ conferences per year</a:t>
            </a:r>
          </a:p>
          <a:p>
            <a:pPr>
              <a:lnSpc>
                <a:spcPct val="150000"/>
              </a:lnSpc>
            </a:pPr>
            <a:r>
              <a:rPr lang="en-US" altLang="zh-CN" sz="2000"/>
              <a:t>IEEE Social media, such as Weibo, WeChat, etc.</a:t>
            </a:r>
          </a:p>
          <a:p>
            <a:endParaRPr lang="zh-CN" altLang="en-US" sz="2000"/>
          </a:p>
        </p:txBody>
      </p:sp>
    </p:spTree>
  </p:cSld>
  <p:clrMapOvr>
    <a:masterClrMapping/>
  </p:clrMapOvr>
  <p:transition spd="med">
    <p:cover dir="d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Title 1">
            <a:extLst>
              <a:ext uri="{FF2B5EF4-FFF2-40B4-BE49-F238E27FC236}">
                <a16:creationId xmlns:a16="http://schemas.microsoft.com/office/drawing/2014/main" id="{D7D137AA-7FD5-46B8-B162-C57032AA639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12975" y="381000"/>
            <a:ext cx="8297863" cy="1143000"/>
          </a:xfrm>
          <a:ln/>
        </p:spPr>
        <p:txBody>
          <a:bodyPr/>
          <a:lstStyle/>
          <a:p>
            <a:r>
              <a:rPr altLang="zh-CN" sz="3200">
                <a:latin typeface="微软雅黑" panose="020B0503020204020204" pitchFamily="34" charset="-122"/>
                <a:ea typeface="微软雅黑" panose="020B0503020204020204" pitchFamily="34" charset="-122"/>
              </a:rPr>
              <a:t>IEEE</a:t>
            </a:r>
            <a:r>
              <a:rPr lang="zh-CN" sz="3200">
                <a:latin typeface="微软雅黑" panose="020B0503020204020204" pitchFamily="34" charset="-122"/>
                <a:ea typeface="微软雅黑" panose="020B0503020204020204" pitchFamily="34" charset="-122"/>
              </a:rPr>
              <a:t>免费技术讲座</a:t>
            </a:r>
            <a:endParaRPr altLang="zh-CN" sz="32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7523" name="Rectangle 3">
            <a:extLst>
              <a:ext uri="{FF2B5EF4-FFF2-40B4-BE49-F238E27FC236}">
                <a16:creationId xmlns:a16="http://schemas.microsoft.com/office/drawing/2014/main" id="{2A259C23-84CA-42DE-B2E8-941C7C992E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8363" y="1471613"/>
            <a:ext cx="7827962" cy="523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3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80000"/>
              </a:lnSpc>
              <a:buFontTx/>
              <a:buBlip>
                <a:blip r:embed="rId4"/>
              </a:buBlip>
            </a:pPr>
            <a:r>
              <a:rPr lang="en-US" altLang="zh-CN" sz="2000" b="1" dirty="0"/>
              <a:t>Spectrum</a:t>
            </a:r>
            <a:r>
              <a:rPr lang="zh-CN" altLang="en-US" sz="2000" b="1" dirty="0">
                <a:latin typeface="宋体" panose="02010600030101010101" pitchFamily="2" charset="-122"/>
              </a:rPr>
              <a:t>免费讲座，涉及最新科技：</a:t>
            </a:r>
            <a:r>
              <a:rPr lang="en-US" altLang="zh-CN" sz="2000" b="1" dirty="0">
                <a:hlinkClick r:id="rId5"/>
              </a:rPr>
              <a:t>http://spectrum.ieee.org/webinars</a:t>
            </a:r>
            <a:endParaRPr lang="zh-CN" altLang="en-US" sz="2000" b="1" dirty="0"/>
          </a:p>
          <a:p>
            <a:pPr eaLnBrk="1" hangingPunct="1">
              <a:lnSpc>
                <a:spcPct val="80000"/>
              </a:lnSpc>
              <a:buFontTx/>
              <a:buBlip>
                <a:blip r:embed="rId4"/>
              </a:buBlip>
            </a:pPr>
            <a:endParaRPr lang="en-US" altLang="zh-CN" sz="2000" b="1" dirty="0"/>
          </a:p>
          <a:p>
            <a:pPr eaLnBrk="1" hangingPunct="1">
              <a:lnSpc>
                <a:spcPct val="80000"/>
              </a:lnSpc>
              <a:buFontTx/>
              <a:buBlip>
                <a:blip r:embed="rId4"/>
              </a:buBlip>
            </a:pPr>
            <a:r>
              <a:rPr lang="en-US" altLang="zh-CN" sz="2000" b="1" dirty="0"/>
              <a:t>Communication Society</a:t>
            </a:r>
            <a:r>
              <a:rPr lang="zh-CN" altLang="en-US" sz="2000" b="1" dirty="0">
                <a:latin typeface="宋体" panose="02010600030101010101" pitchFamily="2" charset="-122"/>
              </a:rPr>
              <a:t>免费讲座，通信领域热点技术：</a:t>
            </a:r>
            <a:r>
              <a:rPr lang="en-US" altLang="zh-CN" sz="2000" b="1" dirty="0">
                <a:hlinkClick r:id="rId6"/>
              </a:rPr>
              <a:t>http://www.comsoc.org/webinars</a:t>
            </a:r>
            <a:endParaRPr lang="en-US" altLang="zh-CN" sz="2000" b="1" dirty="0"/>
          </a:p>
          <a:p>
            <a:pPr eaLnBrk="1" hangingPunct="1">
              <a:lnSpc>
                <a:spcPct val="80000"/>
              </a:lnSpc>
              <a:buFontTx/>
              <a:buBlip>
                <a:blip r:embed="rId4"/>
              </a:buBlip>
            </a:pPr>
            <a:endParaRPr lang="en-US" altLang="zh-CN" sz="2000" b="1" dirty="0"/>
          </a:p>
          <a:p>
            <a:pPr eaLnBrk="1" hangingPunct="1">
              <a:lnSpc>
                <a:spcPct val="80000"/>
              </a:lnSpc>
              <a:buFontTx/>
              <a:buBlip>
                <a:blip r:embed="rId4"/>
              </a:buBlip>
            </a:pPr>
            <a:r>
              <a:rPr lang="en-US" altLang="zh-CN" sz="2000" b="1" dirty="0"/>
              <a:t>Computer Society</a:t>
            </a:r>
            <a:r>
              <a:rPr lang="zh-CN" altLang="en-US" sz="2000" b="1" dirty="0">
                <a:latin typeface="宋体" panose="02010600030101010101" pitchFamily="2" charset="-122"/>
              </a:rPr>
              <a:t>免费讲座，计算机领域热点技术：</a:t>
            </a:r>
            <a:endParaRPr lang="en-US" altLang="zh-CN" sz="2000" b="1" dirty="0">
              <a:latin typeface="宋体" panose="02010600030101010101" pitchFamily="2" charset="-122"/>
            </a:endParaRPr>
          </a:p>
          <a:p>
            <a:pPr eaLnBrk="1" hangingPunct="1">
              <a:lnSpc>
                <a:spcPct val="80000"/>
              </a:lnSpc>
              <a:buFontTx/>
              <a:buBlip>
                <a:blip r:embed="rId4"/>
              </a:buBlip>
            </a:pPr>
            <a:r>
              <a:rPr lang="en-US" altLang="zh-CN" sz="2000" b="1" dirty="0">
                <a:hlinkClick r:id="rId7"/>
              </a:rPr>
              <a:t>http://www.computer.org/portal/web/webinars/Register-for-a-Webinar</a:t>
            </a:r>
            <a:r>
              <a:rPr lang="en-US" altLang="zh-CN" sz="2000" b="1" dirty="0"/>
              <a:t> </a:t>
            </a:r>
            <a:r>
              <a:rPr lang="zh-CN" altLang="en-US" sz="2000" b="1" dirty="0"/>
              <a:t>  </a:t>
            </a:r>
          </a:p>
          <a:p>
            <a:pPr eaLnBrk="1" hangingPunct="1">
              <a:lnSpc>
                <a:spcPct val="80000"/>
              </a:lnSpc>
              <a:buFontTx/>
              <a:buBlip>
                <a:blip r:embed="rId4"/>
              </a:buBlip>
            </a:pPr>
            <a:endParaRPr lang="en-US" altLang="zh-CN" sz="2000" b="1" dirty="0"/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Blip>
                <a:blip r:embed="rId4"/>
              </a:buBlip>
            </a:pPr>
            <a:r>
              <a:rPr lang="en-US" altLang="zh-CN" sz="2000" b="1" dirty="0"/>
              <a:t>Young Professional</a:t>
            </a:r>
            <a:r>
              <a:rPr lang="zh-CN" altLang="en-US" sz="2000" b="1" dirty="0">
                <a:latin typeface="宋体" panose="02010600030101010101" pitchFamily="2" charset="-122"/>
              </a:rPr>
              <a:t>社团免费讲座，涉及职业发展，人文，科技等内容：</a:t>
            </a:r>
            <a:r>
              <a:rPr lang="en-US" altLang="zh-CN" sz="2000" b="1" dirty="0"/>
              <a:t>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Blip>
                <a:blip r:embed="rId4"/>
              </a:buBlip>
            </a:pPr>
            <a:r>
              <a:rPr lang="en-US" altLang="zh-CN" sz="2000" b="1" dirty="0">
                <a:hlinkClick r:id="rId8"/>
              </a:rPr>
              <a:t>http://yp.ieee.org/members/webinars/past-webinars/ </a:t>
            </a:r>
            <a:endParaRPr lang="zh-CN" altLang="en-US" sz="2000" b="1" dirty="0"/>
          </a:p>
          <a:p>
            <a:pPr eaLnBrk="1" hangingPunct="1">
              <a:lnSpc>
                <a:spcPct val="80000"/>
              </a:lnSpc>
              <a:buFontTx/>
              <a:buBlip>
                <a:blip r:embed="rId4"/>
              </a:buBlip>
            </a:pPr>
            <a:endParaRPr lang="en-US" altLang="zh-CN" sz="2000" b="1" dirty="0"/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Blip>
                <a:blip r:embed="rId4"/>
              </a:buBlip>
            </a:pPr>
            <a:r>
              <a:rPr lang="zh-CN" altLang="en-US" sz="2000" b="1" dirty="0">
                <a:latin typeface="宋体" panose="02010600030101010101" pitchFamily="2" charset="-122"/>
              </a:rPr>
              <a:t>加入志愿者虚拟社团，获得行业最新咨询：</a:t>
            </a:r>
            <a:r>
              <a:rPr lang="en-US" altLang="zh-CN" sz="2000" b="1" dirty="0"/>
              <a:t>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Blip>
                <a:blip r:embed="rId4"/>
              </a:buBlip>
            </a:pPr>
            <a:r>
              <a:rPr lang="en-US" altLang="zh-CN" sz="2000" b="1" dirty="0">
                <a:hlinkClick r:id="rId9"/>
              </a:rPr>
              <a:t>http://oc.ieee.org/</a:t>
            </a:r>
            <a:endParaRPr lang="en-US" altLang="zh-CN" sz="2000" b="1" dirty="0"/>
          </a:p>
          <a:p>
            <a:pPr eaLnBrk="1" hangingPunct="1">
              <a:lnSpc>
                <a:spcPct val="80000"/>
              </a:lnSpc>
              <a:buFontTx/>
              <a:buBlip>
                <a:blip r:embed="rId4"/>
              </a:buBlip>
            </a:pPr>
            <a:endParaRPr lang="en-US" altLang="zh-CN" sz="2000" b="1" dirty="0"/>
          </a:p>
        </p:txBody>
      </p:sp>
    </p:spTree>
  </p:cSld>
  <p:clrMapOvr>
    <a:masterClrMapping/>
  </p:clrMapOvr>
  <p:transition spd="med">
    <p:cover dir="d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内容占位符 2">
            <a:extLst>
              <a:ext uri="{FF2B5EF4-FFF2-40B4-BE49-F238E27FC236}">
                <a16:creationId xmlns:a16="http://schemas.microsoft.com/office/drawing/2014/main" id="{83EEA108-1D76-4E6D-889C-41A9558AF3F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235200" y="1355725"/>
            <a:ext cx="7772400" cy="4114800"/>
          </a:xfrm>
        </p:spPr>
        <p:txBody>
          <a:bodyPr/>
          <a:lstStyle/>
          <a:p>
            <a:r>
              <a:rPr lang="en-US" altLang="zh-CN" sz="1800"/>
              <a:t>IEEE Fellowship/Scholarship</a:t>
            </a:r>
          </a:p>
          <a:p>
            <a:pPr lvl="1"/>
            <a:r>
              <a:rPr lang="en-US" altLang="zh-CN" sz="1400"/>
              <a:t>IEEE Charles LeGeyt Fortescue Fellowship </a:t>
            </a:r>
          </a:p>
          <a:p>
            <a:pPr lvl="1"/>
            <a:r>
              <a:rPr lang="en-US" altLang="zh-CN" sz="1400"/>
              <a:t>IEEE Computational Intelligence Society Conference Travel Grants </a:t>
            </a:r>
          </a:p>
          <a:p>
            <a:pPr lvl="1"/>
            <a:r>
              <a:rPr lang="en-US" altLang="zh-CN" sz="1400"/>
              <a:t>IEEE Computational Intelligence Society Summer Research Grant </a:t>
            </a:r>
          </a:p>
          <a:p>
            <a:pPr lvl="1"/>
            <a:r>
              <a:rPr lang="en-US" altLang="zh-CN" sz="1400"/>
              <a:t>IEEE Computer Society Merwin Scholarship</a:t>
            </a:r>
          </a:p>
          <a:p>
            <a:pPr lvl="1"/>
            <a:r>
              <a:rPr lang="en-US" altLang="zh-CN" sz="1400"/>
              <a:t>IEEE Dielectrics and Electrical Insulation Society Graduate Student Fellowship</a:t>
            </a:r>
          </a:p>
          <a:p>
            <a:pPr lvl="1"/>
            <a:r>
              <a:rPr lang="en-US" altLang="zh-CN" sz="1400"/>
              <a:t>IEEE Electron Devices Society Graduate Student Fellowship</a:t>
            </a:r>
          </a:p>
          <a:p>
            <a:pPr lvl="1"/>
            <a:r>
              <a:rPr lang="en-US" altLang="zh-CN" sz="1400"/>
              <a:t>IEEE James C. Klouda Memorial Scholarship Award</a:t>
            </a:r>
          </a:p>
          <a:p>
            <a:pPr lvl="1"/>
            <a:r>
              <a:rPr lang="en-US" altLang="zh-CN" sz="1400"/>
              <a:t>……</a:t>
            </a:r>
          </a:p>
          <a:p>
            <a:r>
              <a:rPr lang="en-US" altLang="zh-CN" sz="1800"/>
              <a:t>IEEE Competitions</a:t>
            </a:r>
          </a:p>
          <a:p>
            <a:pPr lvl="1"/>
            <a:r>
              <a:rPr lang="en-US" altLang="zh-CN" sz="1400"/>
              <a:t>Presidents' Change the World Competition</a:t>
            </a:r>
          </a:p>
          <a:p>
            <a:pPr lvl="1"/>
            <a:r>
              <a:rPr lang="en-US" altLang="zh-CN" sz="1400"/>
              <a:t>IEEE Computer Society Simulator Design Competition</a:t>
            </a:r>
          </a:p>
          <a:p>
            <a:pPr lvl="1"/>
            <a:r>
              <a:rPr lang="en-US" altLang="zh-CN" sz="1400"/>
              <a:t>Student paper contest</a:t>
            </a:r>
          </a:p>
          <a:p>
            <a:pPr lvl="1"/>
            <a:r>
              <a:rPr lang="en-US" altLang="zh-CN" sz="1400"/>
              <a:t>……</a:t>
            </a:r>
          </a:p>
          <a:p>
            <a:endParaRPr lang="zh-CN" altLang="en-US" sz="1600"/>
          </a:p>
        </p:txBody>
      </p:sp>
      <p:sp>
        <p:nvSpPr>
          <p:cNvPr id="87043" name="矩形 5">
            <a:extLst>
              <a:ext uri="{FF2B5EF4-FFF2-40B4-BE49-F238E27FC236}">
                <a16:creationId xmlns:a16="http://schemas.microsoft.com/office/drawing/2014/main" id="{D170DFF0-901A-4C3E-93AB-2FE740A6D6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63863" y="5541963"/>
            <a:ext cx="6049962" cy="782637"/>
          </a:xfrm>
          <a:prstGeom prst="round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spcBef>
                <a:spcPct val="20000"/>
              </a:spcBef>
              <a:buClr>
                <a:schemeClr val="bg2"/>
              </a:buClr>
              <a:buSzPct val="80000"/>
              <a:buFont typeface="Wingdings" pitchFamily="2" charset="2"/>
              <a:buNone/>
              <a:defRPr/>
            </a:pPr>
            <a:r>
              <a:rPr lang="en-US" altLang="zh-CN" sz="2000" dirty="0">
                <a:solidFill>
                  <a:srgbClr val="000000"/>
                </a:solidFill>
                <a:hlinkClick r:id="rId3"/>
              </a:rPr>
              <a:t>https://www.ieee.org/membership/students/scholarships-grants-and-fellowships.html</a:t>
            </a:r>
            <a:r>
              <a:rPr lang="zh-CN" altLang="en-US" sz="2000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109572" name="Title 1">
            <a:extLst>
              <a:ext uri="{FF2B5EF4-FFF2-40B4-BE49-F238E27FC236}">
                <a16:creationId xmlns:a16="http://schemas.microsoft.com/office/drawing/2014/main" id="{44BC1699-E788-4823-968E-F61E753B4D5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458788"/>
            <a:ext cx="7772400" cy="569912"/>
          </a:xfrm>
          <a:ln/>
        </p:spPr>
        <p:txBody>
          <a:bodyPr/>
          <a:lstStyle/>
          <a:p>
            <a:r>
              <a:rPr lang="zh-CN" sz="3200">
                <a:latin typeface="微软雅黑" panose="020B0503020204020204" pitchFamily="34" charset="-122"/>
                <a:ea typeface="微软雅黑" panose="020B0503020204020204" pitchFamily="34" charset="-122"/>
              </a:rPr>
              <a:t>欢迎申请丰厚的</a:t>
            </a:r>
            <a:r>
              <a:rPr altLang="zh-CN" sz="3200">
                <a:latin typeface="微软雅黑" panose="020B0503020204020204" pitchFamily="34" charset="-122"/>
                <a:ea typeface="微软雅黑" panose="020B0503020204020204" pitchFamily="34" charset="-122"/>
              </a:rPr>
              <a:t>IEEE</a:t>
            </a:r>
            <a:r>
              <a:rPr lang="zh-CN" sz="3200">
                <a:latin typeface="微软雅黑" panose="020B0503020204020204" pitchFamily="34" charset="-122"/>
                <a:ea typeface="微软雅黑" panose="020B0503020204020204" pitchFamily="34" charset="-122"/>
              </a:rPr>
              <a:t>奖学金！</a:t>
            </a:r>
            <a:endParaRPr altLang="zh-CN" sz="32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med">
    <p:cover dir="d"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3">
            <a:extLst>
              <a:ext uri="{FF2B5EF4-FFF2-40B4-BE49-F238E27FC236}">
                <a16:creationId xmlns:a16="http://schemas.microsoft.com/office/drawing/2014/main" id="{FBA9B331-1288-4D40-93FD-9217D38B74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2700" y="436563"/>
            <a:ext cx="7848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2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 typeface="Monotype Sorts"/>
              <a:buNone/>
            </a:pPr>
            <a:r>
              <a:rPr lang="en-US" altLang="zh-CN" sz="3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IEEE </a:t>
            </a:r>
            <a:r>
              <a:rPr lang="zh-CN" altLang="en-US" sz="3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极限编程大赛</a:t>
            </a:r>
            <a:endParaRPr lang="en-US" altLang="zh-CN" sz="32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 typeface="Monotype Sorts"/>
              <a:buNone/>
            </a:pPr>
            <a:endParaRPr lang="en-US" altLang="zh-CN" sz="180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11619" name="Picture 3">
            <a:extLst>
              <a:ext uri="{FF2B5EF4-FFF2-40B4-BE49-F238E27FC236}">
                <a16:creationId xmlns:a16="http://schemas.microsoft.com/office/drawing/2014/main" id="{5703E29A-8F9C-4834-AF58-55B8A58E52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4663" y="2362200"/>
            <a:ext cx="5372100" cy="368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1620" name="矩形 13">
            <a:extLst>
              <a:ext uri="{FF2B5EF4-FFF2-40B4-BE49-F238E27FC236}">
                <a16:creationId xmlns:a16="http://schemas.microsoft.com/office/drawing/2014/main" id="{F1D3CF0B-6F4A-44B9-AEF5-C2A5EA6AFC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1295400"/>
            <a:ext cx="7924800" cy="4986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2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200">
                <a:latin typeface="微软雅黑" panose="020B0503020204020204" pitchFamily="34" charset="-122"/>
                <a:ea typeface="微软雅黑" panose="020B0503020204020204" pitchFamily="34" charset="-122"/>
              </a:rPr>
              <a:t>全球规模的竞赛，以队为单位参加，</a:t>
            </a:r>
            <a:r>
              <a:rPr lang="en-US" altLang="zh-CN" sz="2200">
                <a:latin typeface="微软雅黑" panose="020B0503020204020204" pitchFamily="34" charset="-122"/>
                <a:ea typeface="微软雅黑" panose="020B0503020204020204" pitchFamily="34" charset="-122"/>
              </a:rPr>
              <a:t>24</a:t>
            </a:r>
            <a:r>
              <a:rPr lang="zh-CN" altLang="en-US" sz="2200">
                <a:latin typeface="微软雅黑" panose="020B0503020204020204" pitchFamily="34" charset="-122"/>
                <a:ea typeface="微软雅黑" panose="020B0503020204020204" pitchFamily="34" charset="-122"/>
              </a:rPr>
              <a:t>小时内完成，题目为一系列程序设计的问题。获奖团队将获得一次全球任何地方的</a:t>
            </a:r>
            <a:r>
              <a:rPr lang="en-US" altLang="zh-CN" sz="2200">
                <a:latin typeface="微软雅黑" panose="020B0503020204020204" pitchFamily="34" charset="-122"/>
                <a:ea typeface="微软雅黑" panose="020B0503020204020204" pitchFamily="34" charset="-122"/>
              </a:rPr>
              <a:t>IEEE</a:t>
            </a:r>
            <a:r>
              <a:rPr lang="zh-CN" altLang="en-US" sz="2200">
                <a:latin typeface="微软雅黑" panose="020B0503020204020204" pitchFamily="34" charset="-122"/>
                <a:ea typeface="微软雅黑" panose="020B0503020204020204" pitchFamily="34" charset="-122"/>
              </a:rPr>
              <a:t>国际会议旅行资助。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US" altLang="zh-CN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US" altLang="zh-CN" sz="32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US" altLang="zh-CN" sz="24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报名日期：</a:t>
            </a:r>
            <a:endParaRPr lang="en-US" altLang="zh-CN" sz="20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每年</a:t>
            </a:r>
            <a:r>
              <a:rPr lang="en-US" altLang="zh-CN" sz="2000">
                <a:latin typeface="微软雅黑" panose="020B0503020204020204" pitchFamily="34" charset="-122"/>
                <a:ea typeface="微软雅黑" panose="020B0503020204020204" pitchFamily="34" charset="-122"/>
              </a:rPr>
              <a:t>9</a:t>
            </a: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US" altLang="zh-CN" sz="20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比赛日期：</a:t>
            </a:r>
            <a:endParaRPr lang="en-US" altLang="zh-CN" sz="20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每年</a:t>
            </a:r>
            <a:r>
              <a:rPr lang="en-US" altLang="zh-CN" sz="2000">
                <a:latin typeface="微软雅黑" panose="020B0503020204020204" pitchFamily="34" charset="-122"/>
                <a:ea typeface="微软雅黑" panose="020B0503020204020204" pitchFamily="34" charset="-122"/>
              </a:rPr>
              <a:t>10</a:t>
            </a: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月第三个星期六</a:t>
            </a:r>
            <a:endParaRPr lang="en-US" altLang="zh-CN" sz="20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US" altLang="zh-CN" sz="20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报名网站：</a:t>
            </a:r>
            <a:endParaRPr lang="en-US" altLang="zh-CN" sz="20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2000" u="sng">
                <a:latin typeface="微软雅黑" panose="020B0503020204020204" pitchFamily="34" charset="-122"/>
                <a:ea typeface="微软雅黑" panose="020B0503020204020204" pitchFamily="34" charset="-122"/>
                <a:hlinkClick r:id="rId4"/>
              </a:rPr>
              <a:t>http://www.ieee.org/xtreme</a:t>
            </a:r>
            <a:endParaRPr lang="en-US" altLang="zh-CN" sz="20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11621" name="图片 9">
            <a:extLst>
              <a:ext uri="{FF2B5EF4-FFF2-40B4-BE49-F238E27FC236}">
                <a16:creationId xmlns:a16="http://schemas.microsoft.com/office/drawing/2014/main" id="{9A4E99CC-9937-4C19-AAD1-D893411EC0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263525"/>
            <a:ext cx="2732088" cy="79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1622" name="灯片编号占位符 6">
            <a:extLst>
              <a:ext uri="{FF2B5EF4-FFF2-40B4-BE49-F238E27FC236}">
                <a16:creationId xmlns:a16="http://schemas.microsoft.com/office/drawing/2014/main" id="{B27E4E35-3995-4C01-86B9-E2171B680B3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2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fld id="{062A7836-F07D-4E08-9ED9-72B16FCB3E54}" type="slidenum">
              <a:rPr lang="en-US" altLang="zh-CN" sz="1000" smtClean="0">
                <a:solidFill>
                  <a:schemeClr val="bg1"/>
                </a:solidFill>
              </a:rPr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t>53</a:t>
            </a:fld>
            <a:endParaRPr lang="en-US" altLang="zh-CN" sz="1400"/>
          </a:p>
        </p:txBody>
      </p:sp>
    </p:spTree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图片 1">
            <a:extLst>
              <a:ext uri="{FF2B5EF4-FFF2-40B4-BE49-F238E27FC236}">
                <a16:creationId xmlns:a16="http://schemas.microsoft.com/office/drawing/2014/main" id="{A32377D8-BFEB-4505-9558-D87F715065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288"/>
            <a:ext cx="4908550" cy="6886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43" name="内容占位符 2">
            <a:extLst>
              <a:ext uri="{FF2B5EF4-FFF2-40B4-BE49-F238E27FC236}">
                <a16:creationId xmlns:a16="http://schemas.microsoft.com/office/drawing/2014/main" id="{3CBE9477-A111-469C-AAE1-F2198FD52C9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1"/>
          <a:stretch>
            <a:fillRect/>
          </a:stretch>
        </p:blipFill>
        <p:spPr>
          <a:xfrm>
            <a:off x="4737100" y="228600"/>
            <a:ext cx="7466013" cy="6400800"/>
          </a:xfrm>
        </p:spPr>
      </p:pic>
    </p:spTree>
  </p:cSld>
  <p:clrMapOvr>
    <a:masterClrMapping/>
  </p:clrMapOvr>
  <p:transition spd="med">
    <p:cover dir="d"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>
            <a:extLst>
              <a:ext uri="{FF2B5EF4-FFF2-40B4-BE49-F238E27FC236}">
                <a16:creationId xmlns:a16="http://schemas.microsoft.com/office/drawing/2014/main" id="{ACBFBB27-D7B3-4D11-B03C-E0D87840E93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828800" y="533400"/>
            <a:ext cx="8458200" cy="3429000"/>
          </a:xfrm>
        </p:spPr>
        <p:txBody>
          <a:bodyPr/>
          <a:lstStyle/>
          <a:p>
            <a:pPr eaLnBrk="1" hangingPunct="1"/>
            <a:r>
              <a:rPr lang="zh-CN" altLang="en-US" sz="3200">
                <a:latin typeface="微软雅黑" panose="020B0503020204020204" pitchFamily="34" charset="-122"/>
                <a:ea typeface="微软雅黑" panose="020B0503020204020204" pitchFamily="34" charset="-122"/>
              </a:rPr>
              <a:t>欢迎关注！</a:t>
            </a:r>
            <a:br>
              <a:rPr lang="en-US" altLang="zh-CN" sz="2800">
                <a:solidFill>
                  <a:srgbClr val="00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br>
              <a:rPr lang="en-US" altLang="zh-CN" sz="1800">
                <a:solidFill>
                  <a:srgbClr val="00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en-US" altLang="zh-CN" sz="2800">
                <a:solidFill>
                  <a:srgbClr val="00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</a:t>
            </a:r>
            <a:r>
              <a:rPr lang="zh-CN" altLang="en-US" sz="2200">
                <a:solidFill>
                  <a:srgbClr val="00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微信公众号 ：                                </a:t>
            </a:r>
            <a:r>
              <a:rPr lang="en-US" altLang="zh-CN" sz="2200">
                <a:solidFill>
                  <a:srgbClr val="00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IEEE QQ</a:t>
            </a:r>
            <a:r>
              <a:rPr lang="zh-CN" altLang="en-US" sz="2200">
                <a:solidFill>
                  <a:srgbClr val="00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交流群：</a:t>
            </a:r>
            <a:br>
              <a:rPr lang="en-US" altLang="zh-CN" sz="2200">
                <a:solidFill>
                  <a:srgbClr val="00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zh-CN" altLang="en-US" sz="2200">
                <a:solidFill>
                  <a:srgbClr val="00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“</a:t>
            </a:r>
            <a:r>
              <a:rPr lang="en-US" altLang="zh-CN" sz="2200">
                <a:solidFill>
                  <a:srgbClr val="00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IEEE</a:t>
            </a:r>
            <a:r>
              <a:rPr lang="zh-CN" altLang="en-US" sz="2200">
                <a:solidFill>
                  <a:srgbClr val="00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200">
                <a:solidFill>
                  <a:srgbClr val="00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Xplore</a:t>
            </a:r>
            <a:r>
              <a:rPr lang="zh-CN" altLang="en-US" sz="2200">
                <a:solidFill>
                  <a:srgbClr val="00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微服务”                    </a:t>
            </a:r>
            <a:r>
              <a:rPr lang="en-US" altLang="zh-CN" sz="2200">
                <a:solidFill>
                  <a:srgbClr val="00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184712678</a:t>
            </a:r>
            <a:br>
              <a:rPr lang="en-US" altLang="zh-CN" sz="2200">
                <a:solidFill>
                  <a:srgbClr val="00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br>
              <a:rPr lang="en-US" altLang="zh-CN" sz="2200">
                <a:solidFill>
                  <a:srgbClr val="00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br>
              <a:rPr lang="en-US" altLang="zh-CN" sz="2200">
                <a:solidFill>
                  <a:srgbClr val="00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br>
              <a:rPr lang="en-US" altLang="zh-CN" sz="2200">
                <a:solidFill>
                  <a:srgbClr val="00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br>
              <a:rPr lang="en-US" altLang="zh-CN" sz="2800">
                <a:solidFill>
                  <a:srgbClr val="00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br>
              <a:rPr lang="en-US" altLang="zh-CN" sz="2800">
                <a:solidFill>
                  <a:srgbClr val="00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br>
              <a:rPr lang="en-US" altLang="zh-CN" sz="4400">
                <a:solidFill>
                  <a:srgbClr val="00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br>
              <a:rPr lang="en-US" altLang="zh-CN" sz="500">
                <a:solidFill>
                  <a:srgbClr val="00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br>
              <a:rPr lang="en-US" altLang="zh-CN" sz="3600">
                <a:solidFill>
                  <a:srgbClr val="00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endParaRPr lang="en-US" altLang="zh-CN" sz="2800">
              <a:solidFill>
                <a:srgbClr val="00006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13667" name="图片 4">
            <a:extLst>
              <a:ext uri="{FF2B5EF4-FFF2-40B4-BE49-F238E27FC236}">
                <a16:creationId xmlns:a16="http://schemas.microsoft.com/office/drawing/2014/main" id="{5E3382D4-20DF-4DBF-9148-C0DF9C94EC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2133600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668" name="图片 5">
            <a:extLst>
              <a:ext uri="{FF2B5EF4-FFF2-40B4-BE49-F238E27FC236}">
                <a16:creationId xmlns:a16="http://schemas.microsoft.com/office/drawing/2014/main" id="{359454D7-85F7-442B-8977-BA6D5E0749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2133600"/>
            <a:ext cx="1595438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3669" name="直接连接符 9">
            <a:extLst>
              <a:ext uri="{FF2B5EF4-FFF2-40B4-BE49-F238E27FC236}">
                <a16:creationId xmlns:a16="http://schemas.microsoft.com/office/drawing/2014/main" id="{B8C2D0E8-6A03-40FA-B2A1-2712F4F753FC}"/>
              </a:ext>
            </a:extLst>
          </p:cNvPr>
          <p:cNvCxnSpPr>
            <a:cxnSpLocks noChangeShapeType="1"/>
          </p:cNvCxnSpPr>
          <p:nvPr/>
        </p:nvCxnSpPr>
        <p:spPr bwMode="auto">
          <a:xfrm rot="10800000">
            <a:off x="1828800" y="1752600"/>
            <a:ext cx="8839200" cy="4572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5E6938E2-5572-4740-A988-D5B848C4F961}"/>
              </a:ext>
            </a:extLst>
          </p:cNvPr>
          <p:cNvSpPr txBox="1"/>
          <p:nvPr/>
        </p:nvSpPr>
        <p:spPr>
          <a:xfrm>
            <a:off x="1676400" y="3886200"/>
            <a:ext cx="9144000" cy="817563"/>
          </a:xfrm>
          <a:prstGeom prst="roundRect">
            <a:avLst/>
          </a:prstGeom>
          <a:solidFill>
            <a:schemeClr val="lt1">
              <a:alpha val="84000"/>
            </a:schemeClr>
          </a:solidFill>
          <a:ln w="38100"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5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endParaRPr lang="en-US" altLang="zh-CN" sz="10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zh-CN" altLang="en-US" sz="2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下载 </a:t>
            </a:r>
            <a:r>
              <a:rPr lang="en-US" altLang="zh-CN" sz="2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PPT </a:t>
            </a:r>
            <a:r>
              <a:rPr lang="zh-CN" altLang="en-US" sz="2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请关注微信公众号，首页回复 </a:t>
            </a:r>
            <a:r>
              <a:rPr lang="zh-CN" altLang="en-US" sz="22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上海理工大学 </a:t>
            </a:r>
            <a:r>
              <a:rPr lang="zh-CN" altLang="en-US" sz="2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获取下载链接。</a:t>
            </a:r>
            <a:endParaRPr lang="en-US" altLang="zh-CN" sz="22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endParaRPr lang="zh-CN" altLang="en-US" sz="10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FCD29999-6821-4E3E-86AB-5FBACEDDE565}"/>
              </a:ext>
            </a:extLst>
          </p:cNvPr>
          <p:cNvSpPr txBox="1"/>
          <p:nvPr/>
        </p:nvSpPr>
        <p:spPr>
          <a:xfrm>
            <a:off x="3810000" y="5186363"/>
            <a:ext cx="4122738" cy="7572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altLang="zh-CN" b="1" dirty="0" err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iGroup</a:t>
            </a:r>
            <a:r>
              <a:rPr lang="zh-CN" altLang="en-US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中国 </a:t>
            </a:r>
            <a:r>
              <a:rPr lang="en-US" altLang="zh-CN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IEEE</a:t>
            </a:r>
            <a:r>
              <a:rPr lang="zh-CN" altLang="en-US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数据库团队</a:t>
            </a:r>
            <a:br>
              <a:rPr lang="en-US" altLang="zh-CN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</a:br>
            <a:r>
              <a:rPr lang="en-US" altLang="zh-CN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  <a:hlinkClick r:id="rId6"/>
              </a:rPr>
              <a:t>iel@igroup.com.cn</a:t>
            </a:r>
            <a:endParaRPr lang="zh-CN" altLang="en-US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</p:txBody>
      </p:sp>
    </p:spTree>
  </p:cSld>
  <p:clrMapOvr>
    <a:masterClrMapping/>
  </p:clrMapOvr>
  <p:transition spd="med">
    <p:cover dir="d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内容占位符 2">
            <a:extLst>
              <a:ext uri="{FF2B5EF4-FFF2-40B4-BE49-F238E27FC236}">
                <a16:creationId xmlns:a16="http://schemas.microsoft.com/office/drawing/2014/main" id="{07D0E834-ACAD-4318-AF8C-A98634208B9F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1524000" y="730250"/>
            <a:ext cx="4648200" cy="41148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altLang="zh-CN" sz="1400" b="1" dirty="0"/>
              <a:t>IEEE Aerospace and Electronic Systems Society</a:t>
            </a:r>
            <a:endParaRPr lang="en-US" altLang="zh-CN" sz="1400" dirty="0"/>
          </a:p>
          <a:p>
            <a:pPr>
              <a:lnSpc>
                <a:spcPct val="100000"/>
              </a:lnSpc>
            </a:pPr>
            <a:r>
              <a:rPr lang="en-US" altLang="zh-CN" sz="1400" b="1" dirty="0"/>
              <a:t>IEEE Antennas and Propagation Society</a:t>
            </a:r>
            <a:endParaRPr lang="en-US" altLang="zh-CN" sz="1400" dirty="0"/>
          </a:p>
          <a:p>
            <a:pPr>
              <a:lnSpc>
                <a:spcPct val="100000"/>
              </a:lnSpc>
            </a:pPr>
            <a:r>
              <a:rPr lang="en-US" altLang="zh-CN" sz="1400" b="1" dirty="0"/>
              <a:t>IEEE Broadcast Technology Society</a:t>
            </a:r>
            <a:endParaRPr lang="en-US" altLang="zh-CN" sz="1400" dirty="0"/>
          </a:p>
          <a:p>
            <a:pPr>
              <a:lnSpc>
                <a:spcPct val="100000"/>
              </a:lnSpc>
            </a:pPr>
            <a:r>
              <a:rPr lang="en-US" altLang="zh-CN" sz="1400" b="1" dirty="0"/>
              <a:t>IEEE Circuits and Systems Society</a:t>
            </a:r>
            <a:endParaRPr lang="en-US" altLang="zh-CN" sz="1400" dirty="0"/>
          </a:p>
          <a:p>
            <a:pPr>
              <a:lnSpc>
                <a:spcPct val="100000"/>
              </a:lnSpc>
            </a:pPr>
            <a:r>
              <a:rPr lang="en-US" altLang="zh-CN" sz="1400" b="1" dirty="0"/>
              <a:t>IEEE Communications Society</a:t>
            </a:r>
          </a:p>
          <a:p>
            <a:pPr>
              <a:lnSpc>
                <a:spcPct val="100000"/>
              </a:lnSpc>
            </a:pPr>
            <a:r>
              <a:rPr lang="en-US" altLang="zh-CN" sz="1400" b="1" dirty="0"/>
              <a:t>IEEE Computational Intelligence Society</a:t>
            </a:r>
            <a:endParaRPr lang="en-US" altLang="zh-CN" sz="1400" dirty="0"/>
          </a:p>
          <a:p>
            <a:pPr>
              <a:lnSpc>
                <a:spcPct val="100000"/>
              </a:lnSpc>
            </a:pPr>
            <a:r>
              <a:rPr lang="en-US" altLang="zh-CN" sz="1400" b="1" dirty="0"/>
              <a:t>IEEE Computer Society</a:t>
            </a:r>
            <a:endParaRPr lang="en-US" altLang="zh-CN" sz="1400" dirty="0"/>
          </a:p>
          <a:p>
            <a:pPr>
              <a:lnSpc>
                <a:spcPct val="100000"/>
              </a:lnSpc>
            </a:pPr>
            <a:r>
              <a:rPr lang="en-US" altLang="zh-CN" sz="1400" b="1" dirty="0"/>
              <a:t>IEEE Consumer Electronics Society</a:t>
            </a:r>
            <a:endParaRPr lang="en-US" altLang="zh-CN" sz="1400" dirty="0"/>
          </a:p>
          <a:p>
            <a:pPr>
              <a:lnSpc>
                <a:spcPct val="100000"/>
              </a:lnSpc>
            </a:pPr>
            <a:r>
              <a:rPr lang="en-US" altLang="zh-CN" sz="1400" b="1" dirty="0"/>
              <a:t>IEEE Control Systems Society</a:t>
            </a:r>
            <a:endParaRPr lang="en-US" altLang="zh-CN" sz="1400" dirty="0"/>
          </a:p>
          <a:p>
            <a:pPr>
              <a:lnSpc>
                <a:spcPct val="100000"/>
              </a:lnSpc>
            </a:pPr>
            <a:r>
              <a:rPr lang="en-US" altLang="zh-CN" sz="1400" b="1" dirty="0"/>
              <a:t>IEEE Dielectrics and Electrical Insulation Society</a:t>
            </a:r>
            <a:endParaRPr lang="en-US" altLang="zh-CN" sz="1400" dirty="0"/>
          </a:p>
          <a:p>
            <a:pPr>
              <a:lnSpc>
                <a:spcPct val="100000"/>
              </a:lnSpc>
            </a:pPr>
            <a:r>
              <a:rPr lang="en-US" altLang="zh-CN" sz="1400" b="1" dirty="0"/>
              <a:t>IEEE Education Society</a:t>
            </a:r>
            <a:endParaRPr lang="en-US" altLang="zh-CN" sz="1400" dirty="0"/>
          </a:p>
          <a:p>
            <a:pPr>
              <a:lnSpc>
                <a:spcPct val="100000"/>
              </a:lnSpc>
            </a:pPr>
            <a:r>
              <a:rPr lang="en-US" altLang="zh-CN" sz="1400" b="1" dirty="0"/>
              <a:t>IEEE Electron Devices Society</a:t>
            </a:r>
            <a:endParaRPr lang="en-US" altLang="zh-CN" sz="1400" dirty="0"/>
          </a:p>
          <a:p>
            <a:pPr>
              <a:lnSpc>
                <a:spcPct val="100000"/>
              </a:lnSpc>
            </a:pPr>
            <a:r>
              <a:rPr lang="en-US" altLang="zh-CN" sz="1400" b="1" dirty="0"/>
              <a:t>IEEE Electronics Packaging Society</a:t>
            </a:r>
          </a:p>
          <a:p>
            <a:pPr>
              <a:lnSpc>
                <a:spcPct val="100000"/>
              </a:lnSpc>
            </a:pPr>
            <a:r>
              <a:rPr lang="en-US" altLang="zh-CN" sz="1400" b="1" dirty="0"/>
              <a:t>IEEE Electromagnetic Compatibility Society</a:t>
            </a:r>
            <a:endParaRPr lang="en-US" altLang="zh-CN" sz="1400" dirty="0"/>
          </a:p>
          <a:p>
            <a:pPr>
              <a:lnSpc>
                <a:spcPct val="100000"/>
              </a:lnSpc>
            </a:pPr>
            <a:r>
              <a:rPr lang="en-US" altLang="zh-CN" sz="1400" b="1" dirty="0"/>
              <a:t>IEEE Engineering in Medicine and Biology Society</a:t>
            </a:r>
            <a:endParaRPr lang="en-US" altLang="zh-CN" sz="1400" dirty="0"/>
          </a:p>
          <a:p>
            <a:pPr>
              <a:lnSpc>
                <a:spcPct val="100000"/>
              </a:lnSpc>
            </a:pPr>
            <a:r>
              <a:rPr lang="en-US" altLang="zh-CN" sz="1400" b="1" dirty="0"/>
              <a:t>IEEE Geoscience and Remote Sensing Society</a:t>
            </a:r>
            <a:endParaRPr lang="en-US" altLang="zh-CN" sz="1400" dirty="0"/>
          </a:p>
          <a:p>
            <a:pPr>
              <a:lnSpc>
                <a:spcPct val="100000"/>
              </a:lnSpc>
            </a:pPr>
            <a:r>
              <a:rPr lang="en-US" altLang="zh-CN" sz="1400" b="1" dirty="0"/>
              <a:t>IEEE Industrial Electronics Society</a:t>
            </a:r>
            <a:endParaRPr lang="en-US" altLang="zh-CN" sz="1400" dirty="0"/>
          </a:p>
          <a:p>
            <a:pPr>
              <a:lnSpc>
                <a:spcPct val="100000"/>
              </a:lnSpc>
            </a:pPr>
            <a:r>
              <a:rPr lang="en-US" altLang="zh-CN" sz="1400" b="1" dirty="0"/>
              <a:t>IEEE Industry Applications Society</a:t>
            </a:r>
            <a:endParaRPr lang="en-US" altLang="zh-CN" sz="1400" dirty="0"/>
          </a:p>
          <a:p>
            <a:pPr>
              <a:lnSpc>
                <a:spcPct val="100000"/>
              </a:lnSpc>
            </a:pPr>
            <a:r>
              <a:rPr lang="en-US" altLang="zh-CN" sz="1400" b="1" dirty="0"/>
              <a:t>IEEE Information Theory Society</a:t>
            </a:r>
          </a:p>
          <a:p>
            <a:pPr>
              <a:buClr>
                <a:srgbClr val="808080"/>
              </a:buClr>
            </a:pPr>
            <a:r>
              <a:rPr lang="en-US" altLang="zh-CN" sz="1400" b="1" dirty="0"/>
              <a:t>IEEE Instrumentation and Measurement </a:t>
            </a:r>
            <a:r>
              <a:rPr lang="en-US" altLang="zh-CN" sz="1400" b="1" dirty="0">
                <a:solidFill>
                  <a:srgbClr val="000000"/>
                </a:solidFill>
              </a:rPr>
              <a:t>Society</a:t>
            </a:r>
            <a:endParaRPr lang="en-US" altLang="zh-CN" sz="1400" dirty="0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</a:pPr>
            <a:endParaRPr lang="en-US" altLang="zh-CN" sz="1400" dirty="0"/>
          </a:p>
          <a:p>
            <a:pPr>
              <a:lnSpc>
                <a:spcPct val="100000"/>
              </a:lnSpc>
              <a:buFont typeface="Wingdings" panose="05000000000000000000" pitchFamily="2" charset="2"/>
              <a:buNone/>
            </a:pPr>
            <a:br>
              <a:rPr lang="en-US" altLang="zh-CN" sz="1400" dirty="0"/>
            </a:br>
            <a:endParaRPr lang="zh-CN" altLang="en-US" sz="1400" dirty="0"/>
          </a:p>
        </p:txBody>
      </p:sp>
      <p:sp>
        <p:nvSpPr>
          <p:cNvPr id="32771" name="矩形 4">
            <a:extLst>
              <a:ext uri="{FF2B5EF4-FFF2-40B4-BE49-F238E27FC236}">
                <a16:creationId xmlns:a16="http://schemas.microsoft.com/office/drawing/2014/main" id="{D04F7FC7-3D09-4B9F-AD76-99FA98A224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730250"/>
            <a:ext cx="4724400" cy="483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4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>
                <a:srgbClr val="808080"/>
              </a:buClr>
              <a:buSzTx/>
              <a:buFontTx/>
              <a:buBlip>
                <a:blip r:embed="rId4"/>
              </a:buBlip>
            </a:pPr>
            <a:r>
              <a:rPr lang="en-US" altLang="zh-CN" sz="1400" b="1" dirty="0">
                <a:solidFill>
                  <a:srgbClr val="000000"/>
                </a:solidFill>
              </a:rPr>
              <a:t>IEEE Intelligent Transportation Systems Society</a:t>
            </a:r>
          </a:p>
          <a:p>
            <a:pPr>
              <a:lnSpc>
                <a:spcPct val="100000"/>
              </a:lnSpc>
              <a:spcBef>
                <a:spcPct val="0"/>
              </a:spcBef>
              <a:buClr>
                <a:srgbClr val="808080"/>
              </a:buClr>
              <a:buSzTx/>
              <a:buFontTx/>
              <a:buBlip>
                <a:blip r:embed="rId4"/>
              </a:buBlip>
            </a:pPr>
            <a:r>
              <a:rPr lang="en-US" altLang="zh-CN" sz="1400" b="1" dirty="0">
                <a:solidFill>
                  <a:srgbClr val="000000"/>
                </a:solidFill>
              </a:rPr>
              <a:t>IEEE Magnetics Society</a:t>
            </a:r>
            <a:endParaRPr lang="en-US" altLang="zh-CN" sz="1400" dirty="0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>
                <a:srgbClr val="808080"/>
              </a:buClr>
              <a:buSzTx/>
              <a:buFontTx/>
              <a:buBlip>
                <a:blip r:embed="rId4"/>
              </a:buBlip>
            </a:pPr>
            <a:r>
              <a:rPr lang="en-US" altLang="zh-CN" sz="1400" b="1" dirty="0">
                <a:solidFill>
                  <a:srgbClr val="000000"/>
                </a:solidFill>
              </a:rPr>
              <a:t>IEEE Microwave Theory and Techniques Society</a:t>
            </a:r>
            <a:endParaRPr lang="en-US" altLang="zh-CN" sz="1400" dirty="0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>
                <a:srgbClr val="808080"/>
              </a:buClr>
              <a:buSzTx/>
              <a:buFontTx/>
              <a:buBlip>
                <a:blip r:embed="rId4"/>
              </a:buBlip>
            </a:pPr>
            <a:r>
              <a:rPr lang="en-US" altLang="zh-CN" sz="1400" b="1" dirty="0">
                <a:solidFill>
                  <a:srgbClr val="000000"/>
                </a:solidFill>
              </a:rPr>
              <a:t>IEEE Nuclear and Plasma Sciences Society</a:t>
            </a:r>
            <a:endParaRPr lang="en-US" altLang="zh-CN" sz="1400" dirty="0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>
                <a:srgbClr val="808080"/>
              </a:buClr>
              <a:buSzTx/>
              <a:buFontTx/>
              <a:buBlip>
                <a:blip r:embed="rId4"/>
              </a:buBlip>
            </a:pPr>
            <a:r>
              <a:rPr lang="en-US" altLang="zh-CN" sz="1400" b="1" dirty="0">
                <a:solidFill>
                  <a:srgbClr val="000000"/>
                </a:solidFill>
              </a:rPr>
              <a:t>IEEE Oceanic Engineering Society</a:t>
            </a:r>
            <a:endParaRPr lang="en-US" altLang="zh-CN" sz="1400" dirty="0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>
                <a:srgbClr val="808080"/>
              </a:buClr>
              <a:buSzTx/>
              <a:buFontTx/>
              <a:buBlip>
                <a:blip r:embed="rId4"/>
              </a:buBlip>
            </a:pPr>
            <a:r>
              <a:rPr lang="en-US" altLang="zh-CN" sz="1400" b="1" dirty="0">
                <a:solidFill>
                  <a:srgbClr val="000000"/>
                </a:solidFill>
              </a:rPr>
              <a:t>IEEE Photonics Society</a:t>
            </a:r>
            <a:endParaRPr lang="en-US" altLang="zh-CN" sz="1400" dirty="0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>
                <a:srgbClr val="808080"/>
              </a:buClr>
              <a:buSzTx/>
              <a:buFontTx/>
              <a:buBlip>
                <a:blip r:embed="rId4"/>
              </a:buBlip>
            </a:pPr>
            <a:r>
              <a:rPr lang="en-US" altLang="zh-CN" sz="1400" b="1" dirty="0">
                <a:solidFill>
                  <a:srgbClr val="000000"/>
                </a:solidFill>
              </a:rPr>
              <a:t>IEEE Power Electronics Society</a:t>
            </a:r>
            <a:endParaRPr lang="en-US" altLang="zh-CN" sz="1400" dirty="0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>
                <a:srgbClr val="808080"/>
              </a:buClr>
              <a:buSzTx/>
              <a:buFontTx/>
              <a:buBlip>
                <a:blip r:embed="rId4"/>
              </a:buBlip>
            </a:pPr>
            <a:r>
              <a:rPr lang="en-US" altLang="zh-CN" sz="1400" b="1" dirty="0">
                <a:solidFill>
                  <a:srgbClr val="000000"/>
                </a:solidFill>
              </a:rPr>
              <a:t>IEEE Power &amp; Energy Society</a:t>
            </a:r>
            <a:endParaRPr lang="en-US" altLang="zh-CN" sz="1400" dirty="0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>
                <a:srgbClr val="808080"/>
              </a:buClr>
              <a:buSzTx/>
              <a:buFontTx/>
              <a:buBlip>
                <a:blip r:embed="rId4"/>
              </a:buBlip>
            </a:pPr>
            <a:r>
              <a:rPr lang="en-US" altLang="zh-CN" sz="1400" b="1" dirty="0">
                <a:solidFill>
                  <a:srgbClr val="000000"/>
                </a:solidFill>
              </a:rPr>
              <a:t>IEEE Product Safety Engineering Society</a:t>
            </a:r>
            <a:endParaRPr lang="en-US" altLang="zh-CN" sz="1400" dirty="0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>
                <a:srgbClr val="808080"/>
              </a:buClr>
              <a:buSzTx/>
              <a:buFontTx/>
              <a:buBlip>
                <a:blip r:embed="rId4"/>
              </a:buBlip>
            </a:pPr>
            <a:r>
              <a:rPr lang="en-US" altLang="zh-CN" sz="1400" b="1" dirty="0">
                <a:solidFill>
                  <a:srgbClr val="000000"/>
                </a:solidFill>
              </a:rPr>
              <a:t>IEEE Professional Communication Society</a:t>
            </a:r>
            <a:endParaRPr lang="en-US" altLang="zh-CN" sz="1400" dirty="0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>
                <a:srgbClr val="808080"/>
              </a:buClr>
              <a:buSzTx/>
              <a:buFontTx/>
              <a:buBlip>
                <a:blip r:embed="rId4"/>
              </a:buBlip>
            </a:pPr>
            <a:r>
              <a:rPr lang="en-US" altLang="zh-CN" sz="1400" b="1" dirty="0">
                <a:solidFill>
                  <a:srgbClr val="000000"/>
                </a:solidFill>
              </a:rPr>
              <a:t>IEEE Reliability Society</a:t>
            </a:r>
            <a:endParaRPr lang="en-US" altLang="zh-CN" sz="1400" dirty="0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>
                <a:srgbClr val="808080"/>
              </a:buClr>
              <a:buSzTx/>
              <a:buFontTx/>
              <a:buBlip>
                <a:blip r:embed="rId4"/>
              </a:buBlip>
            </a:pPr>
            <a:r>
              <a:rPr lang="en-US" altLang="zh-CN" sz="1400" b="1" dirty="0">
                <a:solidFill>
                  <a:srgbClr val="000000"/>
                </a:solidFill>
              </a:rPr>
              <a:t>IEEE Robotics and Automation Society</a:t>
            </a:r>
            <a:endParaRPr lang="en-US" altLang="zh-CN" sz="1400" dirty="0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>
                <a:srgbClr val="808080"/>
              </a:buClr>
              <a:buSzTx/>
              <a:buFontTx/>
              <a:buBlip>
                <a:blip r:embed="rId4"/>
              </a:buBlip>
            </a:pPr>
            <a:r>
              <a:rPr lang="en-US" altLang="zh-CN" sz="1400" b="1" dirty="0">
                <a:solidFill>
                  <a:srgbClr val="000000"/>
                </a:solidFill>
              </a:rPr>
              <a:t>IEEE Signal Processing Society</a:t>
            </a:r>
            <a:endParaRPr lang="en-US" altLang="zh-CN" sz="1400" dirty="0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>
                <a:srgbClr val="808080"/>
              </a:buClr>
              <a:buSzTx/>
              <a:buFontTx/>
              <a:buBlip>
                <a:blip r:embed="rId4"/>
              </a:buBlip>
            </a:pPr>
            <a:r>
              <a:rPr lang="en-US" altLang="zh-CN" sz="1400" b="1" dirty="0">
                <a:solidFill>
                  <a:srgbClr val="000000"/>
                </a:solidFill>
              </a:rPr>
              <a:t>IEEE Society on Social Implications of Technology</a:t>
            </a:r>
            <a:endParaRPr lang="en-US" altLang="zh-CN" sz="1400" dirty="0"/>
          </a:p>
          <a:p>
            <a:pPr>
              <a:lnSpc>
                <a:spcPct val="100000"/>
              </a:lnSpc>
              <a:spcBef>
                <a:spcPct val="0"/>
              </a:spcBef>
              <a:buClr>
                <a:srgbClr val="808080"/>
              </a:buClr>
              <a:buSzTx/>
              <a:buFontTx/>
              <a:buBlip>
                <a:blip r:embed="rId4"/>
              </a:buBlip>
            </a:pPr>
            <a:r>
              <a:rPr lang="en-US" altLang="zh-CN" sz="1400" b="1" dirty="0"/>
              <a:t>IEEE Solid-State Circuits Society</a:t>
            </a:r>
            <a:endParaRPr lang="en-US" altLang="zh-CN" sz="1400" dirty="0"/>
          </a:p>
          <a:p>
            <a:pPr>
              <a:lnSpc>
                <a:spcPct val="100000"/>
              </a:lnSpc>
              <a:spcBef>
                <a:spcPct val="0"/>
              </a:spcBef>
              <a:buClr>
                <a:srgbClr val="808080"/>
              </a:buClr>
              <a:buSzTx/>
              <a:buFontTx/>
              <a:buBlip>
                <a:blip r:embed="rId4"/>
              </a:buBlip>
            </a:pPr>
            <a:r>
              <a:rPr lang="en-US" altLang="zh-CN" sz="1400" b="1" dirty="0"/>
              <a:t>IEEE Systems, Man, and Cybernetics Society</a:t>
            </a:r>
            <a:endParaRPr lang="en-US" altLang="zh-CN" sz="1400" dirty="0"/>
          </a:p>
          <a:p>
            <a:pPr>
              <a:lnSpc>
                <a:spcPct val="100000"/>
              </a:lnSpc>
              <a:spcBef>
                <a:spcPct val="0"/>
              </a:spcBef>
              <a:buClr>
                <a:srgbClr val="808080"/>
              </a:buClr>
              <a:buSzTx/>
              <a:buFontTx/>
              <a:buBlip>
                <a:blip r:embed="rId4"/>
              </a:buBlip>
            </a:pPr>
            <a:r>
              <a:rPr lang="en-US" altLang="zh-CN" sz="1400" b="1" dirty="0"/>
              <a:t>IEEE Technology and Engineering Management </a:t>
            </a:r>
            <a:r>
              <a:rPr lang="en-US" altLang="zh-CN" sz="1400" b="1" dirty="0">
                <a:solidFill>
                  <a:srgbClr val="000000"/>
                </a:solidFill>
              </a:rPr>
              <a:t>Society</a:t>
            </a:r>
            <a:endParaRPr lang="en-US" altLang="zh-CN" sz="1400" dirty="0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>
                <a:srgbClr val="808080"/>
              </a:buClr>
              <a:buSzTx/>
              <a:buFontTx/>
              <a:buBlip>
                <a:blip r:embed="rId4"/>
              </a:buBlip>
            </a:pPr>
            <a:r>
              <a:rPr lang="en-US" altLang="zh-CN" sz="1400" b="1" dirty="0">
                <a:solidFill>
                  <a:srgbClr val="000000"/>
                </a:solidFill>
              </a:rPr>
              <a:t>IEEE Ultrasonics, Ferroelectrics, and Frequency Control Society</a:t>
            </a:r>
            <a:endParaRPr lang="en-US" altLang="zh-CN" sz="1400" dirty="0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>
                <a:srgbClr val="808080"/>
              </a:buClr>
              <a:buSzTx/>
              <a:buFontTx/>
              <a:buBlip>
                <a:blip r:embed="rId4"/>
              </a:buBlip>
            </a:pPr>
            <a:r>
              <a:rPr lang="en-US" altLang="zh-CN" sz="1400" b="1" dirty="0">
                <a:solidFill>
                  <a:srgbClr val="000000"/>
                </a:solidFill>
              </a:rPr>
              <a:t>IEEE Vehicular Technology Society</a:t>
            </a:r>
            <a:endParaRPr lang="en-US" altLang="zh-CN" sz="1400" dirty="0">
              <a:solidFill>
                <a:srgbClr val="000000"/>
              </a:solidFill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AD46260D-13E6-4A3F-B209-FCA117A6A948}"/>
              </a:ext>
            </a:extLst>
          </p:cNvPr>
          <p:cNvGrpSpPr/>
          <p:nvPr/>
        </p:nvGrpSpPr>
        <p:grpSpPr>
          <a:xfrm>
            <a:off x="3429000" y="2787650"/>
            <a:ext cx="6934200" cy="2057400"/>
            <a:chOff x="5600700" y="3811905"/>
            <a:chExt cx="6934200" cy="2057400"/>
          </a:xfrm>
        </p:grpSpPr>
        <p:sp>
          <p:nvSpPr>
            <p:cNvPr id="9" name="圆角矩形 7">
              <a:extLst>
                <a:ext uri="{FF2B5EF4-FFF2-40B4-BE49-F238E27FC236}">
                  <a16:creationId xmlns:a16="http://schemas.microsoft.com/office/drawing/2014/main" id="{E7AF8A50-6856-4B60-A8F7-0205380CFA96}"/>
                </a:ext>
              </a:extLst>
            </p:cNvPr>
            <p:cNvSpPr/>
            <p:nvPr/>
          </p:nvSpPr>
          <p:spPr bwMode="auto">
            <a:xfrm>
              <a:off x="5600700" y="3811905"/>
              <a:ext cx="6477000" cy="1676400"/>
            </a:xfrm>
            <a:prstGeom prst="roundRect">
              <a:avLst/>
            </a:prstGeom>
            <a:ln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>
              <a:lvl1pPr marL="342900" indent="-342900">
                <a:lnSpc>
                  <a:spcPct val="110000"/>
                </a:lnSpc>
                <a:spcBef>
                  <a:spcPct val="20000"/>
                </a:spcBef>
                <a:buClr>
                  <a:schemeClr val="bg2"/>
                </a:buClr>
                <a:buSzPct val="80000"/>
                <a:buFont typeface="Wingdings" panose="05000000000000000000" pitchFamily="2" charset="2"/>
                <a:buBlip>
                  <a:blip r:embed="rId4"/>
                </a:buBlip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lnSpc>
                  <a:spcPct val="110000"/>
                </a:lnSpc>
                <a:spcBef>
                  <a:spcPct val="20000"/>
                </a:spcBef>
                <a:buClr>
                  <a:schemeClr val="bg2"/>
                </a:buClr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lnSpc>
                  <a:spcPct val="110000"/>
                </a:lnSpc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lnSpc>
                  <a:spcPct val="110000"/>
                </a:lnSpc>
                <a:spcBef>
                  <a:spcPct val="20000"/>
                </a:spcBef>
                <a:buClr>
                  <a:schemeClr val="bg2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lnSpc>
                  <a:spcPct val="110000"/>
                </a:lnSpc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  <a:defRPr/>
              </a:pPr>
              <a:endParaRPr lang="zh-CN" altLang="en-US" sz="2400">
                <a:solidFill>
                  <a:srgbClr val="000000"/>
                </a:solidFill>
                <a:latin typeface="Verdana" panose="020B0604030504040204" pitchFamily="34" charset="0"/>
              </a:endParaRPr>
            </a:p>
          </p:txBody>
        </p:sp>
        <p:sp>
          <p:nvSpPr>
            <p:cNvPr id="10" name="标题 3">
              <a:extLst>
                <a:ext uri="{FF2B5EF4-FFF2-40B4-BE49-F238E27FC236}">
                  <a16:creationId xmlns:a16="http://schemas.microsoft.com/office/drawing/2014/main" id="{287592DC-7FC7-4BCE-BBE6-DDCF4FDE8D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38900" y="3888105"/>
              <a:ext cx="5257800" cy="1143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110000"/>
                </a:lnSpc>
                <a:spcBef>
                  <a:spcPct val="20000"/>
                </a:spcBef>
                <a:buClr>
                  <a:schemeClr val="bg2"/>
                </a:buClr>
                <a:buSzPct val="80000"/>
                <a:buFont typeface="Wingdings" panose="05000000000000000000" pitchFamily="2" charset="2"/>
                <a:buBlip>
                  <a:blip r:embed="rId4"/>
                </a:buBlip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lnSpc>
                  <a:spcPct val="110000"/>
                </a:lnSpc>
                <a:spcBef>
                  <a:spcPct val="20000"/>
                </a:spcBef>
                <a:buClr>
                  <a:schemeClr val="bg2"/>
                </a:buClr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lnSpc>
                  <a:spcPct val="110000"/>
                </a:lnSpc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lnSpc>
                  <a:spcPct val="110000"/>
                </a:lnSpc>
                <a:spcBef>
                  <a:spcPct val="20000"/>
                </a:spcBef>
                <a:buClr>
                  <a:schemeClr val="bg2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lnSpc>
                  <a:spcPct val="110000"/>
                </a:lnSpc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zh-CN" sz="4800" b="1" dirty="0">
                  <a:solidFill>
                    <a:srgbClr val="0B2E6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39</a:t>
              </a:r>
              <a:r>
                <a:rPr lang="zh-CN" altLang="en-US" sz="4800" b="1" dirty="0">
                  <a:solidFill>
                    <a:srgbClr val="0B2E6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个专业协会</a:t>
              </a:r>
            </a:p>
          </p:txBody>
        </p:sp>
        <p:sp>
          <p:nvSpPr>
            <p:cNvPr id="11" name="标题 3">
              <a:extLst>
                <a:ext uri="{FF2B5EF4-FFF2-40B4-BE49-F238E27FC236}">
                  <a16:creationId xmlns:a16="http://schemas.microsoft.com/office/drawing/2014/main" id="{4C4CF2C8-52E7-4C5B-B27F-73EE2BA3A16A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7810500" y="4726305"/>
              <a:ext cx="4724400" cy="1143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rgbClr val="C00000"/>
                  </a:solidFill>
                  <a:latin typeface="Arial" pitchFamily="34" charset="0"/>
                  <a:ea typeface="宋体" pitchFamily="2" charset="-122"/>
                  <a:cs typeface="+mj-cs"/>
                </a:defRPr>
              </a:lvl1pPr>
              <a:lvl2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rgbClr val="C00000"/>
                  </a:solidFill>
                  <a:latin typeface="Arial" charset="0"/>
                  <a:ea typeface="宋体" pitchFamily="2" charset="-122"/>
                </a:defRPr>
              </a:lvl2pPr>
              <a:lvl3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rgbClr val="C00000"/>
                  </a:solidFill>
                  <a:latin typeface="Arial" charset="0"/>
                  <a:ea typeface="宋体" pitchFamily="2" charset="-122"/>
                </a:defRPr>
              </a:lvl3pPr>
              <a:lvl4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rgbClr val="C00000"/>
                  </a:solidFill>
                  <a:latin typeface="Arial" charset="0"/>
                  <a:ea typeface="宋体" pitchFamily="2" charset="-122"/>
                </a:defRPr>
              </a:lvl4pPr>
              <a:lvl5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rgbClr val="C00000"/>
                  </a:solidFill>
                  <a:latin typeface="Arial" charset="0"/>
                  <a:ea typeface="宋体" pitchFamily="2" charset="-122"/>
                </a:defRPr>
              </a:lvl5pPr>
              <a:lvl6pPr marL="4572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pitchFamily="112" charset="-128"/>
                </a:defRPr>
              </a:lvl6pPr>
              <a:lvl7pPr marL="9144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pitchFamily="112" charset="-128"/>
                </a:defRPr>
              </a:lvl7pPr>
              <a:lvl8pPr marL="13716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pitchFamily="112" charset="-128"/>
                </a:defRPr>
              </a:lvl8pPr>
              <a:lvl9pPr marL="18288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pitchFamily="112" charset="-128"/>
                </a:defRPr>
              </a:lvl9pPr>
            </a:lstStyle>
            <a:p>
              <a:pPr>
                <a:defRPr/>
              </a:pPr>
              <a:r>
                <a:rPr lang="en-US" altLang="zh-CN" ker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Arial" charset="0"/>
                  <a:ea typeface="宋体" charset="-122"/>
                </a:rPr>
                <a:t>IEEE Societies</a:t>
              </a:r>
              <a:endParaRPr lang="zh-CN" altLang="en-US" kern="0" dirty="0">
                <a:solidFill>
                  <a:schemeClr val="tx2">
                    <a:lumMod val="60000"/>
                    <a:lumOff val="40000"/>
                  </a:schemeClr>
                </a:solidFill>
                <a:latin typeface="Arial" charset="0"/>
                <a:ea typeface="宋体" charset="-122"/>
              </a:endParaRPr>
            </a:p>
          </p:txBody>
        </p:sp>
      </p:grpSp>
    </p:spTree>
    <p:custDataLst>
      <p:tags r:id="rId1"/>
    </p:custDataLst>
  </p:cSld>
  <p:clrMapOvr>
    <a:masterClrMapping/>
  </p:clrMapOvr>
  <p:transition spd="med" advTm="66799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>
            <a:extLst>
              <a:ext uri="{FF2B5EF4-FFF2-40B4-BE49-F238E27FC236}">
                <a16:creationId xmlns:a16="http://schemas.microsoft.com/office/drawing/2014/main" id="{47ECFB30-B94A-4ACF-A9B9-773BC503381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0" y="304800"/>
            <a:ext cx="8153400" cy="914400"/>
          </a:xfrm>
        </p:spPr>
        <p:txBody>
          <a:bodyPr/>
          <a:lstStyle/>
          <a:p>
            <a:pPr eaLnBrk="1" hangingPunct="1"/>
            <a:r>
              <a:rPr lang="en-US" altLang="zh-CN" sz="3200">
                <a:latin typeface="微软雅黑" panose="020B0503020204020204" pitchFamily="34" charset="-122"/>
                <a:ea typeface="微软雅黑" panose="020B0503020204020204" pitchFamily="34" charset="-122"/>
              </a:rPr>
              <a:t>IEEE</a:t>
            </a:r>
            <a:r>
              <a:rPr lang="zh-CN" altLang="en-US" sz="3200">
                <a:latin typeface="微软雅黑" panose="020B0503020204020204" pitchFamily="34" charset="-122"/>
                <a:ea typeface="微软雅黑" panose="020B0503020204020204" pitchFamily="34" charset="-122"/>
              </a:rPr>
              <a:t>涵盖各个科技领域</a:t>
            </a:r>
            <a:br>
              <a:rPr lang="en-US" altLang="zh-CN" sz="2000"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en-US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More than just electrical engineering &amp; computer science</a:t>
            </a:r>
            <a:br>
              <a:rPr lang="en-US" altLang="zh-CN" sz="2000">
                <a:solidFill>
                  <a:srgbClr val="A5002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endParaRPr lang="en-US" altLang="zh-CN" sz="2000">
              <a:solidFill>
                <a:srgbClr val="A5002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34819" name="Straight Connector 31">
            <a:extLst>
              <a:ext uri="{FF2B5EF4-FFF2-40B4-BE49-F238E27FC236}">
                <a16:creationId xmlns:a16="http://schemas.microsoft.com/office/drawing/2014/main" id="{2F12E158-A3EF-4BA6-A5EE-43AEA92DEE7E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828800" y="809625"/>
            <a:ext cx="2209800" cy="762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cxnSp>
      <p:pic>
        <p:nvPicPr>
          <p:cNvPr id="65538" name="Picture 2">
            <a:extLst>
              <a:ext uri="{FF2B5EF4-FFF2-40B4-BE49-F238E27FC236}">
                <a16:creationId xmlns:a16="http://schemas.microsoft.com/office/drawing/2014/main" id="{EEAE6668-EB0C-49E3-89B8-00A3E75CD7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4800" y="5010150"/>
            <a:ext cx="1531938" cy="189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1" name="Picture 5">
            <a:extLst>
              <a:ext uri="{FF2B5EF4-FFF2-40B4-BE49-F238E27FC236}">
                <a16:creationId xmlns:a16="http://schemas.microsoft.com/office/drawing/2014/main" id="{7105831C-9B68-4687-B8C3-1F94D61BD3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5024438"/>
            <a:ext cx="1643062" cy="183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3" name="Picture 7">
            <a:extLst>
              <a:ext uri="{FF2B5EF4-FFF2-40B4-BE49-F238E27FC236}">
                <a16:creationId xmlns:a16="http://schemas.microsoft.com/office/drawing/2014/main" id="{B16B9EF6-7176-476E-B3AA-2BCED15670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9988" y="5024438"/>
            <a:ext cx="1449387" cy="1893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0" name="Picture 4">
            <a:extLst>
              <a:ext uri="{FF2B5EF4-FFF2-40B4-BE49-F238E27FC236}">
                <a16:creationId xmlns:a16="http://schemas.microsoft.com/office/drawing/2014/main" id="{0FD8237B-A166-4678-AE02-73F4CAC497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7175" y="5032375"/>
            <a:ext cx="1506538" cy="183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4" name="Picture 8">
            <a:extLst>
              <a:ext uri="{FF2B5EF4-FFF2-40B4-BE49-F238E27FC236}">
                <a16:creationId xmlns:a16="http://schemas.microsoft.com/office/drawing/2014/main" id="{3459817D-53E6-44A3-8F6A-9F814C1976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0313" y="5021263"/>
            <a:ext cx="1614487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5" name="Picture 9">
            <a:extLst>
              <a:ext uri="{FF2B5EF4-FFF2-40B4-BE49-F238E27FC236}">
                <a16:creationId xmlns:a16="http://schemas.microsoft.com/office/drawing/2014/main" id="{1BAD8E6E-2EE9-44A3-9B23-9D0A5E8090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7038" y="5026025"/>
            <a:ext cx="1703387" cy="183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6" name="Rectangle 26">
            <a:extLst>
              <a:ext uri="{FF2B5EF4-FFF2-40B4-BE49-F238E27FC236}">
                <a16:creationId xmlns:a16="http://schemas.microsoft.com/office/drawing/2014/main" id="{E54B2D0D-E117-448C-98F6-D70695B4E1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11363" y="1223963"/>
            <a:ext cx="4572000" cy="378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10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zh-CN" sz="2000"/>
              <a:t>• Aerospace &amp; Defense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zh-CN" sz="2000"/>
              <a:t>• Automotive Engineering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zh-CN" sz="2000"/>
              <a:t>• Biomedical Engineering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zh-CN" sz="2000"/>
              <a:t>• Biometrics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zh-CN" sz="2000"/>
              <a:t>• Circuits &amp; Systems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zh-CN" sz="2000"/>
              <a:t>• Cloud Computing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zh-CN" sz="2000"/>
              <a:t>• Communications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zh-CN" sz="2000"/>
              <a:t>• Computer Software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zh-CN" sz="2000"/>
              <a:t>• Electronics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zh-CN" sz="2000"/>
              <a:t>• Energy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zh-CN" sz="2000"/>
              <a:t>• Engineering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zh-CN" sz="2000"/>
              <a:t>• Imaging</a:t>
            </a:r>
          </a:p>
        </p:txBody>
      </p:sp>
      <p:sp>
        <p:nvSpPr>
          <p:cNvPr id="34827" name="Rectangle 27">
            <a:extLst>
              <a:ext uri="{FF2B5EF4-FFF2-40B4-BE49-F238E27FC236}">
                <a16:creationId xmlns:a16="http://schemas.microsoft.com/office/drawing/2014/main" id="{065F5BB0-E7F6-4663-B76A-17ED943792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72188" y="820738"/>
            <a:ext cx="4572000" cy="415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10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altLang="zh-CN" sz="240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zh-CN" sz="2000"/>
              <a:t>• Information Technology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zh-CN" sz="2000"/>
              <a:t>• Medical Devices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zh-CN" sz="2000"/>
              <a:t>• Nanotechnology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zh-CN" sz="2000"/>
              <a:t>• Optics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zh-CN" sz="2000"/>
              <a:t>• Petroleum &amp; Gas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zh-CN" sz="2000"/>
              <a:t>• Power Electronics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zh-CN" sz="2000"/>
              <a:t>• Power Systems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zh-CN" sz="2000"/>
              <a:t>• Robotics &amp; Automation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zh-CN" sz="2000"/>
              <a:t>• Semiconductors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zh-CN" sz="2000"/>
              <a:t>• Smart Grid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zh-CN" sz="2000"/>
              <a:t>• Wireless Broadband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zh-CN" sz="2000"/>
              <a:t>and  more</a:t>
            </a:r>
          </a:p>
        </p:txBody>
      </p:sp>
      <p:grpSp>
        <p:nvGrpSpPr>
          <p:cNvPr id="2" name="组合 14">
            <a:extLst>
              <a:ext uri="{FF2B5EF4-FFF2-40B4-BE49-F238E27FC236}">
                <a16:creationId xmlns:a16="http://schemas.microsoft.com/office/drawing/2014/main" id="{3C94CA38-139D-44C8-B4AF-D55426ED3D89}"/>
              </a:ext>
            </a:extLst>
          </p:cNvPr>
          <p:cNvGrpSpPr>
            <a:grpSpLocks/>
          </p:cNvGrpSpPr>
          <p:nvPr/>
        </p:nvGrpSpPr>
        <p:grpSpPr bwMode="auto">
          <a:xfrm>
            <a:off x="2667000" y="2667000"/>
            <a:ext cx="7162800" cy="2105025"/>
            <a:chOff x="1143000" y="2667001"/>
            <a:chExt cx="7162800" cy="2104406"/>
          </a:xfrm>
        </p:grpSpPr>
        <p:sp>
          <p:nvSpPr>
            <p:cNvPr id="12" name="圆角矩形 11">
              <a:extLst>
                <a:ext uri="{FF2B5EF4-FFF2-40B4-BE49-F238E27FC236}">
                  <a16:creationId xmlns:a16="http://schemas.microsoft.com/office/drawing/2014/main" id="{8999C7D2-6F9A-44BF-A592-5B6C337424FB}"/>
                </a:ext>
              </a:extLst>
            </p:cNvPr>
            <p:cNvSpPr/>
            <p:nvPr/>
          </p:nvSpPr>
          <p:spPr>
            <a:xfrm>
              <a:off x="1143000" y="2667001"/>
              <a:ext cx="7162800" cy="2104406"/>
            </a:xfrm>
            <a:prstGeom prst="roundRect">
              <a:avLst/>
            </a:prstGeom>
            <a:solidFill>
              <a:schemeClr val="lt1">
                <a:alpha val="91000"/>
              </a:schemeClr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eaLnBrk="1" hangingPunct="1">
                <a:lnSpc>
                  <a:spcPct val="90000"/>
                </a:lnSpc>
                <a:spcBef>
                  <a:spcPct val="75000"/>
                </a:spcBef>
                <a:defRPr/>
              </a:pPr>
              <a:endParaRPr lang="en-US" altLang="zh-CN" sz="2800" dirty="0">
                <a:latin typeface="微软雅黑" pitchFamily="34" charset="-122"/>
                <a:ea typeface="微软雅黑" pitchFamily="34" charset="-122"/>
              </a:endParaRPr>
            </a:p>
            <a:p>
              <a:pPr eaLnBrk="1" hangingPunct="1">
                <a:lnSpc>
                  <a:spcPct val="90000"/>
                </a:lnSpc>
                <a:spcBef>
                  <a:spcPct val="75000"/>
                </a:spcBef>
                <a:defRPr/>
              </a:pPr>
              <a:endParaRPr lang="en-US" altLang="zh-CN" sz="2800" dirty="0">
                <a:latin typeface="微软雅黑" pitchFamily="34" charset="-122"/>
                <a:ea typeface="微软雅黑" pitchFamily="34" charset="-122"/>
              </a:endParaRPr>
            </a:p>
            <a:p>
              <a:pPr eaLnBrk="1" hangingPunct="1">
                <a:lnSpc>
                  <a:spcPct val="90000"/>
                </a:lnSpc>
                <a:spcBef>
                  <a:spcPct val="75000"/>
                </a:spcBef>
                <a:defRPr/>
              </a:pPr>
              <a:endParaRPr lang="zh-CN" altLang="en-US" sz="2800" dirty="0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34831" name="矩形 12">
              <a:extLst>
                <a:ext uri="{FF2B5EF4-FFF2-40B4-BE49-F238E27FC236}">
                  <a16:creationId xmlns:a16="http://schemas.microsoft.com/office/drawing/2014/main" id="{5A123AEA-3B68-45D3-845B-A2B47A52A7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00200" y="3048000"/>
              <a:ext cx="6324600" cy="14196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110000"/>
                </a:lnSpc>
                <a:spcBef>
                  <a:spcPct val="20000"/>
                </a:spcBef>
                <a:buClr>
                  <a:schemeClr val="bg2"/>
                </a:buClr>
                <a:buSzPct val="80000"/>
                <a:buFont typeface="Wingdings" panose="05000000000000000000" pitchFamily="2" charset="2"/>
                <a:buBlip>
                  <a:blip r:embed="rId10"/>
                </a:buBlip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lnSpc>
                  <a:spcPct val="110000"/>
                </a:lnSpc>
                <a:spcBef>
                  <a:spcPct val="20000"/>
                </a:spcBef>
                <a:buClr>
                  <a:schemeClr val="bg2"/>
                </a:buClr>
                <a:buChar char="–"/>
                <a:defRPr sz="2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lnSpc>
                  <a:spcPct val="110000"/>
                </a:lnSpc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lnSpc>
                  <a:spcPct val="110000"/>
                </a:lnSpc>
                <a:spcBef>
                  <a:spcPct val="20000"/>
                </a:spcBef>
                <a:buClr>
                  <a:schemeClr val="bg2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lnSpc>
                  <a:spcPct val="110000"/>
                </a:lnSpc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lnSpc>
                  <a:spcPct val="90000"/>
                </a:lnSpc>
                <a:spcBef>
                  <a:spcPct val="75000"/>
                </a:spcBef>
                <a:buClrTx/>
                <a:buSzTx/>
                <a:buFontTx/>
                <a:buNone/>
              </a:pPr>
              <a:r>
                <a:rPr lang="zh-CN" altLang="en-US" b="1">
                  <a:latin typeface="微软雅黑" panose="020B0503020204020204" pitchFamily="34" charset="-122"/>
                  <a:ea typeface="微软雅黑" panose="020B0503020204020204" pitchFamily="34" charset="-122"/>
                </a:rPr>
                <a:t>出版世界电气电子工程和计算机领域</a:t>
              </a:r>
              <a:endParaRPr lang="en-US" altLang="zh-CN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eaLnBrk="1" hangingPunct="1">
                <a:lnSpc>
                  <a:spcPct val="90000"/>
                </a:lnSpc>
                <a:spcBef>
                  <a:spcPct val="75000"/>
                </a:spcBef>
                <a:buClrTx/>
                <a:buSzTx/>
                <a:buFontTx/>
                <a:buNone/>
              </a:pPr>
              <a:endParaRPr lang="en-US" altLang="zh-CN" sz="700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eaLnBrk="1" hangingPunct="1">
                <a:lnSpc>
                  <a:spcPct val="90000"/>
                </a:lnSpc>
                <a:spcBef>
                  <a:spcPct val="75000"/>
                </a:spcBef>
                <a:buClrTx/>
                <a:buSzTx/>
                <a:buFontTx/>
                <a:buNone/>
              </a:pPr>
              <a:r>
                <a:rPr lang="en-US" altLang="zh-CN" b="1">
                  <a:latin typeface="微软雅黑" panose="020B0503020204020204" pitchFamily="34" charset="-122"/>
                  <a:ea typeface="微软雅黑" panose="020B0503020204020204" pitchFamily="34" charset="-122"/>
                </a:rPr>
                <a:t>                                     </a:t>
              </a:r>
              <a:r>
                <a:rPr lang="zh-CN" altLang="en-US" b="1">
                  <a:latin typeface="微软雅黑" panose="020B0503020204020204" pitchFamily="34" charset="-122"/>
                  <a:ea typeface="微软雅黑" panose="020B0503020204020204" pitchFamily="34" charset="-122"/>
                </a:rPr>
                <a:t>的文献</a:t>
              </a:r>
            </a:p>
          </p:txBody>
        </p:sp>
        <p:pic>
          <p:nvPicPr>
            <p:cNvPr id="34832" name="矩形 13">
              <a:extLst>
                <a:ext uri="{FF2B5EF4-FFF2-40B4-BE49-F238E27FC236}">
                  <a16:creationId xmlns:a16="http://schemas.microsoft.com/office/drawing/2014/main" id="{FE34139F-13BA-4A79-B851-766BA5FAEB0F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0000" y="3657310"/>
              <a:ext cx="1625600" cy="15235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4829" name="灯片编号占位符 15">
            <a:extLst>
              <a:ext uri="{FF2B5EF4-FFF2-40B4-BE49-F238E27FC236}">
                <a16:creationId xmlns:a16="http://schemas.microsoft.com/office/drawing/2014/main" id="{8A1E53A6-8923-4BA5-8CB1-DC4F1D6189E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10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fld id="{681C37B6-5988-4CAE-924C-7DDB6EF16A7B}" type="slidenum">
              <a:rPr lang="en-US" altLang="zh-CN" sz="1000" smtClean="0">
                <a:solidFill>
                  <a:schemeClr val="bg1"/>
                </a:solidFill>
              </a:rPr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t>7</a:t>
            </a:fld>
            <a:endParaRPr lang="en-US" altLang="zh-CN" sz="1400"/>
          </a:p>
        </p:txBody>
      </p:sp>
    </p:spTree>
    <p:custDataLst>
      <p:tags r:id="rId1"/>
    </p:custDataLst>
  </p:cSld>
  <p:clrMapOvr>
    <a:masterClrMapping/>
  </p:clrMapOvr>
  <p:transition spd="med" advTm="45194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65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65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65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65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500"/>
                                        <p:tgtEl>
                                          <p:spTgt spid="65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65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1066800" y="304800"/>
            <a:ext cx="10009188" cy="487680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</p:spPr>
      </p:pic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1592263" y="5638800"/>
            <a:ext cx="2706687" cy="1003300"/>
          </a:xfrm>
        </p:spPr>
        <p:txBody>
          <a:bodyPr/>
          <a:lstStyle/>
          <a:p>
            <a:pPr>
              <a:defRPr/>
            </a:pPr>
            <a:r>
              <a:rPr lang="zh-CN" altLang="en-US" sz="3600" dirty="0">
                <a:latin typeface="微软雅黑" pitchFamily="34" charset="-122"/>
                <a:ea typeface="微软雅黑" pitchFamily="34" charset="-122"/>
              </a:rPr>
              <a:t>校内</a:t>
            </a:r>
            <a:r>
              <a:rPr lang="en-US" altLang="zh-CN" sz="3600" dirty="0">
                <a:latin typeface="微软雅黑" pitchFamily="34" charset="-122"/>
                <a:ea typeface="微软雅黑" pitchFamily="34" charset="-122"/>
              </a:rPr>
              <a:t>IP</a:t>
            </a:r>
            <a:r>
              <a:rPr lang="zh-CN" altLang="en-US" sz="3600" dirty="0">
                <a:latin typeface="微软雅黑" pitchFamily="34" charset="-122"/>
                <a:ea typeface="微软雅黑" pitchFamily="34" charset="-122"/>
              </a:rPr>
              <a:t>控制</a:t>
            </a:r>
          </a:p>
        </p:txBody>
      </p:sp>
      <p:sp>
        <p:nvSpPr>
          <p:cNvPr id="27652" name="文本占位符 4"/>
          <p:cNvSpPr>
            <a:spLocks noGrp="1" noChangeArrowheads="1"/>
          </p:cNvSpPr>
          <p:nvPr>
            <p:ph type="body" idx="1"/>
          </p:nvPr>
        </p:nvSpPr>
        <p:spPr>
          <a:xfrm>
            <a:off x="4572000" y="5735638"/>
            <a:ext cx="7772400" cy="436562"/>
          </a:xfrm>
        </p:spPr>
        <p:txBody>
          <a:bodyPr>
            <a:spAutoFit/>
          </a:bodyPr>
          <a:lstStyle/>
          <a:p>
            <a:pPr eaLnBrk="1" hangingPunct="1">
              <a:lnSpc>
                <a:spcPct val="80000"/>
              </a:lnSpc>
            </a:pPr>
            <a:r>
              <a:rPr lang="en-US" altLang="zh-CN" sz="2800" b="1" i="1">
                <a:solidFill>
                  <a:srgbClr val="0033CC"/>
                </a:solidFill>
                <a:latin typeface="微软雅黑" pitchFamily="34" charset="-122"/>
                <a:ea typeface="微软雅黑" pitchFamily="34" charset="-122"/>
              </a:rPr>
              <a:t>URL: </a:t>
            </a:r>
            <a:r>
              <a:rPr lang="en-US" altLang="zh-CN" sz="2800" b="1" i="1" u="sng">
                <a:solidFill>
                  <a:srgbClr val="0033CC"/>
                </a:solidFill>
                <a:latin typeface="微软雅黑" pitchFamily="34" charset="-122"/>
                <a:ea typeface="微软雅黑" pitchFamily="34" charset="-122"/>
                <a:hlinkClick r:id="rId4"/>
              </a:rPr>
              <a:t>https://ieeexplore.ieee.org </a:t>
            </a:r>
            <a:endParaRPr lang="zh-CN" altLang="en-US" sz="2800" b="1" i="1" u="sng">
              <a:solidFill>
                <a:srgbClr val="0033CC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" name="矩形 4"/>
          <p:cNvSpPr>
            <a:spLocks noChangeArrowheads="1"/>
          </p:cNvSpPr>
          <p:nvPr/>
        </p:nvSpPr>
        <p:spPr bwMode="auto">
          <a:xfrm>
            <a:off x="4953000" y="706438"/>
            <a:ext cx="2438400" cy="512762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marL="342900" indent="-342900" algn="ctr"/>
            <a:endParaRPr lang="zh-CN" altLang="en-US">
              <a:latin typeface="Verdana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97998338"/>
      </p:ext>
    </p:extLst>
  </p:cSld>
  <p:clrMapOvr>
    <a:masterClrMapping/>
  </p:clrMapOvr>
  <p:transition spd="med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3">
            <a:extLst>
              <a:ext uri="{FF2B5EF4-FFF2-40B4-BE49-F238E27FC236}">
                <a16:creationId xmlns:a16="http://schemas.microsoft.com/office/drawing/2014/main" id="{42360A96-18E0-4DA8-9FED-17C415EED1A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828800" y="1676400"/>
            <a:ext cx="7772400" cy="5105400"/>
          </a:xfrm>
        </p:spPr>
        <p:txBody>
          <a:bodyPr/>
          <a:lstStyle/>
          <a:p>
            <a:pPr eaLnBrk="1" hangingPunct="1"/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190+ IEEE</a:t>
            </a: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期刊和杂志</a:t>
            </a:r>
            <a:endParaRPr lang="en-US" altLang="zh-CN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/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1800+ IEEE</a:t>
            </a: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会议录（每年）</a:t>
            </a:r>
            <a:endParaRPr lang="en-US" altLang="zh-CN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/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8000+ IEEE</a:t>
            </a: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标准文档</a:t>
            </a:r>
            <a:endParaRPr lang="en-US" altLang="zh-CN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/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IET</a:t>
            </a: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VDE</a:t>
            </a: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会议录</a:t>
            </a:r>
            <a:endParaRPr lang="en-US" altLang="zh-CN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/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Bell Labs</a:t>
            </a: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技术期刊</a:t>
            </a:r>
            <a:endParaRPr lang="en-US" altLang="zh-CN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/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IBM</a:t>
            </a: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期刊，</a:t>
            </a:r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MIT</a:t>
            </a: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期刊</a:t>
            </a:r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, AGU</a:t>
            </a: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期刊</a:t>
            </a:r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, URSI</a:t>
            </a:r>
          </a:p>
          <a:p>
            <a:pPr eaLnBrk="1" hangingPunct="1"/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(OA </a:t>
            </a: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期刊</a:t>
            </a:r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): TUP, CSEE, CPSS, CES, CMP</a:t>
            </a: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BIAI</a:t>
            </a: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SAIEE</a:t>
            </a:r>
          </a:p>
          <a:p>
            <a:pPr eaLnBrk="1" hangingPunct="1"/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IEEE-Wiley, Wiley Telecom</a:t>
            </a: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MIT</a:t>
            </a: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18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Artech</a:t>
            </a:r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House</a:t>
            </a: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River</a:t>
            </a: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电子书</a:t>
            </a:r>
            <a:endParaRPr lang="en-US" altLang="zh-CN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/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Morgan &amp; Claypool</a:t>
            </a: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Now Publishers</a:t>
            </a: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综述文集</a:t>
            </a:r>
            <a:endParaRPr lang="en-US" altLang="zh-CN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/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SMPTE</a:t>
            </a: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期刊、会议、标准</a:t>
            </a:r>
            <a:endParaRPr lang="en-US" altLang="zh-CN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/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在线技术课程</a:t>
            </a:r>
            <a:endParaRPr lang="en-US" altLang="zh-CN" sz="1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9939" name="标题 1">
            <a:extLst>
              <a:ext uri="{FF2B5EF4-FFF2-40B4-BE49-F238E27FC236}">
                <a16:creationId xmlns:a16="http://schemas.microsoft.com/office/drawing/2014/main" id="{0770C687-44E5-4F6E-8CD1-6B5D2517668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28800" y="457200"/>
            <a:ext cx="7772400" cy="685800"/>
          </a:xfrm>
          <a:ln/>
        </p:spPr>
        <p:txBody>
          <a:bodyPr/>
          <a:lstStyle/>
          <a:p>
            <a:r>
              <a:rPr altLang="zh-CN" sz="3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IEEE Xplore</a:t>
            </a:r>
            <a:r>
              <a:rPr lang="zh-CN" altLang="zh-CN" sz="3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全文数据库</a:t>
            </a:r>
          </a:p>
        </p:txBody>
      </p:sp>
      <p:sp>
        <p:nvSpPr>
          <p:cNvPr id="7" name="圆角矩形 6">
            <a:extLst>
              <a:ext uri="{FF2B5EF4-FFF2-40B4-BE49-F238E27FC236}">
                <a16:creationId xmlns:a16="http://schemas.microsoft.com/office/drawing/2014/main" id="{C53F891C-06E4-468B-9C8B-666B2CD41E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6400" y="1676400"/>
            <a:ext cx="4648200" cy="1828800"/>
          </a:xfrm>
          <a:prstGeom prst="roundRect">
            <a:avLst>
              <a:gd name="adj" fmla="val 4843"/>
            </a:avLst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marL="342900" indent="-3429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4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zh-CN" altLang="en-US" sz="2400">
              <a:latin typeface="Verdana" panose="020B0604030504040204" pitchFamily="34" charset="0"/>
            </a:endParaRPr>
          </a:p>
        </p:txBody>
      </p:sp>
      <p:sp>
        <p:nvSpPr>
          <p:cNvPr id="9" name="右箭头 8">
            <a:extLst>
              <a:ext uri="{FF2B5EF4-FFF2-40B4-BE49-F238E27FC236}">
                <a16:creationId xmlns:a16="http://schemas.microsoft.com/office/drawing/2014/main" id="{02F0735E-0C1B-4B16-BFE0-6C39C6CD7A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7000" y="2286000"/>
            <a:ext cx="685800" cy="457200"/>
          </a:xfrm>
          <a:prstGeom prst="rightArrow">
            <a:avLst>
              <a:gd name="adj1" fmla="val 50000"/>
              <a:gd name="adj2" fmla="val 50000"/>
            </a:avLst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marL="342900" indent="-3429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4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zh-CN" altLang="en-US" sz="2400">
              <a:latin typeface="Verdana" panose="020B060403050404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77BCF71-C71E-4AA9-A263-DC6BBB5CF4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2062163"/>
            <a:ext cx="29718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4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24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IEEE Electronic Library (IEL) </a:t>
            </a:r>
            <a:r>
              <a:rPr lang="zh-CN" altLang="en-US" sz="24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数据库</a:t>
            </a:r>
          </a:p>
        </p:txBody>
      </p:sp>
      <p:sp>
        <p:nvSpPr>
          <p:cNvPr id="15" name="Rectangle 3">
            <a:extLst>
              <a:ext uri="{FF2B5EF4-FFF2-40B4-BE49-F238E27FC236}">
                <a16:creationId xmlns:a16="http://schemas.microsoft.com/office/drawing/2014/main" id="{94676694-F900-4EAE-9D3E-A26A6DAFDE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1676400"/>
            <a:ext cx="49530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4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zh-CN" sz="1800">
                <a:latin typeface="微软雅黑" panose="020B0503020204020204" pitchFamily="34" charset="-122"/>
                <a:ea typeface="微软雅黑" panose="020B0503020204020204" pitchFamily="34" charset="-122"/>
              </a:rPr>
              <a:t>190+ IEEE</a:t>
            </a:r>
            <a:r>
              <a:rPr lang="zh-CN" altLang="en-US" sz="1800">
                <a:latin typeface="微软雅黑" panose="020B0503020204020204" pitchFamily="34" charset="-122"/>
                <a:ea typeface="微软雅黑" panose="020B0503020204020204" pitchFamily="34" charset="-122"/>
              </a:rPr>
              <a:t>期刊和杂志</a:t>
            </a:r>
            <a:endParaRPr lang="en-US" altLang="zh-CN" sz="18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/>
            <a:r>
              <a:rPr lang="en-US" altLang="zh-CN" sz="1800">
                <a:latin typeface="微软雅黑" panose="020B0503020204020204" pitchFamily="34" charset="-122"/>
                <a:ea typeface="微软雅黑" panose="020B0503020204020204" pitchFamily="34" charset="-122"/>
              </a:rPr>
              <a:t>1800+ IEEE</a:t>
            </a:r>
            <a:r>
              <a:rPr lang="zh-CN" altLang="en-US" sz="1800">
                <a:latin typeface="微软雅黑" panose="020B0503020204020204" pitchFamily="34" charset="-122"/>
                <a:ea typeface="微软雅黑" panose="020B0503020204020204" pitchFamily="34" charset="-122"/>
              </a:rPr>
              <a:t>会议录（每年）</a:t>
            </a:r>
            <a:endParaRPr lang="en-US" altLang="zh-CN" sz="18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/>
            <a:r>
              <a:rPr lang="en-US" altLang="zh-CN" sz="18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4400+ IEEE</a:t>
            </a:r>
            <a:r>
              <a:rPr lang="zh-CN" altLang="en-US" sz="18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标准文档（草案除外）</a:t>
            </a:r>
            <a:endParaRPr lang="en-US" altLang="zh-CN" sz="180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/>
            <a:r>
              <a:rPr lang="en-US" altLang="zh-CN" sz="1800">
                <a:latin typeface="微软雅黑" panose="020B0503020204020204" pitchFamily="34" charset="-122"/>
                <a:ea typeface="微软雅黑" panose="020B0503020204020204" pitchFamily="34" charset="-122"/>
              </a:rPr>
              <a:t>IET</a:t>
            </a:r>
            <a:r>
              <a:rPr lang="zh-CN" altLang="en-US" sz="180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1800">
                <a:latin typeface="微软雅黑" panose="020B0503020204020204" pitchFamily="34" charset="-122"/>
                <a:ea typeface="微软雅黑" panose="020B0503020204020204" pitchFamily="34" charset="-122"/>
              </a:rPr>
              <a:t>VDE</a:t>
            </a:r>
            <a:r>
              <a:rPr lang="zh-CN" altLang="en-US" sz="1800">
                <a:latin typeface="微软雅黑" panose="020B0503020204020204" pitchFamily="34" charset="-122"/>
                <a:ea typeface="微软雅黑" panose="020B0503020204020204" pitchFamily="34" charset="-122"/>
              </a:rPr>
              <a:t>会议录</a:t>
            </a:r>
            <a:endParaRPr lang="en-US" altLang="zh-CN" sz="18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/>
            <a:r>
              <a:rPr lang="en-US" altLang="zh-CN" sz="1800">
                <a:latin typeface="微软雅黑" panose="020B0503020204020204" pitchFamily="34" charset="-122"/>
                <a:ea typeface="微软雅黑" panose="020B0503020204020204" pitchFamily="34" charset="-122"/>
              </a:rPr>
              <a:t>Bell Labs</a:t>
            </a:r>
            <a:r>
              <a:rPr lang="zh-CN" altLang="en-US" sz="1800">
                <a:latin typeface="微软雅黑" panose="020B0503020204020204" pitchFamily="34" charset="-122"/>
                <a:ea typeface="微软雅黑" panose="020B0503020204020204" pitchFamily="34" charset="-122"/>
              </a:rPr>
              <a:t>技术期刊</a:t>
            </a:r>
            <a:endParaRPr lang="en-US" altLang="zh-CN" sz="18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9944" name="文本框 1">
            <a:extLst>
              <a:ext uri="{FF2B5EF4-FFF2-40B4-BE49-F238E27FC236}">
                <a16:creationId xmlns:a16="http://schemas.microsoft.com/office/drawing/2014/main" id="{A2393422-15F7-4BA3-8725-C57D7E0F6C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5200" y="5638800"/>
            <a:ext cx="38766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Blip>
                <a:blip r:embed="rId4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rPr>
              <a:t>推荐使用谷歌或火狐浏览器</a:t>
            </a:r>
          </a:p>
        </p:txBody>
      </p:sp>
    </p:spTree>
    <p:custDataLst>
      <p:tags r:id="rId1"/>
    </p:custDataLst>
  </p:cSld>
  <p:clrMapOvr>
    <a:masterClrMapping/>
  </p:clrMapOvr>
  <p:transition spd="med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" dur="5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/>
      <p:bldP spid="15" grpId="0" build="allAtOnce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1.1|1.1|1.7|1.4|25.5|0.5|0.4|0.5|1.7|3.2|11.1|1.8|40.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1.1|1.1|1.7|1.4|25.5|0.5|0.4|0.5|1.7|3.2|11.1|1.8|40.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1.1|1.1|1.7|1.4|25.5|0.5|0.4|0.5|1.7|3.2|11.1|1.8|40.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8|7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3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2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1.9|14.5|3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1.1|1.1|1.7|1.4|25.5|0.5|0.4|0.5|1.7|3.2|11.1|1.8|40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3|1.7|12|2.9|2.6|2.9|6.4|3.1|1.5|5"/>
</p:tagLst>
</file>

<file path=ppt/theme/theme1.xml><?xml version="1.0" encoding="utf-8"?>
<a:theme xmlns:a="http://schemas.openxmlformats.org/drawingml/2006/main" name="6-08 SLA Customer Breakfast Final">
  <a:themeElements>
    <a:clrScheme name="Historical_ImageStrip_Template 13">
      <a:dk1>
        <a:srgbClr val="000000"/>
      </a:dk1>
      <a:lt1>
        <a:srgbClr val="FFFFFF"/>
      </a:lt1>
      <a:dk2>
        <a:srgbClr val="0F3D88"/>
      </a:dk2>
      <a:lt2>
        <a:srgbClr val="808080"/>
      </a:lt2>
      <a:accent1>
        <a:srgbClr val="FF8000"/>
      </a:accent1>
      <a:accent2>
        <a:srgbClr val="59B308"/>
      </a:accent2>
      <a:accent3>
        <a:srgbClr val="FFFFFF"/>
      </a:accent3>
      <a:accent4>
        <a:srgbClr val="000000"/>
      </a:accent4>
      <a:accent5>
        <a:srgbClr val="FFC0AA"/>
      </a:accent5>
      <a:accent6>
        <a:srgbClr val="50A206"/>
      </a:accent6>
      <a:hlink>
        <a:srgbClr val="0080FF"/>
      </a:hlink>
      <a:folHlink>
        <a:srgbClr val="800080"/>
      </a:folHlink>
    </a:clrScheme>
    <a:fontScheme name="Historical_ImageStrip_Template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38100" algn="ctr">
          <a:solidFill>
            <a:srgbClr val="FF0000"/>
          </a:solidFill>
          <a:round/>
          <a:headEnd/>
          <a:tailEnd/>
        </a:ln>
      </a:spPr>
      <a:bodyPr anchor="ctr"/>
      <a:lstStyle>
        <a:defPPr marL="342900" indent="-342900" algn="ctr">
          <a:defRPr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80000"/>
          </a:lnSpc>
          <a:spcBef>
            <a:spcPct val="20000"/>
          </a:spcBef>
          <a:spcAft>
            <a:spcPct val="0"/>
          </a:spcAft>
          <a:buClr>
            <a:schemeClr val="bg2"/>
          </a:buClr>
          <a:buSzPct val="80000"/>
          <a:buFont typeface="Wingdings" pitchFamily="2" charset="2"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12" charset="-128"/>
          </a:defRPr>
        </a:defPPr>
      </a:lstStyle>
    </a:lnDef>
  </a:objectDefaults>
  <a:extraClrSchemeLst>
    <a:extraClrScheme>
      <a:clrScheme name="Historical_ImageStrip_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istorical_ImageStrip_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istorical_ImageStrip_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istorical_ImageStrip_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istorical_ImageStrip_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istorical_ImageStrip_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istorical_ImageStrip_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istorical_ImageStrip_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istorical_ImageStrip_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istorical_ImageStrip_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istorical_ImageStrip_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istorical_ImageStrip_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istorical_ImageStrip_Template 13">
        <a:dk1>
          <a:srgbClr val="000000"/>
        </a:dk1>
        <a:lt1>
          <a:srgbClr val="FFFFFF"/>
        </a:lt1>
        <a:dk2>
          <a:srgbClr val="0F3D88"/>
        </a:dk2>
        <a:lt2>
          <a:srgbClr val="808080"/>
        </a:lt2>
        <a:accent1>
          <a:srgbClr val="FF8000"/>
        </a:accent1>
        <a:accent2>
          <a:srgbClr val="59B308"/>
        </a:accent2>
        <a:accent3>
          <a:srgbClr val="FFFFFF"/>
        </a:accent3>
        <a:accent4>
          <a:srgbClr val="000000"/>
        </a:accent4>
        <a:accent5>
          <a:srgbClr val="FFC0AA"/>
        </a:accent5>
        <a:accent6>
          <a:srgbClr val="50A206"/>
        </a:accent6>
        <a:hlink>
          <a:srgbClr val="008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80000"/>
          </a:lnSpc>
          <a:spcBef>
            <a:spcPct val="20000"/>
          </a:spcBef>
          <a:spcAft>
            <a:spcPct val="0"/>
          </a:spcAft>
          <a:buClr>
            <a:schemeClr val="bg2"/>
          </a:buClr>
          <a:buSzPct val="80000"/>
          <a:buFont typeface="Wingdings" pitchFamily="2" charset="2"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1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80000"/>
          </a:lnSpc>
          <a:spcBef>
            <a:spcPct val="20000"/>
          </a:spcBef>
          <a:spcAft>
            <a:spcPct val="0"/>
          </a:spcAft>
          <a:buClr>
            <a:schemeClr val="bg2"/>
          </a:buClr>
          <a:buSzPct val="80000"/>
          <a:buFont typeface="Wingdings" pitchFamily="2" charset="2"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12" charset="-128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6-08 SLA Customer Breakfast Final</Template>
  <TotalTime>30912</TotalTime>
  <Words>2776</Words>
  <Application>Microsoft Macintosh PowerPoint</Application>
  <PresentationFormat>宽屏</PresentationFormat>
  <Paragraphs>505</Paragraphs>
  <Slides>55</Slides>
  <Notes>29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55</vt:i4>
      </vt:variant>
    </vt:vector>
  </HeadingPairs>
  <TitlesOfParts>
    <vt:vector size="70" baseType="lpstr">
      <vt:lpstr>黑体</vt:lpstr>
      <vt:lpstr>黑体</vt:lpstr>
      <vt:lpstr>华文细黑</vt:lpstr>
      <vt:lpstr>宋体</vt:lpstr>
      <vt:lpstr>微软雅黑</vt:lpstr>
      <vt:lpstr>MS PGothic</vt:lpstr>
      <vt:lpstr>MS PGothic</vt:lpstr>
      <vt:lpstr>Arial</vt:lpstr>
      <vt:lpstr>Calibri</vt:lpstr>
      <vt:lpstr>Monotype Sorts</vt:lpstr>
      <vt:lpstr>Times New Roman</vt:lpstr>
      <vt:lpstr>Verdana</vt:lpstr>
      <vt:lpstr>Wingdings</vt:lpstr>
      <vt:lpstr>6-08 SLA Customer Breakfast Final</vt:lpstr>
      <vt:lpstr>Custom Design</vt:lpstr>
      <vt:lpstr>揭秘IEEE：高效文献调研与学术论文发表</vt:lpstr>
      <vt:lpstr>PowerPoint 演示文稿</vt:lpstr>
      <vt:lpstr>PowerPoint 演示文稿</vt:lpstr>
      <vt:lpstr>PowerPoint 演示文稿</vt:lpstr>
      <vt:lpstr>IEEE组织情况</vt:lpstr>
      <vt:lpstr>PowerPoint 演示文稿</vt:lpstr>
      <vt:lpstr>IEEE涵盖各个科技领域 More than just electrical engineering &amp; computer science </vt:lpstr>
      <vt:lpstr>校内IP控制</vt:lpstr>
      <vt:lpstr>IEEE Xplore 全文数据库</vt:lpstr>
      <vt:lpstr>PowerPoint 演示文稿</vt:lpstr>
      <vt:lpstr>一框式检索核心技术 </vt:lpstr>
      <vt:lpstr>PowerPoint 演示文稿</vt:lpstr>
      <vt:lpstr>结果排序：寻找权威文章</vt:lpstr>
      <vt:lpstr>文章细节页面</vt:lpstr>
      <vt:lpstr>作者档案</vt:lpstr>
      <vt:lpstr>辅助资料：多媒体、视频、代码和数据</vt:lpstr>
      <vt:lpstr>批量下载PDF全文</vt:lpstr>
      <vt:lpstr>下载引文信息</vt:lpstr>
      <vt:lpstr>高级检索建构精准表达式 </vt:lpstr>
      <vt:lpstr>高级检索了解我校发文情况 </vt:lpstr>
      <vt:lpstr>高级检索精确了解我校相关领域发文情况 </vt:lpstr>
      <vt:lpstr>IEEE Xplore三种检索方式</vt:lpstr>
      <vt:lpstr>注册账号—个人设置</vt:lpstr>
      <vt:lpstr>检索提醒：针对检索式进行订阅提醒</vt:lpstr>
      <vt:lpstr>PowerPoint 演示文稿</vt:lpstr>
      <vt:lpstr>MyXplore App—随时随地掌握前沿资讯</vt:lpstr>
      <vt:lpstr>PowerPoint 演示文稿</vt:lpstr>
      <vt:lpstr>IEEE 期刊  </vt:lpstr>
      <vt:lpstr>PowerPoint 演示文稿</vt:lpstr>
      <vt:lpstr>电气电子领域 高被引期刊 </vt:lpstr>
      <vt:lpstr>通信领域 高被引期刊 </vt:lpstr>
      <vt:lpstr>PowerPoint 演示文稿</vt:lpstr>
      <vt:lpstr>PowerPoint 演示文稿</vt:lpstr>
      <vt:lpstr>2020 IEEE 新刊</vt:lpstr>
      <vt:lpstr>学术期刊</vt:lpstr>
      <vt:lpstr>技术杂志</vt:lpstr>
      <vt:lpstr>IEEE Publication Recommender™ </vt:lpstr>
      <vt:lpstr>在 IEEE Xplore 寻找合适的期刊 </vt:lpstr>
      <vt:lpstr>期刊信息与投稿</vt:lpstr>
      <vt:lpstr>提交文章</vt:lpstr>
      <vt:lpstr>评审流程 Review Process</vt:lpstr>
      <vt:lpstr>论文检测（查重）</vt:lpstr>
      <vt:lpstr>作者中心与作者工具</vt:lpstr>
      <vt:lpstr>IEEE会议 </vt:lpstr>
      <vt:lpstr>会议论文和期刊论文的区别</vt:lpstr>
      <vt:lpstr>浏览与参加IEEE会议</vt:lpstr>
      <vt:lpstr>查找即将召开的IEEE会议——IEEE Xpore主页底部</vt:lpstr>
      <vt:lpstr>举例</vt:lpstr>
      <vt:lpstr>PowerPoint 演示文稿</vt:lpstr>
      <vt:lpstr>欢迎参与IEEE学术交流！</vt:lpstr>
      <vt:lpstr>IEEE免费技术讲座</vt:lpstr>
      <vt:lpstr>欢迎申请丰厚的IEEE奖学金！</vt:lpstr>
      <vt:lpstr>PowerPoint 演示文稿</vt:lpstr>
      <vt:lpstr>PowerPoint 演示文稿</vt:lpstr>
      <vt:lpstr>欢迎关注！     微信公众号 ：                                IEEE QQ交流群：  “IEEE Xplore微服务”                    184712678         </vt:lpstr>
    </vt:vector>
  </TitlesOfParts>
  <Company>IEEE</Company>
  <LinksUpToDate>false</LinksUpToDate>
  <SharedDoc>false</SharedDoc>
  <HyperlinksChanged>false</HyperlinksChanged>
  <AppVersion>16.0012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IEEE Xplore</dc:title>
  <dc:creator>Claire Olini</dc:creator>
  <cp:lastModifiedBy/>
  <cp:revision>2625</cp:revision>
  <dcterms:created xsi:type="dcterms:W3CDTF">2009-11-13T15:51:54Z</dcterms:created>
  <dcterms:modified xsi:type="dcterms:W3CDTF">2020-11-19T00:42:13Z</dcterms:modified>
</cp:coreProperties>
</file>