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3" r:id="rId4"/>
    <p:sldId id="265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91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823"/>
    <a:srgbClr val="658CC2"/>
    <a:srgbClr val="03A38B"/>
    <a:srgbClr val="29518C"/>
    <a:srgbClr val="252D67"/>
    <a:srgbClr val="3267A6"/>
    <a:srgbClr val="759EEF"/>
    <a:srgbClr val="0A3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591" autoAdjust="0"/>
    <p:restoredTop sz="94035" autoAdjust="0"/>
  </p:normalViewPr>
  <p:slideViewPr>
    <p:cSldViewPr snapToGrid="0" snapToObjects="1">
      <p:cViewPr varScale="1">
        <p:scale>
          <a:sx n="66" d="100"/>
          <a:sy n="66" d="100"/>
        </p:scale>
        <p:origin x="16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478DE16-8669-4136-927D-7A92597C3C0C}" type="datetimeFigureOut">
              <a:rPr lang="en-US" altLang="zh-CN"/>
              <a:pPr>
                <a:defRPr/>
              </a:pPr>
              <a:t>7/9/2018</a:t>
            </a:fld>
            <a:endParaRPr lang="en-US" altLang="zh-CN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CD718F-72F7-4B97-A47A-4609F14FDA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6956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4D00399-C342-418C-AC7F-39EDB9A72207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97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D890-376F-4640-BFB2-DDD67B4021C1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7078-FA00-4459-81CE-4D9D4607C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847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3DD7-8C7C-4365-977D-E9C39D17350D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9920-18C9-40D3-8946-FD6101595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8486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487A-05B3-4689-B6F7-6184FABE1D65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789A-F0E0-4C4A-B0E2-6EA14E916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83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D0E9-C923-48D9-8C43-847E0BE06D39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19FB-9460-4DAB-B2C3-9E6A16F38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3190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8F1F-B6FA-42D3-A381-1429FBB7ED2C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9181-9D00-47B6-8DE9-E72A6DFCA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3827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E539-A521-4398-979A-34A6B01D5DA6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C26C-1D69-4C75-BBB8-CF6FFD239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976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EC9D-DC5D-4DFB-87A9-822D7BA0D929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81A8-F5DA-4E1D-80C3-5A0428690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551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436F-534D-4570-8D72-2C1EB8C8A599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AF84-5FB5-4019-8429-FFBC8EADB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2547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61B8-03A1-45C5-AD5B-A8C449D90D1A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EF470-6BEE-4A63-9D7C-DCD927360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3054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5B25-7923-4E77-9267-367B8602DE32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7B6F-53B6-4019-83B0-96FED5346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700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B8D6-A00D-4226-AAD9-9FF104EABB09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AB33-3AEF-4662-876D-B98FACDED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9744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FC2714F5-5948-4A7D-AAFF-5E7BF46173AE}" type="datetimeFigureOut">
              <a:rPr lang="en-US" altLang="en-US"/>
              <a:pPr>
                <a:defRPr/>
              </a:pPr>
              <a:t>7/9/2018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D99B54-48D6-47E0-8E5C-CF9E0066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nas.org/cgi/alerts/et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nas.org/cgi/alerts/keyaut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558925" y="1703388"/>
            <a:ext cx="380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94823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国家科学院院刊：</a:t>
            </a:r>
            <a:endParaRPr lang="en-US" altLang="en-US" b="1">
              <a:solidFill>
                <a:srgbClr val="D94823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214563" y="3430588"/>
            <a:ext cx="2495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D94823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多样、综合性的跨学科研究刊物</a:t>
            </a:r>
            <a:endParaRPr lang="en-US" altLang="en-US" sz="2400">
              <a:solidFill>
                <a:srgbClr val="D94823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558925" y="134938"/>
            <a:ext cx="18145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0070C0"/>
                </a:solidFill>
                <a:latin typeface="Sabon LT Std" pitchFamily="18" charset="0"/>
                <a:cs typeface="Arial" panose="020B0604020202020204" pitchFamily="34" charset="0"/>
              </a:rPr>
              <a:t>PNAS</a:t>
            </a: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1884363" y="714375"/>
            <a:ext cx="162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Sabon LT Std" pitchFamily="18" charset="0"/>
                <a:cs typeface="Arial" panose="020B0604020202020204" pitchFamily="34" charset="0"/>
              </a:rPr>
              <a:t>www.pnas.org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57" r="1918"/>
          <a:stretch>
            <a:fillRect/>
          </a:stretch>
        </p:blipFill>
        <p:spPr bwMode="auto">
          <a:xfrm>
            <a:off x="5649913" y="1068388"/>
            <a:ext cx="317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38275" y="282575"/>
            <a:ext cx="7705725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5.	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论文集</a:t>
            </a:r>
            <a:endParaRPr lang="en-US" altLang="en-US" sz="4000" b="1" dirty="0" smtClean="0">
              <a:solidFill>
                <a:srgbClr val="D94823"/>
              </a:solidFill>
              <a:latin typeface="+mj-ea"/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66850" y="1435100"/>
            <a:ext cx="7572375" cy="13176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用户可浏览按类别分组的非研究论文。用光标悬停在“论文集”链接上，将创建一个下拉菜单。用户可从</a:t>
            </a:r>
            <a:r>
              <a:rPr lang="en-US" altLang="en-US" sz="2000" dirty="0" smtClean="0">
                <a:latin typeface="+mn-ea"/>
                <a:ea typeface="+mn-ea"/>
              </a:rPr>
              <a:t>25</a:t>
            </a:r>
            <a:r>
              <a:rPr lang="zh-CN" altLang="en-US" sz="2000" dirty="0" smtClean="0">
                <a:latin typeface="+mn-ea"/>
                <a:ea typeface="+mn-ea"/>
              </a:rPr>
              <a:t>个非研究类别中进行选择。</a:t>
            </a:r>
            <a:endParaRPr lang="en-US" altLang="en-US" sz="2000" dirty="0" smtClean="0">
              <a:latin typeface="+mn-ea"/>
              <a:ea typeface="+mn-ea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t="18974" r="20808" b="29495"/>
          <a:stretch>
            <a:fillRect/>
          </a:stretch>
        </p:blipFill>
        <p:spPr bwMode="auto">
          <a:xfrm>
            <a:off x="2143125" y="2887663"/>
            <a:ext cx="5943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/>
          </p:cNvPr>
          <p:cNvSpPr/>
          <p:nvPr/>
        </p:nvSpPr>
        <p:spPr>
          <a:xfrm>
            <a:off x="4953000" y="2887663"/>
            <a:ext cx="866775" cy="2095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" name="Straight Arrow Connector 6">
            <a:extLst/>
          </p:cNvPr>
          <p:cNvCxnSpPr/>
          <p:nvPr/>
        </p:nvCxnSpPr>
        <p:spPr>
          <a:xfrm flipH="1" flipV="1">
            <a:off x="5819775" y="3114675"/>
            <a:ext cx="276225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09700" y="274638"/>
            <a:ext cx="77343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6.	PNAS 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存档论文</a:t>
            </a: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409700" y="1600200"/>
            <a:ext cx="7734300" cy="15049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2000" dirty="0" smtClean="0">
                <a:latin typeface="+mj-ea"/>
                <a:ea typeface="+mj-ea"/>
              </a:rPr>
              <a:t>用户也可浏览</a:t>
            </a:r>
            <a:r>
              <a:rPr lang="en-US" altLang="zh-CN" sz="2000" dirty="0" smtClean="0">
                <a:latin typeface="+mj-ea"/>
                <a:ea typeface="+mj-ea"/>
              </a:rPr>
              <a:t>1915</a:t>
            </a:r>
            <a:r>
              <a:rPr lang="zh-CN" altLang="en-US" sz="2000" dirty="0" smtClean="0">
                <a:latin typeface="+mj-ea"/>
                <a:ea typeface="+mj-ea"/>
              </a:rPr>
              <a:t>年至今的</a:t>
            </a:r>
            <a:r>
              <a:rPr lang="en-US" altLang="zh-CN" sz="2000" dirty="0" smtClean="0">
                <a:latin typeface="+mj-ea"/>
                <a:ea typeface="+mj-ea"/>
              </a:rPr>
              <a:t>PNAS</a:t>
            </a:r>
            <a:r>
              <a:rPr lang="zh-CN" altLang="en-US" sz="2000" dirty="0" smtClean="0">
                <a:latin typeface="+mj-ea"/>
                <a:ea typeface="+mj-ea"/>
              </a:rPr>
              <a:t>存档研究论文。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CN" sz="8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CN" altLang="en-US" sz="2000" dirty="0" smtClean="0">
                <a:latin typeface="+mj-ea"/>
                <a:ea typeface="+mj-ea"/>
              </a:rPr>
              <a:t>点击主页上的“档案库”选项，浏览存档的论文和封面图片。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Char char="•"/>
              <a:defRPr/>
            </a:pPr>
            <a:endParaRPr lang="en-US" altLang="zh-CN" dirty="0" smtClean="0">
              <a:latin typeface="+mj-ea"/>
              <a:ea typeface="+mj-ea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20135" b="42903"/>
          <a:stretch>
            <a:fillRect/>
          </a:stretch>
        </p:blipFill>
        <p:spPr bwMode="auto">
          <a:xfrm>
            <a:off x="2379663" y="3219450"/>
            <a:ext cx="55657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/>
          </p:cNvPr>
          <p:cNvSpPr/>
          <p:nvPr/>
        </p:nvSpPr>
        <p:spPr>
          <a:xfrm>
            <a:off x="2984500" y="3963988"/>
            <a:ext cx="606425" cy="2095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" name="Straight Arrow Connector 6">
            <a:extLst/>
          </p:cNvPr>
          <p:cNvCxnSpPr/>
          <p:nvPr/>
        </p:nvCxnSpPr>
        <p:spPr>
          <a:xfrm flipV="1">
            <a:off x="2898775" y="4194175"/>
            <a:ext cx="169863" cy="207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81125" y="274638"/>
            <a:ext cx="7762875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7.	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利用目录</a:t>
            </a:r>
            <a:endParaRPr lang="en-US" altLang="en-US" sz="4000" b="1" dirty="0" smtClean="0">
              <a:solidFill>
                <a:srgbClr val="D94823"/>
              </a:solidFill>
              <a:latin typeface="+mj-ea"/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466850" y="4543425"/>
            <a:ext cx="7677150" cy="1752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j-ea"/>
                <a:ea typeface="+mj-ea"/>
              </a:rPr>
              <a:t>用户可从主页访问目录，查看当周刊发的文章。</a:t>
            </a:r>
            <a:endParaRPr lang="en-US" altLang="en-US" sz="18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8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j-ea"/>
                <a:ea typeface="+mj-ea"/>
              </a:rPr>
              <a:t>点击“目录”按钮，将把用户带到新页面，那里列出按照标题和板块编排的最新期次的论文。</a:t>
            </a:r>
            <a:endParaRPr lang="en-US" altLang="en-US" sz="18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8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>
              <a:latin typeface="+mj-ea"/>
              <a:ea typeface="+mj-ea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20135" b="42903"/>
          <a:stretch>
            <a:fillRect/>
          </a:stretch>
        </p:blipFill>
        <p:spPr bwMode="auto">
          <a:xfrm>
            <a:off x="2455863" y="1417638"/>
            <a:ext cx="55657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/>
          </p:cNvPr>
          <p:cNvSpPr/>
          <p:nvPr/>
        </p:nvSpPr>
        <p:spPr>
          <a:xfrm>
            <a:off x="6129338" y="3557588"/>
            <a:ext cx="1571625" cy="3333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6" name="Straight Arrow Connector 5">
            <a:extLst/>
          </p:cNvPr>
          <p:cNvCxnSpPr/>
          <p:nvPr/>
        </p:nvCxnSpPr>
        <p:spPr>
          <a:xfrm flipV="1">
            <a:off x="6405563" y="3890963"/>
            <a:ext cx="169862" cy="207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76375" y="263525"/>
            <a:ext cx="7667625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8.	</a:t>
            </a:r>
            <a:r>
              <a:rPr lang="en-US" altLang="zh-CN" sz="4000" b="1" dirty="0" smtClean="0">
                <a:solidFill>
                  <a:srgbClr val="D94823"/>
                </a:solidFill>
                <a:latin typeface="+mj-ea"/>
                <a:ea typeface="+mj-ea"/>
              </a:rPr>
              <a:t>《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早报</a:t>
            </a:r>
            <a:r>
              <a:rPr lang="en-US" altLang="zh-CN" sz="4000" b="1" dirty="0" smtClean="0">
                <a:solidFill>
                  <a:srgbClr val="D94823"/>
                </a:solidFill>
                <a:latin typeface="+mj-ea"/>
                <a:ea typeface="+mj-ea"/>
              </a:rPr>
              <a:t>》</a:t>
            </a:r>
            <a:endParaRPr lang="en-US" altLang="en-US" sz="4000" b="1" dirty="0" smtClean="0">
              <a:solidFill>
                <a:srgbClr val="D94823"/>
              </a:solidFill>
              <a:latin typeface="+mj-ea"/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476375" y="1397000"/>
            <a:ext cx="7667625" cy="10191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zh-CN" sz="2000" dirty="0" smtClean="0">
                <a:latin typeface="+mj-ea"/>
                <a:ea typeface="+mj-ea"/>
              </a:rPr>
              <a:t>《</a:t>
            </a:r>
            <a:r>
              <a:rPr lang="zh-CN" altLang="en-US" sz="2000" dirty="0" smtClean="0">
                <a:latin typeface="+mj-ea"/>
                <a:ea typeface="+mj-ea"/>
              </a:rPr>
              <a:t>早报</a:t>
            </a:r>
            <a:r>
              <a:rPr lang="en-US" altLang="zh-CN" sz="2000" dirty="0" smtClean="0">
                <a:latin typeface="+mj-ea"/>
                <a:ea typeface="+mj-ea"/>
              </a:rPr>
              <a:t>》</a:t>
            </a:r>
            <a:r>
              <a:rPr lang="zh-CN" altLang="en-US" sz="2000" dirty="0" smtClean="0">
                <a:latin typeface="+mj-ea"/>
                <a:ea typeface="+mj-ea"/>
              </a:rPr>
              <a:t>论文是尚未在</a:t>
            </a:r>
            <a:r>
              <a:rPr lang="en-US" altLang="zh-CN" sz="2000" dirty="0" smtClean="0">
                <a:latin typeface="+mj-ea"/>
                <a:ea typeface="+mj-ea"/>
              </a:rPr>
              <a:t>PNAS</a:t>
            </a:r>
            <a:r>
              <a:rPr lang="zh-CN" altLang="en-US" sz="2000" dirty="0" smtClean="0">
                <a:latin typeface="+mj-ea"/>
                <a:ea typeface="+mj-ea"/>
              </a:rPr>
              <a:t>期刊发表的论文。用户可使用加亮框中的链接，浏览选定的亮点或浏览所有</a:t>
            </a:r>
            <a:r>
              <a:rPr lang="en-US" altLang="zh-CN" sz="2000" dirty="0" smtClean="0">
                <a:latin typeface="+mj-ea"/>
                <a:ea typeface="+mj-ea"/>
              </a:rPr>
              <a:t>《</a:t>
            </a:r>
            <a:r>
              <a:rPr lang="zh-CN" altLang="en-US" sz="2000" dirty="0" smtClean="0">
                <a:latin typeface="+mj-ea"/>
                <a:ea typeface="+mj-ea"/>
              </a:rPr>
              <a:t>早报</a:t>
            </a:r>
            <a:r>
              <a:rPr lang="en-US" altLang="zh-CN" sz="2000" dirty="0" smtClean="0">
                <a:latin typeface="+mj-ea"/>
                <a:ea typeface="+mj-ea"/>
              </a:rPr>
              <a:t>》</a:t>
            </a:r>
            <a:r>
              <a:rPr lang="zh-CN" altLang="en-US" sz="2000" dirty="0" smtClean="0">
                <a:latin typeface="+mj-ea"/>
                <a:ea typeface="+mj-ea"/>
              </a:rPr>
              <a:t>论文。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Char char="•"/>
              <a:defRPr/>
            </a:pPr>
            <a:endParaRPr lang="en-US" altLang="zh-CN" dirty="0" smtClean="0">
              <a:latin typeface="+mj-ea"/>
              <a:ea typeface="+mj-ea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95550"/>
            <a:ext cx="71104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1781175" y="2809875"/>
            <a:ext cx="4581525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9" name="Straight Arrow Connector 8">
            <a:extLst/>
          </p:cNvPr>
          <p:cNvCxnSpPr/>
          <p:nvPr/>
        </p:nvCxnSpPr>
        <p:spPr>
          <a:xfrm>
            <a:off x="1476375" y="3076575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/>
          </p:cNvPr>
          <p:cNvCxnSpPr/>
          <p:nvPr/>
        </p:nvCxnSpPr>
        <p:spPr>
          <a:xfrm>
            <a:off x="3851275" y="3067050"/>
            <a:ext cx="1381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/>
          </p:cNvPr>
          <p:cNvCxnSpPr/>
          <p:nvPr/>
        </p:nvCxnSpPr>
        <p:spPr>
          <a:xfrm>
            <a:off x="5324475" y="3076575"/>
            <a:ext cx="9429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/>
          </p:cNvPr>
          <p:cNvCxnSpPr/>
          <p:nvPr/>
        </p:nvCxnSpPr>
        <p:spPr>
          <a:xfrm flipV="1">
            <a:off x="4541838" y="3133725"/>
            <a:ext cx="0" cy="16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/>
          </p:cNvPr>
          <p:cNvCxnSpPr/>
          <p:nvPr/>
        </p:nvCxnSpPr>
        <p:spPr>
          <a:xfrm flipV="1">
            <a:off x="5795963" y="3133725"/>
            <a:ext cx="0" cy="16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565275" y="5695950"/>
            <a:ext cx="722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到一些选定文章的直接链接，也在这一板块列出。</a:t>
            </a:r>
            <a:endParaRPr lang="en-US" altLang="en-US" sz="18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/>
          <a:stretch>
            <a:fillRect/>
          </a:stretch>
        </p:blipFill>
        <p:spPr bwMode="auto">
          <a:xfrm>
            <a:off x="1833563" y="1628775"/>
            <a:ext cx="670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466850" y="160338"/>
            <a:ext cx="767715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D94823"/>
                </a:solidFill>
              </a:rPr>
              <a:t>10. PNAS</a:t>
            </a:r>
            <a:r>
              <a:rPr lang="zh-CN" altLang="en-US" sz="4000" b="1" smtClean="0">
                <a:solidFill>
                  <a:srgbClr val="D94823"/>
                </a:solidFill>
              </a:rPr>
              <a:t>门户</a:t>
            </a:r>
            <a:endParaRPr lang="en-US" altLang="en-US" sz="4000" b="1" smtClean="0">
              <a:solidFill>
                <a:srgbClr val="D94823"/>
              </a:solidFill>
            </a:endParaRP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1466850" y="5286375"/>
            <a:ext cx="7677150" cy="1200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PNAS</a:t>
            </a:r>
            <a:r>
              <a:rPr lang="zh-CN" altLang="en-US" sz="2000" dirty="0" smtClean="0">
                <a:latin typeface="+mn-ea"/>
                <a:ea typeface="+mn-ea"/>
              </a:rPr>
              <a:t>门户允许用户轻松浏览特定主题领域的最新内容。欲访问门户，用户可点击主页的超链接。</a:t>
            </a:r>
            <a:endParaRPr lang="en-US" altLang="zh-CN" sz="800" dirty="0" smtClean="0">
              <a:latin typeface="+mn-ea"/>
              <a:ea typeface="+mn-ea"/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6376988" y="2971800"/>
            <a:ext cx="2162175" cy="19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" name="Straight Arrow Connector 6">
            <a:extLst/>
          </p:cNvPr>
          <p:cNvCxnSpPr/>
          <p:nvPr/>
        </p:nvCxnSpPr>
        <p:spPr>
          <a:xfrm flipH="1">
            <a:off x="8539163" y="3783013"/>
            <a:ext cx="4381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466850" y="274638"/>
            <a:ext cx="767715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12. 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注册电子邮件提示</a:t>
            </a:r>
            <a:endParaRPr lang="en-US" altLang="en-US" sz="4000" b="1" dirty="0" smtClean="0">
              <a:solidFill>
                <a:srgbClr val="D94823"/>
              </a:solidFill>
              <a:latin typeface="+mj-ea"/>
              <a:ea typeface="+mj-ea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66850" y="4495800"/>
            <a:ext cx="7677150" cy="20097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任何用户可免费注册每周</a:t>
            </a:r>
            <a:r>
              <a:rPr lang="en-US" altLang="zh-CN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eTOC</a:t>
            </a:r>
            <a:r>
              <a:rPr lang="zh-CN" alt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提示，并且</a:t>
            </a:r>
            <a:r>
              <a:rPr lang="en-US" altLang="zh-CN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r>
              <a:rPr lang="zh-CN" alt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或者创造更加定制化的电子邮件提示。这么做的最简便方法是在加亮字段中输入电子邮箱地址，然后点击“完成”结束注册程序。</a:t>
            </a:r>
            <a:endParaRPr lang="en-US" altLang="zh-CN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Font typeface="Arial" charset="0"/>
              <a:buChar char="•"/>
              <a:defRPr/>
            </a:pPr>
            <a:endParaRPr lang="en-US" altLang="zh-CN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9119" r="16187"/>
          <a:stretch>
            <a:fillRect/>
          </a:stretch>
        </p:blipFill>
        <p:spPr bwMode="auto">
          <a:xfrm>
            <a:off x="2305050" y="1524000"/>
            <a:ext cx="5943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6315075" y="1528763"/>
            <a:ext cx="1933575" cy="14716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" name="Straight Arrow Connector 6">
            <a:extLst/>
          </p:cNvPr>
          <p:cNvCxnSpPr/>
          <p:nvPr/>
        </p:nvCxnSpPr>
        <p:spPr>
          <a:xfrm>
            <a:off x="6038850" y="2103438"/>
            <a:ext cx="276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12.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注册电子邮件提示（接上页）</a:t>
            </a:r>
            <a:endParaRPr lang="en-US" altLang="en-US" sz="4000" dirty="0" smtClean="0">
              <a:latin typeface="+mj-ea"/>
              <a:ea typeface="+mj-ea"/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668588"/>
            <a:ext cx="5943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666875" y="1417638"/>
            <a:ext cx="690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latin typeface="+mj-ea"/>
                <a:ea typeface="+mj-ea"/>
                <a:cs typeface="Arial" charset="0"/>
              </a:rPr>
              <a:t>注册页允许用户通过点击勾选框选择</a:t>
            </a:r>
            <a:r>
              <a:rPr lang="en-US" altLang="en-US" sz="2000" dirty="0" err="1">
                <a:latin typeface="+mj-ea"/>
                <a:ea typeface="+mj-ea"/>
                <a:cs typeface="Arial" charset="0"/>
              </a:rPr>
              <a:t>eTOC</a:t>
            </a:r>
            <a:r>
              <a:rPr lang="zh-CN" altLang="en-US" sz="2000" dirty="0">
                <a:latin typeface="+mj-ea"/>
                <a:ea typeface="+mj-ea"/>
                <a:cs typeface="Arial" charset="0"/>
              </a:rPr>
              <a:t>提示选项。做出您的选择后，点击页面底部的“提交”。</a:t>
            </a:r>
            <a:endParaRPr lang="en-US" altLang="en-US" sz="2000" dirty="0">
              <a:latin typeface="+mj-ea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38275" y="274638"/>
            <a:ext cx="7705725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12. 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注册电邮邮件提示（接上页）</a:t>
            </a:r>
            <a:endParaRPr lang="en-US" altLang="en-US" sz="4000" dirty="0" smtClean="0">
              <a:latin typeface="+mj-ea"/>
              <a:ea typeface="+mj-ea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438275" y="1600200"/>
            <a:ext cx="760095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1800" u="sng" dirty="0" smtClean="0">
                <a:latin typeface="+mn-ea"/>
                <a:ea typeface="+mn-ea"/>
              </a:rPr>
              <a:t>欲注册“特定主题”电子邮件提示：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r>
              <a:rPr lang="en-US" altLang="zh-CN" sz="1800" dirty="0" smtClean="0">
                <a:latin typeface="+mn-ea"/>
                <a:ea typeface="+mn-ea"/>
              </a:rPr>
              <a:t>C</a:t>
            </a:r>
            <a:r>
              <a:rPr lang="zh-CN" altLang="en-US" sz="1800" dirty="0" smtClean="0">
                <a:latin typeface="+mn-ea"/>
                <a:ea typeface="+mn-ea"/>
              </a:rPr>
              <a:t>点击链接</a:t>
            </a:r>
            <a:r>
              <a:rPr lang="en-US" altLang="zh-CN" sz="1800" dirty="0" smtClean="0">
                <a:latin typeface="+mn-ea"/>
                <a:ea typeface="+mn-ea"/>
              </a:rPr>
              <a:t>“</a:t>
            </a:r>
            <a:r>
              <a:rPr lang="zh-CN" altLang="en-US" sz="1800" dirty="0" smtClean="0">
                <a:latin typeface="+mn-ea"/>
                <a:ea typeface="+mn-ea"/>
                <a:hlinkClick r:id="rId2"/>
              </a:rPr>
              <a:t>特定主题</a:t>
            </a:r>
            <a:r>
              <a:rPr lang="en-US" altLang="zh-CN" sz="1800" dirty="0" smtClean="0">
                <a:latin typeface="+mn-ea"/>
                <a:ea typeface="+mn-ea"/>
              </a:rPr>
              <a:t>”</a:t>
            </a:r>
            <a:r>
              <a:rPr lang="zh-CN" altLang="en-US" sz="1800" dirty="0" smtClean="0">
                <a:latin typeface="+mn-ea"/>
                <a:ea typeface="+mn-ea"/>
              </a:rPr>
              <a:t>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在下一屏幕上，使用订阅用户名</a:t>
            </a:r>
            <a:r>
              <a:rPr lang="en-US" altLang="zh-CN" sz="1800" dirty="0" smtClean="0">
                <a:latin typeface="+mn-ea"/>
                <a:ea typeface="+mn-ea"/>
              </a:rPr>
              <a:t>/</a:t>
            </a:r>
            <a:r>
              <a:rPr lang="zh-CN" altLang="en-US" sz="1800" dirty="0" smtClean="0">
                <a:latin typeface="+mn-ea"/>
                <a:ea typeface="+mn-ea"/>
              </a:rPr>
              <a:t>密码（有付费订阅账号的个人）登录，或者输入电子邮箱地址</a:t>
            </a:r>
            <a:r>
              <a:rPr lang="en-US" altLang="zh-CN" sz="1800" dirty="0" smtClean="0">
                <a:latin typeface="+mn-ea"/>
                <a:ea typeface="+mn-ea"/>
              </a:rPr>
              <a:t>(</a:t>
            </a:r>
            <a:r>
              <a:rPr lang="zh-CN" altLang="en-US" sz="1800" dirty="0" smtClean="0">
                <a:latin typeface="+mn-ea"/>
                <a:ea typeface="+mn-ea"/>
              </a:rPr>
              <a:t>没有付费订阅账号的个人）。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用户将被导向另一页面修改提示偏好。该页面将有个板块列出分类。选择感兴趣的项目一侧的框收取内容，并点击“提交”。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点击“提交”后，您将看到您现在注册获取的电子邮件提示列表。</a:t>
            </a:r>
            <a:r>
              <a:rPr lang="en-US" altLang="zh-CN" sz="1800" dirty="0" smtClean="0">
                <a:latin typeface="+mn-ea"/>
                <a:ea typeface="+mn-ea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注意，如果您已订阅板块提示，确认屏幕将不列出您已选择的个别板块；它将仅写明“板块提示”。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Char char="•"/>
              <a:defRPr/>
            </a:pPr>
            <a:endParaRPr lang="en-US" altLang="zh-CN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57325" y="274638"/>
            <a:ext cx="7686675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n-ea"/>
                <a:ea typeface="+mn-ea"/>
              </a:rPr>
              <a:t>12. </a:t>
            </a:r>
            <a:r>
              <a:rPr lang="zh-CN" altLang="en-US" sz="4000" b="1" dirty="0" smtClean="0">
                <a:solidFill>
                  <a:srgbClr val="D94823"/>
                </a:solidFill>
                <a:latin typeface="+mn-ea"/>
                <a:ea typeface="+mn-ea"/>
              </a:rPr>
              <a:t>注册电子邮件提示（接上页）</a:t>
            </a:r>
            <a:endParaRPr lang="en-US" altLang="en-US" sz="4000" b="1" dirty="0" smtClean="0">
              <a:solidFill>
                <a:srgbClr val="D94823"/>
              </a:solidFill>
              <a:latin typeface="+mn-ea"/>
              <a:ea typeface="+mn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52575" y="1600200"/>
            <a:ext cx="7410450" cy="32289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1800" u="sng" dirty="0" smtClean="0">
                <a:latin typeface="+mj-ea"/>
                <a:ea typeface="+mj-ea"/>
              </a:rPr>
              <a:t>欲注册“特定关键词”电子邮件提示：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r>
              <a:rPr lang="zh-CN" altLang="en-US" sz="1800" dirty="0" smtClean="0">
                <a:latin typeface="+mj-ea"/>
                <a:ea typeface="+mj-ea"/>
              </a:rPr>
              <a:t>点击链接</a:t>
            </a:r>
            <a:r>
              <a:rPr lang="en-US" altLang="zh-CN" sz="1800" dirty="0" smtClean="0">
                <a:latin typeface="+mj-ea"/>
                <a:ea typeface="+mj-ea"/>
              </a:rPr>
              <a:t>“</a:t>
            </a:r>
            <a:r>
              <a:rPr lang="zh-CN" altLang="en-US" sz="1800" dirty="0" smtClean="0">
                <a:latin typeface="+mj-ea"/>
                <a:ea typeface="+mj-ea"/>
                <a:hlinkClick r:id="rId2"/>
              </a:rPr>
              <a:t>特定关键词</a:t>
            </a:r>
            <a:r>
              <a:rPr lang="en-US" altLang="zh-CN" sz="1800" dirty="0" smtClean="0">
                <a:latin typeface="+mj-ea"/>
                <a:ea typeface="+mj-ea"/>
              </a:rPr>
              <a:t>”</a:t>
            </a:r>
            <a:r>
              <a:rPr lang="zh-CN" altLang="en-US" sz="1800" dirty="0" smtClean="0">
                <a:latin typeface="+mj-ea"/>
                <a:ea typeface="+mj-ea"/>
              </a:rPr>
              <a:t>。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r>
              <a:rPr lang="zh-CN" altLang="en-US" sz="1800" dirty="0" smtClean="0">
                <a:latin typeface="+mj-ea"/>
                <a:ea typeface="+mj-ea"/>
              </a:rPr>
              <a:t>在下一屏幕上，使用订阅用户名</a:t>
            </a:r>
            <a:r>
              <a:rPr lang="en-US" altLang="zh-CN" sz="1800" dirty="0" smtClean="0">
                <a:latin typeface="+mj-ea"/>
                <a:ea typeface="+mj-ea"/>
              </a:rPr>
              <a:t>/</a:t>
            </a:r>
            <a:r>
              <a:rPr lang="zh-CN" altLang="en-US" sz="1800" dirty="0" smtClean="0">
                <a:latin typeface="+mj-ea"/>
                <a:ea typeface="+mj-ea"/>
              </a:rPr>
              <a:t>密码（有付费订阅账号的个人）登录，或者输入电子邮箱地址</a:t>
            </a:r>
            <a:r>
              <a:rPr lang="en-US" altLang="zh-CN" sz="1800" dirty="0" smtClean="0">
                <a:latin typeface="+mj-ea"/>
                <a:ea typeface="+mj-ea"/>
              </a:rPr>
              <a:t>(</a:t>
            </a:r>
            <a:r>
              <a:rPr lang="zh-CN" altLang="en-US" sz="1800" dirty="0" smtClean="0">
                <a:latin typeface="+mj-ea"/>
                <a:ea typeface="+mj-ea"/>
              </a:rPr>
              <a:t>没有付费订阅账号的个人）。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r>
              <a:rPr lang="zh-CN" altLang="en-US" sz="1800" dirty="0" smtClean="0">
                <a:latin typeface="+mj-ea"/>
                <a:ea typeface="+mj-ea"/>
              </a:rPr>
              <a:t>用户将被导向另一页面修改提示偏好。在那里，用户可选择每次发送电子邮件提示时将出现的主题行，以及用户希望收到提示的特定关键词。收取</a:t>
            </a:r>
            <a:r>
              <a:rPr lang="en-US" altLang="zh-CN" sz="1800" dirty="0" smtClean="0">
                <a:latin typeface="+mj-ea"/>
                <a:ea typeface="+mj-ea"/>
              </a:rPr>
              <a:t>PNAS</a:t>
            </a:r>
            <a:r>
              <a:rPr lang="zh-CN" altLang="en-US" sz="1800" dirty="0" smtClean="0">
                <a:latin typeface="+mj-ea"/>
                <a:ea typeface="+mj-ea"/>
              </a:rPr>
              <a:t>结果的选项应当已经选定。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Font typeface="Calibri" pitchFamily="34" charset="0"/>
              <a:buAutoNum type="arabicPeriod"/>
              <a:defRPr/>
            </a:pP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Char char="•"/>
              <a:defRPr/>
            </a:pPr>
            <a:endParaRPr lang="en-US" altLang="zh-CN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0888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我们是谁</a:t>
            </a:r>
            <a:endParaRPr lang="en-US" altLang="en-US" sz="4000" b="1" dirty="0" smtClean="0">
              <a:solidFill>
                <a:srgbClr val="D94823"/>
              </a:solidFill>
              <a:latin typeface="+mj-ea"/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49425" y="1417638"/>
            <a:ext cx="6937375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国家科学院的官方刊物</a:t>
            </a:r>
            <a:endParaRPr lang="en-US" altLang="en-US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高影响力原创研究的权威来源，广泛涵盖生物、物理和社会科学</a:t>
            </a:r>
            <a:endParaRPr lang="en-US" altLang="en-US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发表在</a:t>
            </a:r>
            <a:r>
              <a:rPr lang="en-US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PNAS 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早报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每日在线和周刊</a:t>
            </a:r>
            <a:endParaRPr lang="en-US" altLang="en-US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PNAS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发表的所有论文</a:t>
            </a:r>
            <a:r>
              <a:rPr lang="zh-CN" altLang="en-US" sz="240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均有一名院士的批准印章</a:t>
            </a:r>
            <a:endParaRPr lang="en-US" altLang="en-US" sz="240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1366838"/>
            <a:ext cx="7562850" cy="49180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2016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年影响因子</a:t>
            </a:r>
            <a:r>
              <a:rPr lang="en-US" altLang="en-US" sz="2800" b="1" dirty="0" smtClean="0">
                <a:solidFill>
                  <a:srgbClr val="658CC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9.7</a:t>
            </a:r>
            <a:endParaRPr lang="en-US" altLang="en-US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年影响因子</a:t>
            </a:r>
            <a:r>
              <a:rPr lang="en-US" altLang="en-US" sz="2800" b="1" dirty="0" smtClean="0">
                <a:solidFill>
                  <a:srgbClr val="658CC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10.4</a:t>
            </a:r>
          </a:p>
          <a:p>
            <a:pPr algn="ctr" eaLnBrk="1" hangingPunct="1">
              <a:defRPr/>
            </a:pPr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在</a:t>
            </a:r>
            <a:r>
              <a:rPr lang="en-US" altLang="zh-CN" sz="2400" dirty="0">
                <a:latin typeface="Times New Roman" pitchFamily="18" charset="0"/>
                <a:ea typeface="+mj-ea"/>
                <a:cs typeface="Times New Roman" pitchFamily="18" charset="0"/>
              </a:rPr>
              <a:t>64</a:t>
            </a:r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本多学科期刊中排名</a:t>
            </a:r>
            <a:r>
              <a:rPr lang="zh-CN" altLang="en-US" sz="2800" b="1" dirty="0">
                <a:solidFill>
                  <a:srgbClr val="658CC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第四位</a:t>
            </a:r>
            <a:endParaRPr lang="zh-CN" altLang="zh-CN" sz="2800" b="1" dirty="0">
              <a:solidFill>
                <a:srgbClr val="658CC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订阅用户遍布</a:t>
            </a:r>
            <a:r>
              <a:rPr lang="en-US" altLang="en-US" sz="2800" b="1" dirty="0" smtClean="0">
                <a:solidFill>
                  <a:srgbClr val="658CC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60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多个国家</a:t>
            </a:r>
            <a:endParaRPr lang="en-US" altLang="en-US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PNAS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将在</a:t>
            </a:r>
            <a:r>
              <a:rPr lang="en-US" altLang="zh-C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2017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年发表近</a:t>
            </a:r>
            <a:r>
              <a:rPr lang="en-US" altLang="en-US" sz="2800" b="1" dirty="0" smtClean="0">
                <a:solidFill>
                  <a:srgbClr val="658CC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21,000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页高影响力研究</a:t>
            </a:r>
            <a:endParaRPr lang="en-US" altLang="zh-C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zh-CN" altLang="en-US" sz="2800" b="1" dirty="0" smtClean="0">
                <a:solidFill>
                  <a:srgbClr val="658CC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每日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在线和通过</a:t>
            </a:r>
            <a:r>
              <a:rPr lang="zh-CN" altLang="en-US" sz="2800" b="1" dirty="0" smtClean="0">
                <a:solidFill>
                  <a:srgbClr val="658CC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周刊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发表</a:t>
            </a:r>
            <a:endParaRPr lang="en-US" altLang="en-US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9" name="TextBox 3">
            <a:extLst/>
          </p:cNvPr>
          <p:cNvSpPr txBox="1">
            <a:spLocks noChangeArrowheads="1"/>
          </p:cNvSpPr>
          <p:nvPr/>
        </p:nvSpPr>
        <p:spPr bwMode="auto">
          <a:xfrm>
            <a:off x="1774825" y="658813"/>
            <a:ext cx="7742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rgbClr val="D94823"/>
                </a:solidFill>
                <a:latin typeface="+mj-ea"/>
                <a:ea typeface="+mj-ea"/>
              </a:rPr>
              <a:t>读者群</a:t>
            </a:r>
            <a:endParaRPr lang="en-US" altLang="en-US" sz="4000" b="1" dirty="0">
              <a:solidFill>
                <a:srgbClr val="D9482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850" y="1287463"/>
            <a:ext cx="7042150" cy="13049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sz="1800" b="1" dirty="0" smtClean="0">
                <a:latin typeface="+mn-ea"/>
                <a:ea typeface="+mn-ea"/>
              </a:rPr>
              <a:t>PNAS</a:t>
            </a:r>
            <a:r>
              <a:rPr lang="zh-CN" altLang="en-US" sz="1800" b="1" dirty="0" smtClean="0">
                <a:latin typeface="+mn-ea"/>
                <a:ea typeface="+mn-ea"/>
              </a:rPr>
              <a:t>在线</a:t>
            </a:r>
            <a:r>
              <a:rPr lang="en-US" altLang="en-US" sz="1800" b="1" dirty="0" smtClean="0">
                <a:latin typeface="+mn-ea"/>
                <a:ea typeface="+mn-ea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1800" dirty="0" smtClean="0">
                <a:latin typeface="+mn-ea"/>
                <a:ea typeface="+mn-ea"/>
              </a:rPr>
              <a:t>• </a:t>
            </a:r>
            <a:r>
              <a:rPr lang="zh-CN" altLang="en-US" sz="1800" dirty="0" smtClean="0">
                <a:latin typeface="+mn-ea"/>
                <a:ea typeface="+mn-ea"/>
              </a:rPr>
              <a:t>每月点击次数</a:t>
            </a:r>
            <a:r>
              <a:rPr lang="en-US" altLang="en-US" sz="1800" dirty="0" smtClean="0">
                <a:latin typeface="+mn-ea"/>
                <a:ea typeface="+mn-ea"/>
              </a:rPr>
              <a:t>5,000</a:t>
            </a:r>
            <a:r>
              <a:rPr lang="zh-CN" altLang="en-US" sz="1800" dirty="0" smtClean="0">
                <a:latin typeface="+mn-ea"/>
                <a:ea typeface="+mn-ea"/>
              </a:rPr>
              <a:t>多万</a:t>
            </a:r>
            <a:endParaRPr lang="en-US" altLang="en-US" sz="1800" dirty="0" smtClean="0">
              <a:latin typeface="+mn-ea"/>
              <a:ea typeface="+mn-ea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1800" dirty="0" smtClean="0">
                <a:latin typeface="+mn-ea"/>
                <a:ea typeface="+mn-ea"/>
              </a:rPr>
              <a:t>• </a:t>
            </a:r>
            <a:r>
              <a:rPr lang="zh-CN" altLang="en-US" sz="1800" dirty="0" smtClean="0">
                <a:latin typeface="+mn-ea"/>
                <a:ea typeface="+mn-ea"/>
              </a:rPr>
              <a:t>所有论文可在</a:t>
            </a:r>
            <a:r>
              <a:rPr lang="en-US" altLang="zh-CN" sz="1800" dirty="0" smtClean="0">
                <a:latin typeface="+mn-ea"/>
                <a:ea typeface="+mn-ea"/>
              </a:rPr>
              <a:t>6</a:t>
            </a:r>
            <a:r>
              <a:rPr lang="zh-CN" altLang="en-US" sz="1800" dirty="0" smtClean="0">
                <a:latin typeface="+mn-ea"/>
                <a:ea typeface="+mn-ea"/>
              </a:rPr>
              <a:t>个月后免费获取，追溯到</a:t>
            </a:r>
            <a:r>
              <a:rPr lang="en-US" altLang="en-US" sz="1800" dirty="0" smtClean="0">
                <a:latin typeface="+mn-ea"/>
                <a:ea typeface="+mn-ea"/>
              </a:rPr>
              <a:t>1915</a:t>
            </a:r>
            <a:r>
              <a:rPr lang="zh-CN" altLang="en-US" sz="1800" dirty="0" smtClean="0">
                <a:latin typeface="+mn-ea"/>
                <a:ea typeface="+mn-ea"/>
              </a:rPr>
              <a:t>年</a:t>
            </a:r>
            <a:endParaRPr lang="en-US" altLang="en-US" sz="1800" dirty="0" smtClean="0">
              <a:latin typeface="+mn-ea"/>
              <a:ea typeface="+mn-ea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>
              <a:latin typeface="+mn-ea"/>
              <a:ea typeface="+mn-ea"/>
            </a:endParaRPr>
          </a:p>
        </p:txBody>
      </p:sp>
      <p:sp>
        <p:nvSpPr>
          <p:cNvPr id="6147" name="TextBox 5">
            <a:extLst/>
          </p:cNvPr>
          <p:cNvSpPr txBox="1">
            <a:spLocks noChangeArrowheads="1"/>
          </p:cNvSpPr>
          <p:nvPr/>
        </p:nvSpPr>
        <p:spPr bwMode="auto">
          <a:xfrm>
            <a:off x="1809750" y="2441575"/>
            <a:ext cx="6643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latin typeface="+mn-ea"/>
                <a:ea typeface="+mn-ea"/>
              </a:rPr>
              <a:t>PNAS</a:t>
            </a:r>
            <a:r>
              <a:rPr lang="zh-CN" altLang="en-US" sz="1800" b="1" dirty="0">
                <a:latin typeface="+mn-ea"/>
                <a:ea typeface="+mn-ea"/>
              </a:rPr>
              <a:t>在线还包括以下特性：</a:t>
            </a:r>
            <a:endParaRPr lang="en-US" altLang="en-US" sz="1800" b="1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ea"/>
                <a:ea typeface="+mn-ea"/>
              </a:rPr>
              <a:t>• </a:t>
            </a:r>
            <a:r>
              <a:rPr lang="zh-CN" altLang="en-US" sz="1800" dirty="0">
                <a:latin typeface="+mn-ea"/>
                <a:ea typeface="+mn-ea"/>
              </a:rPr>
              <a:t>跨越多份期刊的跨期刊搜索</a:t>
            </a:r>
            <a:endParaRPr lang="en-US" altLang="en-US" sz="18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ea"/>
                <a:ea typeface="+mn-ea"/>
              </a:rPr>
              <a:t>• </a:t>
            </a:r>
            <a:r>
              <a:rPr lang="zh-CN" altLang="en-US" sz="1800" dirty="0">
                <a:latin typeface="+mn-ea"/>
                <a:ea typeface="+mn-ea"/>
              </a:rPr>
              <a:t>论文专集，包括论文集、社评、视角、简介、问与答等</a:t>
            </a:r>
            <a:endParaRPr lang="en-US" altLang="en-US" sz="18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ea"/>
                <a:ea typeface="+mn-ea"/>
              </a:rPr>
              <a:t>• </a:t>
            </a:r>
            <a:r>
              <a:rPr lang="zh-CN" altLang="en-US" sz="1800" dirty="0">
                <a:latin typeface="+mn-ea"/>
                <a:ea typeface="+mn-ea"/>
              </a:rPr>
              <a:t>通过新格式、内容定位和易用链接，改善易读性</a:t>
            </a:r>
            <a:endParaRPr lang="en-US" altLang="en-US" sz="1800" dirty="0">
              <a:latin typeface="+mn-ea"/>
              <a:ea typeface="+mn-ea"/>
            </a:endParaRPr>
          </a:p>
        </p:txBody>
      </p:sp>
      <p:sp>
        <p:nvSpPr>
          <p:cNvPr id="6148" name="TextBox 7">
            <a:extLst/>
          </p:cNvPr>
          <p:cNvSpPr txBox="1">
            <a:spLocks noChangeArrowheads="1"/>
          </p:cNvSpPr>
          <p:nvPr/>
        </p:nvSpPr>
        <p:spPr bwMode="auto">
          <a:xfrm>
            <a:off x="1462088" y="377825"/>
            <a:ext cx="7640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D94823"/>
                </a:solidFill>
                <a:latin typeface="+mj-lt"/>
              </a:rPr>
              <a:t>PNAS</a:t>
            </a:r>
            <a:r>
              <a:rPr lang="zh-CN" altLang="en-US" sz="4000" b="1" dirty="0">
                <a:solidFill>
                  <a:srgbClr val="D94823"/>
                </a:solidFill>
                <a:latin typeface="+mj-lt"/>
              </a:rPr>
              <a:t>在线</a:t>
            </a:r>
            <a:r>
              <a:rPr lang="en-US" altLang="en-US" sz="4000" b="1" dirty="0">
                <a:solidFill>
                  <a:srgbClr val="D94823"/>
                </a:solidFill>
                <a:latin typeface="+mj-lt"/>
              </a:rPr>
              <a:t> 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4554538"/>
            <a:ext cx="1617662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554538"/>
            <a:ext cx="16192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554538"/>
            <a:ext cx="16192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1.	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进行基本检索</a:t>
            </a:r>
            <a:endParaRPr lang="en-US" altLang="en-US" sz="4000" b="1" dirty="0" smtClean="0">
              <a:solidFill>
                <a:srgbClr val="D94823"/>
              </a:solidFill>
              <a:latin typeface="+mj-ea"/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09738" y="1611313"/>
            <a:ext cx="7105650" cy="13446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2000" dirty="0" smtClean="0">
                <a:latin typeface="+mj-ea"/>
                <a:ea typeface="+mj-ea"/>
              </a:rPr>
              <a:t>欲对</a:t>
            </a:r>
            <a:r>
              <a:rPr lang="en-US" altLang="zh-CN" sz="2000" dirty="0" smtClean="0">
                <a:latin typeface="+mj-ea"/>
                <a:ea typeface="+mj-ea"/>
              </a:rPr>
              <a:t>1915</a:t>
            </a:r>
            <a:r>
              <a:rPr lang="zh-CN" altLang="en-US" sz="2000" dirty="0" smtClean="0">
                <a:latin typeface="+mj-ea"/>
                <a:ea typeface="+mj-ea"/>
              </a:rPr>
              <a:t>年至今的</a:t>
            </a:r>
            <a:r>
              <a:rPr lang="en-US" altLang="zh-CN" sz="2000" dirty="0" smtClean="0">
                <a:latin typeface="+mj-ea"/>
                <a:ea typeface="+mj-ea"/>
              </a:rPr>
              <a:t>PNAS</a:t>
            </a:r>
            <a:r>
              <a:rPr lang="zh-CN" altLang="en-US" sz="2000" dirty="0" smtClean="0">
                <a:latin typeface="+mj-ea"/>
                <a:ea typeface="+mj-ea"/>
              </a:rPr>
              <a:t>论文进行基本检索，在右上角的检索框里键入完整或部分的论文标题、关键词或作者姓名，然后点击放大镜（或按“回车”）键显示结果。</a:t>
            </a:r>
            <a:endParaRPr lang="en-US" altLang="en-US" sz="2000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>
              <a:latin typeface="+mj-ea"/>
              <a:ea typeface="+mj-ea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20135" b="42903"/>
          <a:stretch>
            <a:fillRect/>
          </a:stretch>
        </p:blipFill>
        <p:spPr bwMode="auto">
          <a:xfrm>
            <a:off x="2379663" y="3219450"/>
            <a:ext cx="55657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/>
          </p:cNvPr>
          <p:cNvSpPr/>
          <p:nvPr/>
        </p:nvSpPr>
        <p:spPr>
          <a:xfrm>
            <a:off x="5508625" y="3219450"/>
            <a:ext cx="1695450" cy="3333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" name="Straight Arrow Connector 6">
            <a:extLst/>
          </p:cNvPr>
          <p:cNvCxnSpPr/>
          <p:nvPr/>
        </p:nvCxnSpPr>
        <p:spPr>
          <a:xfrm flipH="1" flipV="1">
            <a:off x="6724650" y="3589338"/>
            <a:ext cx="171450" cy="200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7388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2. </a:t>
            </a:r>
            <a:r>
              <a:rPr lang="zh-CN" altLang="en-US" sz="4000" b="1" dirty="0" smtClean="0">
                <a:solidFill>
                  <a:srgbClr val="D94823"/>
                </a:solidFill>
                <a:latin typeface="+mj-ea"/>
                <a:ea typeface="+mj-ea"/>
              </a:rPr>
              <a:t>高级检索</a:t>
            </a:r>
            <a:endParaRPr lang="en-US" altLang="en-US" sz="4000" dirty="0" smtClean="0">
              <a:solidFill>
                <a:srgbClr val="D94823"/>
              </a:solidFill>
              <a:latin typeface="+mj-ea"/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17650" y="4448175"/>
            <a:ext cx="7550150" cy="20510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通过高级检索，用户可在“标题”、“摘要”和“正文”字段，输入年份、期次、首页页码、</a:t>
            </a:r>
            <a:r>
              <a:rPr lang="en-US" altLang="zh-CN" sz="1800" dirty="0" smtClean="0">
                <a:latin typeface="+mn-ea"/>
                <a:ea typeface="+mn-ea"/>
              </a:rPr>
              <a:t>DOI</a:t>
            </a:r>
            <a:r>
              <a:rPr lang="zh-CN" altLang="en-US" sz="1800" dirty="0" smtClean="0">
                <a:latin typeface="+mn-ea"/>
                <a:ea typeface="+mn-ea"/>
              </a:rPr>
              <a:t>、作者姓名或关键词等特定信息，找到特定论文。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用户也可在“限定结果”板块，按照发表日期和论文类别限定结果，还可在“格式结果”板块，选择如何显示结果。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Char char="•"/>
              <a:defRPr/>
            </a:pPr>
            <a:endParaRPr lang="en-US" altLang="zh-CN" dirty="0" smtClean="0">
              <a:latin typeface="+mn-ea"/>
              <a:ea typeface="+mn-ea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323975"/>
            <a:ext cx="55657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>
            <a:extLst/>
          </p:cNvPr>
          <p:cNvSpPr/>
          <p:nvPr/>
        </p:nvSpPr>
        <p:spPr>
          <a:xfrm>
            <a:off x="6716713" y="1287463"/>
            <a:ext cx="1050925" cy="2603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82738" y="4791075"/>
            <a:ext cx="7231062" cy="19685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欲检索图表，用户可选择在“检索图表”板块指定检索框的文字中，键入一个或多个关键词（如</a:t>
            </a:r>
            <a:r>
              <a:rPr lang="en-US" altLang="zh-CN" sz="1800" dirty="0" smtClean="0">
                <a:latin typeface="+mn-ea"/>
                <a:ea typeface="+mn-ea"/>
              </a:rPr>
              <a:t>“elephants”</a:t>
            </a:r>
            <a:r>
              <a:rPr lang="zh-CN" altLang="en-US" sz="1800" dirty="0" smtClean="0">
                <a:latin typeface="+mn-ea"/>
                <a:ea typeface="+mn-ea"/>
              </a:rPr>
              <a:t>、</a:t>
            </a:r>
            <a:r>
              <a:rPr lang="en-US" altLang="zh-CN" sz="1800" dirty="0" smtClean="0">
                <a:latin typeface="+mn-ea"/>
                <a:ea typeface="+mn-ea"/>
              </a:rPr>
              <a:t>“trunk”</a:t>
            </a:r>
            <a:r>
              <a:rPr lang="zh-CN" altLang="en-US" sz="1800" dirty="0" smtClean="0">
                <a:latin typeface="+mn-ea"/>
                <a:ea typeface="+mn-ea"/>
              </a:rPr>
              <a:t>）。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CN" sz="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欲进行检索，点击“提交”按钮。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CN" sz="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latin typeface="+mn-ea"/>
                <a:ea typeface="+mn-ea"/>
              </a:rPr>
              <a:t>欲清空当前条目，点击“清空”按钮。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buFont typeface="Arial" charset="0"/>
              <a:buChar char="•"/>
              <a:defRPr/>
            </a:pPr>
            <a:endParaRPr lang="en-US" altLang="zh-CN" dirty="0" smtClean="0">
              <a:latin typeface="+mn-ea"/>
              <a:ea typeface="+mn-ea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466850" y="160338"/>
            <a:ext cx="7346950" cy="10572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n-ea"/>
                <a:ea typeface="+mn-ea"/>
              </a:rPr>
              <a:t>2. </a:t>
            </a:r>
            <a:r>
              <a:rPr lang="zh-CN" altLang="en-US" sz="4000" b="1" dirty="0" smtClean="0">
                <a:solidFill>
                  <a:srgbClr val="D94823"/>
                </a:solidFill>
                <a:latin typeface="+mn-ea"/>
                <a:ea typeface="+mn-ea"/>
              </a:rPr>
              <a:t>高级检索（接上页）</a:t>
            </a:r>
            <a:endParaRPr lang="en-US" altLang="en-US" sz="4000" dirty="0" smtClean="0">
              <a:solidFill>
                <a:srgbClr val="D94823"/>
              </a:solidFill>
              <a:latin typeface="+mn-ea"/>
              <a:ea typeface="+mn-ea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2111" r="48570" b="7384"/>
          <a:stretch>
            <a:fillRect/>
          </a:stretch>
        </p:blipFill>
        <p:spPr bwMode="auto">
          <a:xfrm>
            <a:off x="3449638" y="1012825"/>
            <a:ext cx="33432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/>
          </p:cNvPr>
          <p:cNvCxnSpPr/>
          <p:nvPr/>
        </p:nvCxnSpPr>
        <p:spPr>
          <a:xfrm>
            <a:off x="7086600" y="9502775"/>
            <a:ext cx="51593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/>
          </p:cNvPr>
          <p:cNvCxnSpPr/>
          <p:nvPr/>
        </p:nvCxnSpPr>
        <p:spPr>
          <a:xfrm>
            <a:off x="3538538" y="1457325"/>
            <a:ext cx="4873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/>
          </p:cNvPr>
          <p:cNvCxnSpPr/>
          <p:nvPr/>
        </p:nvCxnSpPr>
        <p:spPr>
          <a:xfrm>
            <a:off x="3511550" y="1787525"/>
            <a:ext cx="3857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/>
          </p:cNvPr>
          <p:cNvCxnSpPr/>
          <p:nvPr/>
        </p:nvCxnSpPr>
        <p:spPr>
          <a:xfrm>
            <a:off x="3529013" y="2139950"/>
            <a:ext cx="847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/>
          </p:cNvPr>
          <p:cNvCxnSpPr/>
          <p:nvPr/>
        </p:nvCxnSpPr>
        <p:spPr>
          <a:xfrm>
            <a:off x="3529013" y="2830513"/>
            <a:ext cx="4238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/>
          </p:cNvPr>
          <p:cNvCxnSpPr/>
          <p:nvPr/>
        </p:nvCxnSpPr>
        <p:spPr>
          <a:xfrm>
            <a:off x="3529013" y="3332163"/>
            <a:ext cx="4873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/>
          </p:cNvPr>
          <p:cNvCxnSpPr/>
          <p:nvPr/>
        </p:nvCxnSpPr>
        <p:spPr>
          <a:xfrm>
            <a:off x="3529013" y="4159250"/>
            <a:ext cx="8048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D94823"/>
                </a:solidFill>
                <a:latin typeface="+mn-ea"/>
                <a:ea typeface="+mn-ea"/>
              </a:rPr>
              <a:t>3. </a:t>
            </a:r>
            <a:r>
              <a:rPr lang="zh-CN" altLang="en-US" sz="4000" b="1" dirty="0" smtClean="0">
                <a:solidFill>
                  <a:srgbClr val="D94823"/>
                </a:solidFill>
                <a:latin typeface="+mn-ea"/>
                <a:ea typeface="+mn-ea"/>
              </a:rPr>
              <a:t>修改和优化检索</a:t>
            </a:r>
            <a:endParaRPr lang="en-US" altLang="en-US" dirty="0" smtClean="0">
              <a:solidFill>
                <a:srgbClr val="D94823"/>
              </a:solidFill>
              <a:latin typeface="+mn-ea"/>
              <a:ea typeface="+mn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171950" y="4057650"/>
            <a:ext cx="4829175" cy="15525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用户也可依靠“优化检索”选项缩小结果范围。欲优化检索，用户可选择“</a:t>
            </a:r>
            <a:r>
              <a:rPr lang="en-US" altLang="zh-CN" sz="2000" dirty="0" smtClean="0">
                <a:latin typeface="+mn-ea"/>
                <a:ea typeface="+mn-ea"/>
              </a:rPr>
              <a:t>PNAS TOC</a:t>
            </a:r>
            <a:r>
              <a:rPr lang="zh-CN" altLang="en-US" sz="2000" dirty="0" smtClean="0">
                <a:latin typeface="+mn-ea"/>
                <a:ea typeface="+mn-ea"/>
              </a:rPr>
              <a:t>板块”内的一个或一个以上勾选框。</a:t>
            </a:r>
            <a:endParaRPr lang="en-US" altLang="zh-CN" dirty="0" smtClean="0">
              <a:latin typeface="+mn-ea"/>
              <a:ea typeface="+mn-ea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17638"/>
            <a:ext cx="19240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171950" y="1417638"/>
            <a:ext cx="464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有些检索可能得出大量的结果。检查结果将按相关度分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组自动列出，但用户可使用结果列表右侧的“修改结果”选项，调整结果的排序和显示方式。</a:t>
            </a:r>
            <a:endParaRPr lang="en-US" altLang="en-US" sz="20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1876425" y="1417638"/>
            <a:ext cx="10287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1976438" y="3797300"/>
            <a:ext cx="1114425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" name="Straight Arrow Connector 7">
            <a:extLst/>
          </p:cNvPr>
          <p:cNvCxnSpPr/>
          <p:nvPr/>
        </p:nvCxnSpPr>
        <p:spPr>
          <a:xfrm>
            <a:off x="1476375" y="1531938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/>
          </p:cNvPr>
          <p:cNvCxnSpPr/>
          <p:nvPr/>
        </p:nvCxnSpPr>
        <p:spPr>
          <a:xfrm>
            <a:off x="1495425" y="3917950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33525" y="274638"/>
            <a:ext cx="7153275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D94823"/>
                </a:solidFill>
                <a:latin typeface="+mn-ea"/>
                <a:ea typeface="+mn-ea"/>
              </a:rPr>
              <a:t>4.	</a:t>
            </a:r>
            <a:r>
              <a:rPr lang="zh-CN" altLang="en-US" sz="3600" b="1" dirty="0" smtClean="0">
                <a:solidFill>
                  <a:srgbClr val="D94823"/>
                </a:solidFill>
                <a:latin typeface="+mn-ea"/>
                <a:ea typeface="+mn-ea"/>
              </a:rPr>
              <a:t>按主题浏览</a:t>
            </a:r>
            <a:endParaRPr lang="en-US" altLang="en-US" sz="3600" b="1" dirty="0" smtClean="0">
              <a:solidFill>
                <a:srgbClr val="D94823"/>
              </a:solidFill>
              <a:latin typeface="+mn-ea"/>
              <a:ea typeface="+mn-ea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38300" y="1368425"/>
            <a:ext cx="7048500" cy="1371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2000" dirty="0" smtClean="0">
                <a:latin typeface="+mj-ea"/>
                <a:ea typeface="+mj-ea"/>
              </a:rPr>
              <a:t>用户可按主题检索。用光标悬停在“按主题浏览”链接上，将创建下拉菜单。用户可从</a:t>
            </a:r>
            <a:r>
              <a:rPr lang="en-US" altLang="zh-CN" sz="2000" dirty="0" smtClean="0">
                <a:latin typeface="+mj-ea"/>
                <a:ea typeface="+mj-ea"/>
              </a:rPr>
              <a:t>25</a:t>
            </a:r>
            <a:r>
              <a:rPr lang="zh-CN" altLang="en-US" sz="2000" dirty="0" smtClean="0">
                <a:latin typeface="+mj-ea"/>
                <a:ea typeface="+mj-ea"/>
              </a:rPr>
              <a:t>个跨学科科学主题中选择点击。</a:t>
            </a:r>
            <a:r>
              <a:rPr lang="en-US" altLang="en-US" sz="2000" dirty="0" smtClean="0">
                <a:latin typeface="+mj-ea"/>
                <a:ea typeface="+mj-ea"/>
              </a:rPr>
              <a:t>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t="18486" r="13914" b="11838"/>
          <a:stretch>
            <a:fillRect/>
          </a:stretch>
        </p:blipFill>
        <p:spPr bwMode="auto">
          <a:xfrm>
            <a:off x="2190750" y="2740025"/>
            <a:ext cx="5943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638300" y="6096000"/>
            <a:ext cx="704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用户点击主题后，他们将被导向与主题相关的单独的论文列表页。</a:t>
            </a:r>
            <a:endParaRPr lang="en-US" altLang="en-US" sz="18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>
            <a:extLst/>
          </p:cNvPr>
          <p:cNvSpPr/>
          <p:nvPr/>
        </p:nvSpPr>
        <p:spPr>
          <a:xfrm>
            <a:off x="5386388" y="2740025"/>
            <a:ext cx="866775" cy="2095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" name="Straight Arrow Connector 6">
            <a:extLst/>
          </p:cNvPr>
          <p:cNvCxnSpPr/>
          <p:nvPr/>
        </p:nvCxnSpPr>
        <p:spPr>
          <a:xfrm flipH="1" flipV="1">
            <a:off x="6253163" y="2981325"/>
            <a:ext cx="276225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1009</Words>
  <Application>Microsoft Office PowerPoint</Application>
  <PresentationFormat>全屏显示(4:3)</PresentationFormat>
  <Paragraphs>79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MS PGothic</vt:lpstr>
      <vt:lpstr>Sabon LT Std</vt:lpstr>
      <vt:lpstr>宋体</vt:lpstr>
      <vt:lpstr>Arial</vt:lpstr>
      <vt:lpstr>Calibri</vt:lpstr>
      <vt:lpstr>Times New Roman</vt:lpstr>
      <vt:lpstr>Office Theme</vt:lpstr>
      <vt:lpstr>PowerPoint 演示文稿</vt:lpstr>
      <vt:lpstr>我们是谁</vt:lpstr>
      <vt:lpstr>PowerPoint 演示文稿</vt:lpstr>
      <vt:lpstr>PowerPoint 演示文稿</vt:lpstr>
      <vt:lpstr>1. 进行基本检索</vt:lpstr>
      <vt:lpstr>2. 高级检索</vt:lpstr>
      <vt:lpstr>2. 高级检索（接上页）</vt:lpstr>
      <vt:lpstr>3. 修改和优化检索</vt:lpstr>
      <vt:lpstr>4. 按主题浏览</vt:lpstr>
      <vt:lpstr>5. 论文集</vt:lpstr>
      <vt:lpstr>6. PNAS 存档论文 </vt:lpstr>
      <vt:lpstr>7. 利用目录</vt:lpstr>
      <vt:lpstr>8. 《早报》</vt:lpstr>
      <vt:lpstr>10. PNAS门户</vt:lpstr>
      <vt:lpstr>12. 注册电子邮件提示</vt:lpstr>
      <vt:lpstr>12.注册电子邮件提示（接上页）</vt:lpstr>
      <vt:lpstr>12. 注册电邮邮件提示（接上页）</vt:lpstr>
      <vt:lpstr>12. 注册电子邮件提示（接上页）</vt:lpstr>
    </vt:vector>
  </TitlesOfParts>
  <Company>The National Academies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Nair, Prashant</dc:creator>
  <cp:lastModifiedBy>sales20</cp:lastModifiedBy>
  <cp:revision>186</cp:revision>
  <dcterms:created xsi:type="dcterms:W3CDTF">2014-04-01T03:01:15Z</dcterms:created>
  <dcterms:modified xsi:type="dcterms:W3CDTF">2018-07-09T02:16:22Z</dcterms:modified>
</cp:coreProperties>
</file>