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7" r:id="rId2"/>
    <p:sldMasterId id="2147484679" r:id="rId3"/>
    <p:sldMasterId id="2147484725" r:id="rId4"/>
    <p:sldMasterId id="2147484737" r:id="rId5"/>
    <p:sldMasterId id="2147484752" r:id="rId6"/>
    <p:sldMasterId id="2147484768" r:id="rId7"/>
    <p:sldMasterId id="2147484784" r:id="rId8"/>
    <p:sldMasterId id="2147484797" r:id="rId9"/>
  </p:sldMasterIdLst>
  <p:notesMasterIdLst>
    <p:notesMasterId r:id="rId93"/>
  </p:notesMasterIdLst>
  <p:handoutMasterIdLst>
    <p:handoutMasterId r:id="rId94"/>
  </p:handoutMasterIdLst>
  <p:sldIdLst>
    <p:sldId id="899" r:id="rId10"/>
    <p:sldId id="768" r:id="rId11"/>
    <p:sldId id="1160" r:id="rId12"/>
    <p:sldId id="1305" r:id="rId13"/>
    <p:sldId id="1163" r:id="rId14"/>
    <p:sldId id="1164" r:id="rId15"/>
    <p:sldId id="1165" r:id="rId16"/>
    <p:sldId id="778" r:id="rId17"/>
    <p:sldId id="922" r:id="rId18"/>
    <p:sldId id="1357" r:id="rId19"/>
    <p:sldId id="1358" r:id="rId20"/>
    <p:sldId id="1092" r:id="rId21"/>
    <p:sldId id="1334" r:id="rId22"/>
    <p:sldId id="1342" r:id="rId23"/>
    <p:sldId id="1353" r:id="rId24"/>
    <p:sldId id="1198" r:id="rId25"/>
    <p:sldId id="1201" r:id="rId26"/>
    <p:sldId id="1202" r:id="rId27"/>
    <p:sldId id="1098" r:id="rId28"/>
    <p:sldId id="1203" r:id="rId29"/>
    <p:sldId id="1095" r:id="rId30"/>
    <p:sldId id="1344" r:id="rId31"/>
    <p:sldId id="1210" r:id="rId32"/>
    <p:sldId id="1346" r:id="rId33"/>
    <p:sldId id="1211" r:id="rId34"/>
    <p:sldId id="1212" r:id="rId35"/>
    <p:sldId id="1213" r:id="rId36"/>
    <p:sldId id="1215" r:id="rId37"/>
    <p:sldId id="1234" r:id="rId38"/>
    <p:sldId id="1236" r:id="rId39"/>
    <p:sldId id="1349" r:id="rId40"/>
    <p:sldId id="1350" r:id="rId41"/>
    <p:sldId id="1237" r:id="rId42"/>
    <p:sldId id="1028" r:id="rId43"/>
    <p:sldId id="1029" r:id="rId44"/>
    <p:sldId id="1031" r:id="rId45"/>
    <p:sldId id="1032" r:id="rId46"/>
    <p:sldId id="1033" r:id="rId47"/>
    <p:sldId id="1034" r:id="rId48"/>
    <p:sldId id="1242" r:id="rId49"/>
    <p:sldId id="1036" r:id="rId50"/>
    <p:sldId id="1038" r:id="rId51"/>
    <p:sldId id="1040" r:id="rId52"/>
    <p:sldId id="1108" r:id="rId53"/>
    <p:sldId id="1109" r:id="rId54"/>
    <p:sldId id="1045" r:id="rId55"/>
    <p:sldId id="1046" r:id="rId56"/>
    <p:sldId id="1112" r:id="rId57"/>
    <p:sldId id="1244" r:id="rId58"/>
    <p:sldId id="1351" r:id="rId59"/>
    <p:sldId id="1113" r:id="rId60"/>
    <p:sldId id="1247" r:id="rId61"/>
    <p:sldId id="1245" r:id="rId62"/>
    <p:sldId id="1248" r:id="rId63"/>
    <p:sldId id="1055" r:id="rId64"/>
    <p:sldId id="1309" r:id="rId65"/>
    <p:sldId id="1310" r:id="rId66"/>
    <p:sldId id="1311" r:id="rId67"/>
    <p:sldId id="1312" r:id="rId68"/>
    <p:sldId id="1313" r:id="rId69"/>
    <p:sldId id="1314" r:id="rId70"/>
    <p:sldId id="1315" r:id="rId71"/>
    <p:sldId id="1316" r:id="rId72"/>
    <p:sldId id="1317" r:id="rId73"/>
    <p:sldId id="1318" r:id="rId74"/>
    <p:sldId id="1319" r:id="rId75"/>
    <p:sldId id="1320" r:id="rId76"/>
    <p:sldId id="1321" r:id="rId77"/>
    <p:sldId id="1323" r:id="rId78"/>
    <p:sldId id="1324" r:id="rId79"/>
    <p:sldId id="1325" r:id="rId80"/>
    <p:sldId id="1326" r:id="rId81"/>
    <p:sldId id="1329" r:id="rId82"/>
    <p:sldId id="1330" r:id="rId83"/>
    <p:sldId id="1331" r:id="rId84"/>
    <p:sldId id="1332" r:id="rId85"/>
    <p:sldId id="1333" r:id="rId86"/>
    <p:sldId id="1077" r:id="rId87"/>
    <p:sldId id="1373" r:id="rId88"/>
    <p:sldId id="1301" r:id="rId89"/>
    <p:sldId id="1302" r:id="rId90"/>
    <p:sldId id="1303" r:id="rId91"/>
    <p:sldId id="1088" r:id="rId92"/>
  </p:sldIdLst>
  <p:sldSz cx="9144000" cy="6858000" type="screen4x3"/>
  <p:notesSz cx="70358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993300"/>
    <a:srgbClr val="CC3300"/>
    <a:srgbClr val="A00000"/>
    <a:srgbClr val="CC9900"/>
    <a:srgbClr val="009900"/>
    <a:srgbClr val="CC6600"/>
    <a:srgbClr val="FF33CC"/>
    <a:srgbClr val="78A22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860" autoAdjust="0"/>
    <p:restoredTop sz="98566" autoAdjust="0"/>
  </p:normalViewPr>
  <p:slideViewPr>
    <p:cSldViewPr snapToGrid="0">
      <p:cViewPr>
        <p:scale>
          <a:sx n="66" d="100"/>
          <a:sy n="66" d="100"/>
        </p:scale>
        <p:origin x="-540" y="-174"/>
      </p:cViewPr>
      <p:guideLst>
        <p:guide orient="horz" pos="1377"/>
        <p:guide orient="horz" pos="3946"/>
        <p:guide pos="3216"/>
        <p:guide pos="571"/>
        <p:guide pos="3669"/>
        <p:guide pos="4111"/>
        <p:guide pos="1884"/>
        <p:guide pos="1442"/>
        <p:guide pos="2332"/>
        <p:guide pos="27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95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84625" y="0"/>
            <a:ext cx="3049588" cy="465138"/>
          </a:xfrm>
          <a:prstGeom prst="rect">
            <a:avLst/>
          </a:prstGeom>
        </p:spPr>
        <p:txBody>
          <a:bodyPr vert="horz" lIns="91440" tIns="45720" rIns="91440" bIns="45720" rtlCol="0"/>
          <a:lstStyle>
            <a:lvl1pPr algn="r">
              <a:defRPr sz="1200"/>
            </a:lvl1pPr>
          </a:lstStyle>
          <a:p>
            <a:r>
              <a:rPr lang="en-US" smtClean="0"/>
              <a:t>20150417</a:t>
            </a:r>
            <a:endParaRPr lang="en-US"/>
          </a:p>
        </p:txBody>
      </p:sp>
      <p:sp>
        <p:nvSpPr>
          <p:cNvPr id="4" name="Footer Placeholder 3"/>
          <p:cNvSpPr>
            <a:spLocks noGrp="1"/>
          </p:cNvSpPr>
          <p:nvPr>
            <p:ph type="ftr" sz="quarter" idx="2"/>
          </p:nvPr>
        </p:nvSpPr>
        <p:spPr>
          <a:xfrm>
            <a:off x="0" y="8842375"/>
            <a:ext cx="304958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84625" y="8842375"/>
            <a:ext cx="3049588" cy="465138"/>
          </a:xfrm>
          <a:prstGeom prst="rect">
            <a:avLst/>
          </a:prstGeom>
        </p:spPr>
        <p:txBody>
          <a:bodyPr vert="horz" lIns="91440" tIns="45720" rIns="91440" bIns="45720" rtlCol="0" anchor="b"/>
          <a:lstStyle>
            <a:lvl1pPr algn="r">
              <a:defRPr sz="1200"/>
            </a:lvl1pPr>
          </a:lstStyle>
          <a:p>
            <a:fld id="{624BE3BB-FE44-42AE-9C6D-CDF2A865AB96}"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9588" cy="465138"/>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lvl1pPr defTabSz="933450">
              <a:defRPr sz="1200">
                <a:latin typeface="Arial" pitchFamily="34" charset="0"/>
              </a:defRPr>
            </a:lvl1pPr>
          </a:lstStyle>
          <a:p>
            <a:pPr>
              <a:defRPr/>
            </a:pPr>
            <a:endParaRPr lang="zh-CN" altLang="zh-CN"/>
          </a:p>
        </p:txBody>
      </p:sp>
      <p:sp>
        <p:nvSpPr>
          <p:cNvPr id="4099" name="Rectangle 3"/>
          <p:cNvSpPr>
            <a:spLocks noGrp="1" noChangeArrowheads="1"/>
          </p:cNvSpPr>
          <p:nvPr>
            <p:ph type="dt" idx="1"/>
          </p:nvPr>
        </p:nvSpPr>
        <p:spPr bwMode="auto">
          <a:xfrm>
            <a:off x="3984625" y="0"/>
            <a:ext cx="3049588" cy="465138"/>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lvl1pPr algn="r" defTabSz="933450">
              <a:defRPr sz="1200">
                <a:latin typeface="Arial" pitchFamily="34" charset="0"/>
              </a:defRPr>
            </a:lvl1pPr>
          </a:lstStyle>
          <a:p>
            <a:pPr>
              <a:defRPr/>
            </a:pPr>
            <a:r>
              <a:rPr lang="en-US" altLang="zh-CN" smtClean="0"/>
              <a:t>20150417</a:t>
            </a:r>
            <a:endParaRPr lang="zh-CN" altLang="zh-CN"/>
          </a:p>
        </p:txBody>
      </p:sp>
      <p:sp>
        <p:nvSpPr>
          <p:cNvPr id="8196" name="Rectangle 4"/>
          <p:cNvSpPr>
            <a:spLocks noGrp="1" noRot="1" noChangeAspect="1" noChangeArrowheads="1" noTextEdit="1"/>
          </p:cNvSpPr>
          <p:nvPr>
            <p:ph type="sldImg" idx="2"/>
          </p:nvPr>
        </p:nvSpPr>
        <p:spPr bwMode="auto">
          <a:xfrm>
            <a:off x="1190625" y="698500"/>
            <a:ext cx="4654550" cy="349091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3263" y="4421188"/>
            <a:ext cx="5629275" cy="4189412"/>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42375"/>
            <a:ext cx="3049588" cy="465138"/>
          </a:xfrm>
          <a:prstGeom prst="rect">
            <a:avLst/>
          </a:prstGeom>
          <a:noFill/>
          <a:ln w="9525">
            <a:noFill/>
            <a:miter lim="800000"/>
            <a:headEnd/>
            <a:tailEnd/>
          </a:ln>
        </p:spPr>
        <p:txBody>
          <a:bodyPr vert="horz" wrap="square" lIns="93397" tIns="46698" rIns="93397" bIns="46698" numCol="1" anchor="b" anchorCtr="0" compatLnSpc="1">
            <a:prstTxWarp prst="textNoShape">
              <a:avLst/>
            </a:prstTxWarp>
          </a:bodyPr>
          <a:lstStyle>
            <a:lvl1pPr defTabSz="933450">
              <a:defRPr sz="1200">
                <a:latin typeface="Arial" pitchFamily="34" charset="0"/>
              </a:defRPr>
            </a:lvl1pPr>
          </a:lstStyle>
          <a:p>
            <a:pPr>
              <a:defRPr/>
            </a:pPr>
            <a:endParaRPr lang="zh-CN" altLang="zh-CN"/>
          </a:p>
        </p:txBody>
      </p:sp>
      <p:sp>
        <p:nvSpPr>
          <p:cNvPr id="4103" name="Rectangle 7"/>
          <p:cNvSpPr>
            <a:spLocks noGrp="1" noChangeArrowheads="1"/>
          </p:cNvSpPr>
          <p:nvPr>
            <p:ph type="sldNum" sz="quarter" idx="5"/>
          </p:nvPr>
        </p:nvSpPr>
        <p:spPr bwMode="auto">
          <a:xfrm>
            <a:off x="3984625" y="8842375"/>
            <a:ext cx="3049588" cy="465138"/>
          </a:xfrm>
          <a:prstGeom prst="rect">
            <a:avLst/>
          </a:prstGeom>
          <a:noFill/>
          <a:ln w="9525">
            <a:noFill/>
            <a:miter lim="800000"/>
            <a:headEnd/>
            <a:tailEnd/>
          </a:ln>
        </p:spPr>
        <p:txBody>
          <a:bodyPr vert="horz" wrap="square" lIns="93397" tIns="46698" rIns="93397" bIns="46698" numCol="1" anchor="b" anchorCtr="0" compatLnSpc="1">
            <a:prstTxWarp prst="textNoShape">
              <a:avLst/>
            </a:prstTxWarp>
          </a:bodyPr>
          <a:lstStyle>
            <a:lvl1pPr algn="r" defTabSz="933450">
              <a:defRPr sz="1200">
                <a:latin typeface="Arial" pitchFamily="34" charset="0"/>
              </a:defRPr>
            </a:lvl1pPr>
          </a:lstStyle>
          <a:p>
            <a:pPr>
              <a:defRPr/>
            </a:pPr>
            <a:fld id="{021501F8-EBFD-4351-8733-367236688A27}" type="slidenum">
              <a:rPr lang="en-US" altLang="zh-CN"/>
              <a:pPr>
                <a:defRPr/>
              </a:pPr>
              <a:t>‹#›</a:t>
            </a:fld>
            <a:endParaRPr lang="en-US" altLang="zh-CN"/>
          </a:p>
        </p:txBody>
      </p:sp>
    </p:spTree>
    <p:extLst>
      <p:ext uri="{BB962C8B-B14F-4D97-AF65-F5344CB8AC3E}">
        <p14:creationId xmlns="" xmlns:p14="http://schemas.microsoft.com/office/powerpoint/2010/main" val="285557116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DFB2C2A-1DA2-4990-8314-0B27527FCA32}" type="slidenum">
              <a:rPr lang="en-US" altLang="zh-CN"/>
              <a:pPr/>
              <a:t>1</a:t>
            </a:fld>
            <a:endParaRPr lang="en-US" altLang="zh-CN"/>
          </a:p>
        </p:txBody>
      </p:sp>
      <p:sp>
        <p:nvSpPr>
          <p:cNvPr id="94211" name="Rectangle 2"/>
          <p:cNvSpPr>
            <a:spLocks noGrp="1" noRot="1" noChangeAspect="1" noChangeArrowheads="1" noTextEdit="1"/>
          </p:cNvSpPr>
          <p:nvPr>
            <p:ph type="sldImg"/>
          </p:nvPr>
        </p:nvSpPr>
        <p:spPr>
          <a:xfrm>
            <a:off x="1190625" y="641350"/>
            <a:ext cx="4654550" cy="3490913"/>
          </a:xfrm>
          <a:ln/>
        </p:spPr>
      </p:sp>
      <p:sp>
        <p:nvSpPr>
          <p:cNvPr id="94212" name="Rectangle 3"/>
          <p:cNvSpPr>
            <a:spLocks noGrp="1" noChangeArrowheads="1"/>
          </p:cNvSpPr>
          <p:nvPr>
            <p:ph type="body" idx="1"/>
          </p:nvPr>
        </p:nvSpPr>
        <p:spPr>
          <a:xfrm>
            <a:off x="324104" y="4302226"/>
            <a:ext cx="6444597" cy="4526874"/>
          </a:xfrm>
          <a:noFill/>
          <a:ln/>
        </p:spPr>
        <p:txBody>
          <a:bodyPr/>
          <a:lstStyle/>
          <a:p>
            <a:r>
              <a:rPr lang="zh-CN" altLang="en-US" dirty="0" smtClean="0"/>
              <a:t>医疗机器人的一篇文献综述：</a:t>
            </a:r>
            <a:endParaRPr lang="en-US" altLang="zh-CN" dirty="0" smtClean="0"/>
          </a:p>
          <a:p>
            <a:r>
              <a:rPr lang="en-US" altLang="zh-CN" dirty="0" smtClean="0"/>
              <a:t>http://www.doc88.com/p-9716621831654.html</a:t>
            </a:r>
            <a:endParaRPr lang="zh-CN" altLang="en-US" dirty="0" smtClean="0"/>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latin typeface="Arial" pitchFamily="34" charset="0"/>
            </a:endParaRPr>
          </a:p>
        </p:txBody>
      </p:sp>
      <p:sp>
        <p:nvSpPr>
          <p:cNvPr id="55300" name="Slide Number Placeholder 3"/>
          <p:cNvSpPr>
            <a:spLocks noGrp="1"/>
          </p:cNvSpPr>
          <p:nvPr>
            <p:ph type="sldNum" sz="quarter" idx="5"/>
          </p:nvPr>
        </p:nvSpPr>
        <p:spPr>
          <a:noFill/>
        </p:spPr>
        <p:txBody>
          <a:bodyPr/>
          <a:lstStyle/>
          <a:p>
            <a:fld id="{E08E4419-39D3-4B4F-A20E-10D437C88D0F}" type="slidenum">
              <a:rPr lang="en-US" altLang="zh-CN" smtClean="0">
                <a:solidFill>
                  <a:prstClr val="black"/>
                </a:solidFill>
              </a:rPr>
              <a:pPr/>
              <a:t>62</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zh-CN" altLang="en-US" smtClean="0">
                <a:latin typeface="Arial" pitchFamily="34" charset="0"/>
              </a:rPr>
              <a:t>在</a:t>
            </a:r>
            <a:r>
              <a:rPr lang="en-US" altLang="zh-CN" smtClean="0">
                <a:latin typeface="Arial" pitchFamily="34" charset="0"/>
              </a:rPr>
              <a:t>endnote</a:t>
            </a:r>
            <a:r>
              <a:rPr lang="zh-CN" altLang="en-US" smtClean="0">
                <a:latin typeface="Arial" pitchFamily="34" charset="0"/>
              </a:rPr>
              <a:t>网络版有一个小插件叫做</a:t>
            </a:r>
            <a:r>
              <a:rPr lang="en-US" altLang="zh-CN" smtClean="0">
                <a:latin typeface="Arial" pitchFamily="34" charset="0"/>
              </a:rPr>
              <a:t>cite while write</a:t>
            </a:r>
            <a:r>
              <a:rPr lang="zh-CN" altLang="en-US" smtClean="0">
                <a:latin typeface="Arial" pitchFamily="34" charset="0"/>
              </a:rPr>
              <a:t>，就是边写作边引用 </a:t>
            </a:r>
            <a:endParaRPr lang="en-US" altLang="zh-CN" smtClean="0">
              <a:latin typeface="Arial" pitchFamily="34" charset="0"/>
            </a:endParaRPr>
          </a:p>
          <a:p>
            <a:r>
              <a:rPr lang="zh-CN" altLang="en-US" smtClean="0">
                <a:latin typeface="Arial" pitchFamily="34" charset="0"/>
              </a:rPr>
              <a:t>编写论文时，可以方便地查找和插入引文</a:t>
            </a:r>
            <a:endParaRPr lang="en-US" smtClean="0">
              <a:latin typeface="Arial" pitchFamily="34" charset="0"/>
            </a:endParaRPr>
          </a:p>
        </p:txBody>
      </p:sp>
      <p:sp>
        <p:nvSpPr>
          <p:cNvPr id="58372" name="Slide Number Placeholder 3"/>
          <p:cNvSpPr>
            <a:spLocks noGrp="1"/>
          </p:cNvSpPr>
          <p:nvPr>
            <p:ph type="sldNum" sz="quarter" idx="5"/>
          </p:nvPr>
        </p:nvSpPr>
        <p:spPr>
          <a:noFill/>
        </p:spPr>
        <p:txBody>
          <a:bodyPr/>
          <a:lstStyle/>
          <a:p>
            <a:fld id="{C64B8B46-416E-42A6-BCB0-2681AF6F8D83}" type="slidenum">
              <a:rPr lang="en-US" altLang="zh-CN" smtClean="0">
                <a:solidFill>
                  <a:prstClr val="black"/>
                </a:solidFill>
              </a:rPr>
              <a:pPr/>
              <a:t>67</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zh-CN" altLang="en-US" smtClean="0">
                <a:latin typeface="Arial" pitchFamily="34" charset="0"/>
              </a:rPr>
              <a:t>我们点进之后就会出现一个提示框，就可以进行一个简单的安装，把这个插件安装到你的</a:t>
            </a:r>
            <a:r>
              <a:rPr lang="en-US" altLang="zh-CN" smtClean="0">
                <a:latin typeface="Arial" pitchFamily="34" charset="0"/>
              </a:rPr>
              <a:t>word</a:t>
            </a:r>
            <a:r>
              <a:rPr lang="zh-CN" altLang="en-US" smtClean="0">
                <a:latin typeface="Arial" pitchFamily="34" charset="0"/>
              </a:rPr>
              <a:t>中，</a:t>
            </a:r>
            <a:endParaRPr lang="en-US"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180FE40E-CF60-444A-8834-8CD23084DF06}" type="slidenum">
              <a:rPr lang="en-US" altLang="zh-CN" smtClean="0">
                <a:solidFill>
                  <a:prstClr val="black"/>
                </a:solidFill>
              </a:rPr>
              <a:pPr/>
              <a:t>68</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zh-CN" altLang="en-US" smtClean="0">
                <a:latin typeface="Arial" pitchFamily="34" charset="0"/>
              </a:rPr>
              <a:t>我不需要退出再进入</a:t>
            </a:r>
            <a:r>
              <a:rPr lang="en-US" altLang="zh-CN" smtClean="0">
                <a:latin typeface="Arial" pitchFamily="34" charset="0"/>
              </a:rPr>
              <a:t>endnote</a:t>
            </a:r>
            <a:r>
              <a:rPr lang="zh-CN" altLang="en-US" smtClean="0">
                <a:latin typeface="Arial" pitchFamily="34" charset="0"/>
              </a:rPr>
              <a:t>，它直接就出现一个对话框，我在空格处输入文献的作者名字</a:t>
            </a:r>
            <a:endParaRPr lang="en-US"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51489973-4C46-4B8D-B770-639F8791A08A}" type="slidenum">
              <a:rPr lang="en-US" altLang="zh-CN" smtClean="0">
                <a:solidFill>
                  <a:prstClr val="black"/>
                </a:solidFill>
              </a:rPr>
              <a:pPr/>
              <a:t>69</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zh-CN" altLang="en-US" smtClean="0">
                <a:latin typeface="Arial" pitchFamily="34" charset="0"/>
              </a:rPr>
              <a:t>此时，</a:t>
            </a:r>
            <a:r>
              <a:rPr lang="en-US" altLang="zh-CN" smtClean="0">
                <a:latin typeface="Arial" pitchFamily="34" charset="0"/>
              </a:rPr>
              <a:t>endnote web</a:t>
            </a:r>
            <a:r>
              <a:rPr lang="zh-CN" altLang="en-US" smtClean="0">
                <a:latin typeface="Arial" pitchFamily="34" charset="0"/>
              </a:rPr>
              <a:t>就可以帮我提取这个作者所写的所有文章，我选择其中我想要插入的那篇文献之后点击</a:t>
            </a:r>
            <a:r>
              <a:rPr lang="en-US" altLang="zh-CN" smtClean="0">
                <a:latin typeface="Arial" pitchFamily="34" charset="0"/>
              </a:rPr>
              <a:t>insert</a:t>
            </a:r>
            <a:r>
              <a:rPr lang="zh-CN" altLang="en-US" smtClean="0">
                <a:latin typeface="Arial" pitchFamily="34" charset="0"/>
              </a:rPr>
              <a:t>插入</a:t>
            </a:r>
            <a:endParaRPr lang="en-US" smtClean="0">
              <a:latin typeface="Arial" pitchFamily="34" charset="0"/>
            </a:endParaRPr>
          </a:p>
        </p:txBody>
      </p:sp>
      <p:sp>
        <p:nvSpPr>
          <p:cNvPr id="62468" name="Slide Number Placeholder 3"/>
          <p:cNvSpPr>
            <a:spLocks noGrp="1"/>
          </p:cNvSpPr>
          <p:nvPr>
            <p:ph type="sldNum" sz="quarter" idx="5"/>
          </p:nvPr>
        </p:nvSpPr>
        <p:spPr>
          <a:noFill/>
        </p:spPr>
        <p:txBody>
          <a:bodyPr/>
          <a:lstStyle/>
          <a:p>
            <a:fld id="{F799F7A7-330F-4442-AE28-7A7E2AB74F85}" type="slidenum">
              <a:rPr lang="en-US" altLang="zh-CN" smtClean="0">
                <a:solidFill>
                  <a:prstClr val="black"/>
                </a:solidFill>
              </a:rPr>
              <a:pPr/>
              <a:t>70</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zh-CN" altLang="en-US" smtClean="0">
                <a:latin typeface="Arial" pitchFamily="34" charset="0"/>
              </a:rPr>
              <a:t>我们可以看到在这段的末尾出现一个</a:t>
            </a:r>
            <a:r>
              <a:rPr lang="en-US" altLang="zh-CN" smtClean="0">
                <a:latin typeface="Arial" pitchFamily="34" charset="0"/>
              </a:rPr>
              <a:t>1</a:t>
            </a:r>
            <a:r>
              <a:rPr lang="zh-CN" altLang="en-US" smtClean="0">
                <a:latin typeface="Arial" pitchFamily="34" charset="0"/>
              </a:rPr>
              <a:t>的字样，同理我们还可以插入脚注和尾注。，那么这就是文中参考文献</a:t>
            </a:r>
          </a:p>
        </p:txBody>
      </p:sp>
      <p:sp>
        <p:nvSpPr>
          <p:cNvPr id="63492" name="Slide Number Placeholder 3"/>
          <p:cNvSpPr>
            <a:spLocks noGrp="1"/>
          </p:cNvSpPr>
          <p:nvPr>
            <p:ph type="sldNum" sz="quarter" idx="5"/>
          </p:nvPr>
        </p:nvSpPr>
        <p:spPr>
          <a:noFill/>
        </p:spPr>
        <p:txBody>
          <a:bodyPr/>
          <a:lstStyle/>
          <a:p>
            <a:fld id="{5474C109-4D36-4F04-AC11-21DB95BACE49}" type="slidenum">
              <a:rPr lang="en-US" altLang="zh-CN" smtClean="0">
                <a:solidFill>
                  <a:prstClr val="black"/>
                </a:solidFill>
              </a:rPr>
              <a:pPr/>
              <a:t>71</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zh-CN" altLang="en-US" smtClean="0">
                <a:latin typeface="Arial" pitchFamily="34" charset="0"/>
              </a:rPr>
              <a:t>那么文后参考文献呢，它会以你所选择的期刊的参考文献格式来显示。</a:t>
            </a:r>
            <a:endParaRPr lang="en-US" smtClean="0">
              <a:latin typeface="Arial" pitchFamily="34" charset="0"/>
            </a:endParaRPr>
          </a:p>
        </p:txBody>
      </p:sp>
      <p:sp>
        <p:nvSpPr>
          <p:cNvPr id="64516" name="Slide Number Placeholder 3"/>
          <p:cNvSpPr>
            <a:spLocks noGrp="1"/>
          </p:cNvSpPr>
          <p:nvPr>
            <p:ph type="sldNum" sz="quarter" idx="5"/>
          </p:nvPr>
        </p:nvSpPr>
        <p:spPr>
          <a:noFill/>
        </p:spPr>
        <p:txBody>
          <a:bodyPr/>
          <a:lstStyle/>
          <a:p>
            <a:fld id="{E0F710E8-77C2-454B-B24F-85EEBB90D36F}" type="slidenum">
              <a:rPr lang="en-US" altLang="zh-CN" smtClean="0">
                <a:solidFill>
                  <a:prstClr val="black"/>
                </a:solidFill>
              </a:rPr>
              <a:pPr/>
              <a:t>72</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zh-CN" altLang="en-US" smtClean="0">
                <a:latin typeface="Arial" pitchFamily="34" charset="0"/>
              </a:rPr>
              <a:t>大家来看左侧是我之前的</a:t>
            </a:r>
            <a:r>
              <a:rPr lang="en-US" altLang="zh-CN" smtClean="0">
                <a:latin typeface="Arial" pitchFamily="34" charset="0"/>
              </a:rPr>
              <a:t>IEEE</a:t>
            </a:r>
            <a:r>
              <a:rPr lang="zh-CN" altLang="en-US" smtClean="0">
                <a:latin typeface="Arial" pitchFamily="34" charset="0"/>
              </a:rPr>
              <a:t>的参考文献格式，那么在选择了新的期刊</a:t>
            </a:r>
            <a:r>
              <a:rPr lang="en-US" altLang="zh-CN" smtClean="0">
                <a:latin typeface="Arial" pitchFamily="34" charset="0"/>
              </a:rPr>
              <a:t>style</a:t>
            </a:r>
            <a:r>
              <a:rPr lang="zh-CN" altLang="en-US" smtClean="0">
                <a:latin typeface="Arial" pitchFamily="34" charset="0"/>
              </a:rPr>
              <a:t>之后呢，我左侧所有的参考文献一键格式化成为新期刊的格式</a:t>
            </a:r>
            <a:endParaRPr lang="en-US" smtClean="0">
              <a:latin typeface="Arial" pitchFamily="34" charset="0"/>
            </a:endParaRPr>
          </a:p>
        </p:txBody>
      </p:sp>
      <p:sp>
        <p:nvSpPr>
          <p:cNvPr id="67588" name="Slide Number Placeholder 3"/>
          <p:cNvSpPr>
            <a:spLocks noGrp="1"/>
          </p:cNvSpPr>
          <p:nvPr>
            <p:ph type="sldNum" sz="quarter" idx="5"/>
          </p:nvPr>
        </p:nvSpPr>
        <p:spPr>
          <a:noFill/>
        </p:spPr>
        <p:txBody>
          <a:bodyPr/>
          <a:lstStyle/>
          <a:p>
            <a:fld id="{8784761F-6CB0-4BF9-9156-D69C54B49A73}" type="slidenum">
              <a:rPr lang="en-US" altLang="zh-CN" smtClean="0">
                <a:solidFill>
                  <a:prstClr val="black"/>
                </a:solidFill>
              </a:rPr>
              <a:pPr/>
              <a:t>73</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DBE7CFA-B0A9-4C6C-8EDC-8A4272E5DAFD}" type="slidenum">
              <a:rPr lang="en-US" altLang="zh-CN" smtClean="0">
                <a:solidFill>
                  <a:prstClr val="black"/>
                </a:solidFill>
              </a:rPr>
              <a:pPr/>
              <a:t>77</a:t>
            </a:fld>
            <a:endParaRPr lang="en-US" altLang="zh-CN"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38108" y="4423439"/>
            <a:ext cx="5159587" cy="4187478"/>
          </a:xfrm>
          <a:noFill/>
          <a:ln/>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3DFB2C2A-1DA2-4990-8314-0B27527FCA32}" type="slidenum">
              <a:rPr lang="en-US" altLang="zh-CN"/>
              <a:pPr/>
              <a:t>83</a:t>
            </a:fld>
            <a:endParaRPr lang="en-US" altLang="zh-CN"/>
          </a:p>
        </p:txBody>
      </p:sp>
      <p:sp>
        <p:nvSpPr>
          <p:cNvPr id="94211" name="Rectangle 2"/>
          <p:cNvSpPr>
            <a:spLocks noGrp="1" noRot="1" noChangeAspect="1" noChangeArrowheads="1" noTextEdit="1"/>
          </p:cNvSpPr>
          <p:nvPr>
            <p:ph type="sldImg"/>
          </p:nvPr>
        </p:nvSpPr>
        <p:spPr>
          <a:xfrm>
            <a:off x="1190625" y="641350"/>
            <a:ext cx="4654550" cy="3490913"/>
          </a:xfrm>
          <a:ln/>
        </p:spPr>
      </p:sp>
      <p:sp>
        <p:nvSpPr>
          <p:cNvPr id="94212" name="Rectangle 3"/>
          <p:cNvSpPr>
            <a:spLocks noGrp="1" noChangeArrowheads="1"/>
          </p:cNvSpPr>
          <p:nvPr>
            <p:ph type="body" idx="1"/>
          </p:nvPr>
        </p:nvSpPr>
        <p:spPr>
          <a:xfrm>
            <a:off x="324104" y="4302226"/>
            <a:ext cx="6444597" cy="4526874"/>
          </a:xfrm>
          <a:noFill/>
          <a:ln/>
        </p:spPr>
        <p:txBody>
          <a:bodyPr/>
          <a:lstStyle/>
          <a:p>
            <a:pPr eaLnBrk="1" hangingPunct="1"/>
            <a:endParaRPr lang="zh-CN" altLang="zh-CN" smtClean="0">
              <a:latin typeface="Arial"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CN" dirty="0" smtClean="0"/>
          </a:p>
        </p:txBody>
      </p:sp>
      <p:sp>
        <p:nvSpPr>
          <p:cNvPr id="4" name="Slide Number Placeholder 3"/>
          <p:cNvSpPr>
            <a:spLocks noGrp="1"/>
          </p:cNvSpPr>
          <p:nvPr>
            <p:ph type="sldNum" sz="quarter" idx="10"/>
          </p:nvPr>
        </p:nvSpPr>
        <p:spPr/>
        <p:txBody>
          <a:bodyPr/>
          <a:lstStyle/>
          <a:p>
            <a:pPr>
              <a:defRPr/>
            </a:pPr>
            <a:fld id="{021501F8-EBFD-4351-8733-367236688A27}" type="slidenum">
              <a:rPr lang="en-US" altLang="zh-CN" smtClean="0"/>
              <a:pPr>
                <a:defRPr/>
              </a:pPr>
              <a:t>2</a:t>
            </a:fld>
            <a:endParaRPr lang="en-US" altLang="zh-CN"/>
          </a:p>
        </p:txBody>
      </p:sp>
      <p:sp>
        <p:nvSpPr>
          <p:cNvPr id="5" name="Date Placeholder 4"/>
          <p:cNvSpPr>
            <a:spLocks noGrp="1"/>
          </p:cNvSpPr>
          <p:nvPr>
            <p:ph type="dt" idx="11"/>
          </p:nvPr>
        </p:nvSpPr>
        <p:spPr/>
        <p:txBody>
          <a:bodyPr/>
          <a:lstStyle/>
          <a:p>
            <a:pPr>
              <a:defRPr/>
            </a:pPr>
            <a:r>
              <a:rPr lang="en-US" altLang="zh-CN" smtClean="0"/>
              <a:t>20150417</a:t>
            </a:r>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pPr eaLnBrk="1" hangingPunct="1">
              <a:lnSpc>
                <a:spcPct val="80000"/>
              </a:lnSpc>
            </a:pPr>
            <a:endParaRPr lang="zh-CN" altLang="en-US" sz="1100" dirty="0" smtClean="0">
              <a:latin typeface="Arial" pitchFamily="34" charset="0"/>
            </a:endParaRPr>
          </a:p>
        </p:txBody>
      </p:sp>
      <p:sp>
        <p:nvSpPr>
          <p:cNvPr id="146436" name="Slide Number Placeholder 3"/>
          <p:cNvSpPr>
            <a:spLocks noGrp="1"/>
          </p:cNvSpPr>
          <p:nvPr>
            <p:ph type="sldNum" sz="quarter" idx="5"/>
          </p:nvPr>
        </p:nvSpPr>
        <p:spPr/>
        <p:txBody>
          <a:bodyPr/>
          <a:lstStyle/>
          <a:p>
            <a:pPr>
              <a:defRPr/>
            </a:pPr>
            <a:fld id="{1977CFF3-2C91-432C-BB4F-91630B46D98A}" type="slidenum">
              <a:rPr lang="en-US" altLang="zh-CN" smtClean="0">
                <a:solidFill>
                  <a:prstClr val="black"/>
                </a:solidFill>
                <a:latin typeface="Arial" pitchFamily="34" charset="0"/>
              </a:rPr>
              <a:pPr>
                <a:defRPr/>
              </a:pPr>
              <a:t>6</a:t>
            </a:fld>
            <a:endParaRPr lang="en-US" altLang="zh-CN" smtClean="0">
              <a:solidFill>
                <a:prstClr val="black"/>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a:lnSpc>
                <a:spcPct val="90000"/>
              </a:lnSpc>
            </a:pPr>
            <a:endParaRPr lang="en-US" altLang="zh-CN" dirty="0" smtClean="0">
              <a:latin typeface="Arial" pitchFamily="34" charset="0"/>
            </a:endParaRPr>
          </a:p>
        </p:txBody>
      </p:sp>
      <p:sp>
        <p:nvSpPr>
          <p:cNvPr id="147460" name="Slide Number Placeholder 3"/>
          <p:cNvSpPr>
            <a:spLocks noGrp="1"/>
          </p:cNvSpPr>
          <p:nvPr>
            <p:ph type="sldNum" sz="quarter" idx="5"/>
          </p:nvPr>
        </p:nvSpPr>
        <p:spPr/>
        <p:txBody>
          <a:bodyPr/>
          <a:lstStyle/>
          <a:p>
            <a:pPr>
              <a:defRPr/>
            </a:pPr>
            <a:fld id="{542A60F0-9126-4CA2-B862-1931859EE021}" type="slidenum">
              <a:rPr lang="en-US" altLang="zh-CN" smtClean="0">
                <a:solidFill>
                  <a:prstClr val="black"/>
                </a:solidFill>
                <a:latin typeface="Arial" pitchFamily="34" charset="0"/>
              </a:rPr>
              <a:pPr>
                <a:defRPr/>
              </a:pPr>
              <a:t>7</a:t>
            </a:fld>
            <a:endParaRPr lang="en-US" altLang="zh-CN" smtClean="0">
              <a:solidFill>
                <a:prstClr val="black"/>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r>
              <a:rPr lang="en-US" altLang="zh-CN" smtClean="0"/>
              <a:t>20150417</a:t>
            </a:r>
            <a:endParaRPr lang="zh-CN" altLang="zh-CN"/>
          </a:p>
        </p:txBody>
      </p:sp>
      <p:sp>
        <p:nvSpPr>
          <p:cNvPr id="5" name="Slide Number Placeholder 4"/>
          <p:cNvSpPr>
            <a:spLocks noGrp="1"/>
          </p:cNvSpPr>
          <p:nvPr>
            <p:ph type="sldNum" sz="quarter" idx="11"/>
          </p:nvPr>
        </p:nvSpPr>
        <p:spPr/>
        <p:txBody>
          <a:bodyPr/>
          <a:lstStyle/>
          <a:p>
            <a:pPr>
              <a:defRPr/>
            </a:pPr>
            <a:fld id="{021501F8-EBFD-4351-8733-367236688A27}" type="slidenum">
              <a:rPr lang="en-US" altLang="zh-CN" smtClean="0"/>
              <a:pPr>
                <a:defRPr/>
              </a:pPr>
              <a:t>19</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smtClean="0"/>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86020" name="Slide Number Placeholder 3"/>
          <p:cNvSpPr>
            <a:spLocks noGrp="1"/>
          </p:cNvSpPr>
          <p:nvPr>
            <p:ph type="sldNum" sz="quarter" idx="5"/>
          </p:nvPr>
        </p:nvSpPr>
        <p:spPr>
          <a:noFill/>
        </p:spPr>
        <p:txBody>
          <a:bodyPr/>
          <a:lstStyle/>
          <a:p>
            <a:fld id="{2252F7C6-8C27-40FD-9F54-481BB775537F}" type="slidenum">
              <a:rPr lang="en-US" smtClean="0"/>
              <a:pPr/>
              <a:t>35</a:t>
            </a:fld>
            <a:endParaRPr lang="en-US" smtClean="0"/>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smtClean="0"/>
              <a:t>1995</a:t>
            </a:r>
            <a:r>
              <a:rPr lang="zh-CN" altLang="en-US" dirty="0" smtClean="0"/>
              <a:t>年，三位学者使用气态的铷原子在</a:t>
            </a:r>
            <a:r>
              <a:rPr lang="en-US" altLang="zh-CN" dirty="0" smtClean="0"/>
              <a:t>170 </a:t>
            </a:r>
            <a:r>
              <a:rPr lang="en-US" dirty="0" smtClean="0"/>
              <a:t>nK（1.7</a:t>
            </a:r>
            <a:r>
              <a:rPr lang="zh-CN" altLang="en-US" dirty="0" smtClean="0"/>
              <a:t>乘</a:t>
            </a:r>
            <a:r>
              <a:rPr lang="en-US" altLang="zh-CN" dirty="0" smtClean="0"/>
              <a:t>10</a:t>
            </a:r>
            <a:r>
              <a:rPr lang="zh-CN" altLang="en-US" dirty="0" smtClean="0"/>
              <a:t>的</a:t>
            </a:r>
            <a:r>
              <a:rPr lang="en-US" altLang="zh-CN" dirty="0" smtClean="0"/>
              <a:t>-7</a:t>
            </a:r>
            <a:r>
              <a:rPr lang="zh-CN" altLang="en-US" dirty="0" smtClean="0"/>
              <a:t>次方</a:t>
            </a:r>
            <a:r>
              <a:rPr lang="en-US" dirty="0" smtClean="0"/>
              <a:t>K）</a:t>
            </a:r>
            <a:r>
              <a:rPr lang="zh-CN" altLang="en-US" dirty="0" smtClean="0"/>
              <a:t>的低温下首次获得了玻色</a:t>
            </a:r>
            <a:r>
              <a:rPr lang="en-US" altLang="zh-CN" dirty="0" smtClean="0"/>
              <a:t>-</a:t>
            </a:r>
            <a:r>
              <a:rPr lang="zh-CN" altLang="en-US" dirty="0" smtClean="0"/>
              <a:t>爱因斯坦凝聚。他们三人因此分享了</a:t>
            </a:r>
            <a:r>
              <a:rPr lang="en-US" altLang="zh-CN" dirty="0" smtClean="0"/>
              <a:t>1997</a:t>
            </a:r>
            <a:r>
              <a:rPr lang="zh-CN" altLang="en-US" dirty="0" smtClean="0"/>
              <a:t>年度诺贝尔物理学奖</a:t>
            </a:r>
            <a:endParaRPr lang="en-US" dirty="0"/>
          </a:p>
        </p:txBody>
      </p:sp>
      <p:sp>
        <p:nvSpPr>
          <p:cNvPr id="4" name="Date Placeholder 3"/>
          <p:cNvSpPr>
            <a:spLocks noGrp="1"/>
          </p:cNvSpPr>
          <p:nvPr>
            <p:ph type="dt" idx="10"/>
          </p:nvPr>
        </p:nvSpPr>
        <p:spPr/>
        <p:txBody>
          <a:bodyPr/>
          <a:lstStyle/>
          <a:p>
            <a:pPr>
              <a:defRPr/>
            </a:pPr>
            <a:r>
              <a:rPr lang="en-US" altLang="zh-CN" smtClean="0"/>
              <a:t>20150417</a:t>
            </a:r>
            <a:endParaRPr lang="zh-CN" altLang="zh-CN"/>
          </a:p>
        </p:txBody>
      </p:sp>
      <p:sp>
        <p:nvSpPr>
          <p:cNvPr id="5" name="Slide Number Placeholder 4"/>
          <p:cNvSpPr>
            <a:spLocks noGrp="1"/>
          </p:cNvSpPr>
          <p:nvPr>
            <p:ph type="sldNum" sz="quarter" idx="11"/>
          </p:nvPr>
        </p:nvSpPr>
        <p:spPr/>
        <p:txBody>
          <a:bodyPr/>
          <a:lstStyle/>
          <a:p>
            <a:pPr>
              <a:defRPr/>
            </a:pPr>
            <a:fld id="{021501F8-EBFD-4351-8733-367236688A27}" type="slidenum">
              <a:rPr lang="en-US" altLang="zh-CN" smtClean="0"/>
              <a:pPr>
                <a:defRPr/>
              </a:pPr>
              <a:t>40</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altLang="zh-CN" smtClean="0">
                <a:latin typeface="Arial" pitchFamily="34" charset="0"/>
              </a:rPr>
              <a:t>Endnote online</a:t>
            </a:r>
            <a:r>
              <a:rPr lang="zh-CN" altLang="en-US" smtClean="0">
                <a:latin typeface="Arial" pitchFamily="34" charset="0"/>
              </a:rPr>
              <a:t>版是免费的，现在大家普遍用的单机版都是盗版。</a:t>
            </a:r>
            <a:r>
              <a:rPr lang="en-US" altLang="zh-CN" smtClean="0">
                <a:latin typeface="Arial" pitchFamily="34" charset="0"/>
              </a:rPr>
              <a:t>Endnote</a:t>
            </a:r>
            <a:r>
              <a:rPr lang="zh-CN" altLang="en-US" smtClean="0">
                <a:latin typeface="Arial" pitchFamily="34" charset="0"/>
              </a:rPr>
              <a:t>的功能主要分为三个方面，首先是收集文献，我们在</a:t>
            </a:r>
            <a:r>
              <a:rPr lang="en-US" altLang="zh-CN" smtClean="0">
                <a:latin typeface="Arial" pitchFamily="34" charset="0"/>
              </a:rPr>
              <a:t>web of science</a:t>
            </a:r>
            <a:r>
              <a:rPr lang="zh-CN" altLang="en-US" smtClean="0">
                <a:latin typeface="Arial" pitchFamily="34" charset="0"/>
              </a:rPr>
              <a:t>选取想要保存下来的文献，</a:t>
            </a:r>
            <a:endParaRPr lang="en-US" smtClean="0">
              <a:latin typeface="Arial" pitchFamily="34" charset="0"/>
            </a:endParaRPr>
          </a:p>
        </p:txBody>
      </p:sp>
      <p:sp>
        <p:nvSpPr>
          <p:cNvPr id="52228" name="Slide Number Placeholder 3"/>
          <p:cNvSpPr>
            <a:spLocks noGrp="1"/>
          </p:cNvSpPr>
          <p:nvPr>
            <p:ph type="sldNum" sz="quarter" idx="5"/>
          </p:nvPr>
        </p:nvSpPr>
        <p:spPr>
          <a:noFill/>
        </p:spPr>
        <p:txBody>
          <a:bodyPr/>
          <a:lstStyle/>
          <a:p>
            <a:fld id="{A05144A7-3829-49AA-B2D9-B0F70B6BB504}" type="slidenum">
              <a:rPr lang="en-US" altLang="zh-CN" smtClean="0">
                <a:solidFill>
                  <a:prstClr val="black"/>
                </a:solidFill>
              </a:rPr>
              <a:pPr/>
              <a:t>56</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备注占位符 2"/>
          <p:cNvSpPr>
            <a:spLocks noGrp="1"/>
          </p:cNvSpPr>
          <p:nvPr>
            <p:ph type="body" idx="1"/>
          </p:nvPr>
        </p:nvSpPr>
        <p:spPr>
          <a:noFill/>
          <a:ln/>
        </p:spPr>
        <p:txBody>
          <a:bodyPr/>
          <a:lstStyle/>
          <a:p>
            <a:r>
              <a:rPr lang="zh-CN" altLang="en-US" smtClean="0">
                <a:latin typeface="Arial" pitchFamily="34" charset="0"/>
              </a:rPr>
              <a:t>首先我们需要在</a:t>
            </a:r>
            <a:r>
              <a:rPr lang="en-US" altLang="zh-CN" smtClean="0">
                <a:latin typeface="Arial" pitchFamily="34" charset="0"/>
              </a:rPr>
              <a:t>endnote</a:t>
            </a:r>
            <a:r>
              <a:rPr lang="zh-CN" altLang="en-US" smtClean="0">
                <a:latin typeface="Arial" pitchFamily="34" charset="0"/>
              </a:rPr>
              <a:t>网络版注册一个个人账户，这样就可以在网上创建即时的个人图书馆，我们可以从全球的数据库我们可以通过输入关键词在我已收入的文献库中进行快速查找，同时我们还可以对我已收入的文献进行归纳和分类，从而有效地组织管理手头的参考文献</a:t>
            </a:r>
            <a:endParaRPr lang="en-US" altLang="zh-CN" smtClean="0">
              <a:latin typeface="Arial" pitchFamily="34" charset="0"/>
            </a:endParaRPr>
          </a:p>
          <a:p>
            <a:endParaRPr lang="zh-CN" altLang="en-US" smtClean="0">
              <a:latin typeface="Arial" pitchFamily="34" charset="0"/>
            </a:endParaRPr>
          </a:p>
        </p:txBody>
      </p:sp>
      <p:sp>
        <p:nvSpPr>
          <p:cNvPr id="53252" name="灯片编号占位符 3"/>
          <p:cNvSpPr>
            <a:spLocks noGrp="1"/>
          </p:cNvSpPr>
          <p:nvPr>
            <p:ph type="sldNum" sz="quarter" idx="5"/>
          </p:nvPr>
        </p:nvSpPr>
        <p:spPr>
          <a:noFill/>
        </p:spPr>
        <p:txBody>
          <a:bodyPr/>
          <a:lstStyle/>
          <a:p>
            <a:fld id="{4F0FF965-F2AB-46FA-8701-DB3CF8317605}" type="slidenum">
              <a:rPr lang="en-US" altLang="zh-CN" smtClean="0">
                <a:solidFill>
                  <a:prstClr val="black"/>
                </a:solidFill>
              </a:rPr>
              <a:pPr/>
              <a:t>58</a:t>
            </a:fld>
            <a:endParaRPr lang="en-US" altLang="zh-CN" smtClean="0">
              <a:solidFill>
                <a:prstClr val="black"/>
              </a:solidFill>
            </a:endParaRPr>
          </a:p>
        </p:txBody>
      </p:sp>
      <p:sp>
        <p:nvSpPr>
          <p:cNvPr id="5" name="Date Placeholder 4"/>
          <p:cNvSpPr>
            <a:spLocks noGrp="1"/>
          </p:cNvSpPr>
          <p:nvPr>
            <p:ph type="dt" idx="10"/>
          </p:nvPr>
        </p:nvSpPr>
        <p:spPr/>
        <p:txBody>
          <a:bodyPr/>
          <a:lstStyle/>
          <a:p>
            <a:pPr>
              <a:defRPr/>
            </a:pPr>
            <a:r>
              <a:rPr lang="en-US" altLang="zh-CN" smtClean="0">
                <a:solidFill>
                  <a:prstClr val="black"/>
                </a:solidFill>
              </a:rPr>
              <a:t>20150417</a:t>
            </a:r>
            <a:endParaRPr lang="zh-CN" altLang="zh-CN">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C6F391B3-17A5-4F86-B08F-1E62248C614E}" type="slidenum">
              <a:rPr lang="en-US" altLang="zh-CN"/>
              <a:pPr>
                <a:defRPr/>
              </a:pPr>
              <a:t>‹#›</a:t>
            </a:fld>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642596ED-3ACF-4A11-8D0A-2CEAF9671443}" type="slidenum">
              <a:rPr lang="en-US" altLang="zh-CN"/>
              <a:pPr>
                <a:defRPr/>
              </a:pPr>
              <a:t>‹#›</a:t>
            </a:fld>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EF888BF-4815-49A6-BF47-4C0CDCC8B820}" type="slidenum">
              <a:rPr lang="en-US" altLang="zh-CN"/>
              <a:pPr>
                <a:defRPr/>
              </a:pPr>
              <a:t>‹#›</a:t>
            </a:fld>
            <a:endParaRPr lang="en-US" altLang="zh-C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3789995-AB4C-4B99-9EF6-5409AFC76303}" type="slidenum">
              <a:rPr lang="en-US" altLang="zh-CN"/>
              <a:pPr>
                <a:defRPr/>
              </a:pPr>
              <a:t>‹#›</a:t>
            </a:fld>
            <a:endParaRPr lang="en-US" altLang="zh-C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35E1C9D-06D1-4ECA-A835-24A357B5DF08}" type="slidenum">
              <a:rPr lang="en-US" altLang="zh-CN"/>
              <a:pPr>
                <a:defRPr/>
              </a:pPr>
              <a:t>‹#›</a:t>
            </a:fld>
            <a:endParaRPr lang="en-US" altLang="zh-C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00A99FF-AF82-4EF6-9D1C-7669E37D867D}" type="slidenum">
              <a:rPr lang="en-US" altLang="zh-CN"/>
              <a:pPr>
                <a:defRPr/>
              </a:pPr>
              <a:t>‹#›</a:t>
            </a:fld>
            <a:endParaRPr lang="en-US" altLang="zh-C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sz="3600" b="1">
              <a:solidFill>
                <a:srgbClr val="EA8032"/>
              </a:solidFill>
              <a:latin typeface="Frutiger 55 Roman" pitchFamily="50" charset="0"/>
              <a:ea typeface="宋体" pitchFamily="2" charset="-122"/>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connectivity3"/>
          <p:cNvPicPr>
            <a:picLocks noChangeAspect="1" noChangeArrowheads="1"/>
          </p:cNvPicPr>
          <p:nvPr userDrawn="1"/>
        </p:nvPicPr>
        <p:blipFill>
          <a:blip r:embed="rId3" cstate="print"/>
          <a:srcRect/>
          <a:stretch>
            <a:fillRect/>
          </a:stretch>
        </p:blipFill>
        <p:spPr bwMode="auto">
          <a:xfrm>
            <a:off x="338138" y="374650"/>
            <a:ext cx="8455025" cy="2906713"/>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solidFill>
                  <a:srgbClr val="FF8000"/>
                </a:solidFill>
              </a:defRPr>
            </a:lvl1pPr>
          </a:lstStyle>
          <a:p>
            <a:r>
              <a:rPr lang="en-US" altLang="zh-CN"/>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solidFill>
                  <a:srgbClr val="4B4B4B"/>
                </a:solidFill>
              </a:defRPr>
            </a:lvl1pPr>
          </a:lstStyle>
          <a:p>
            <a:r>
              <a:rPr lang="en-US" altLang="zh-CN"/>
              <a:t>Click to edit Master subtitle style</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835EB23-6CE4-49FB-8B0F-D6B7C336C4EA}" type="slidenum">
              <a:rPr lang="en-US" altLang="zh-CN"/>
              <a:pPr>
                <a:defRPr/>
              </a:pPr>
              <a:t>‹#›</a:t>
            </a:fld>
            <a:endParaRPr lang="en-US" altLang="zh-C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56D611E-0749-41A4-AD2A-4395523DD30E}" type="slidenum">
              <a:rPr lang="en-US" altLang="zh-CN"/>
              <a:pPr>
                <a:defRPr/>
              </a:pPr>
              <a:t>‹#›</a:t>
            </a:fld>
            <a:endParaRPr lang="en-US" altLang="zh-C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atin typeface="宋体" pitchFamily="2" charset="-122"/>
                <a:ea typeface="宋体" pitchFamily="2"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DC4825B-DFC3-4C83-BBB8-24F0009EEA10}"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03BF33F8-0884-48A8-9528-E35BD8D447F7}" type="slidenum">
              <a:rPr lang="en-US" altLang="zh-CN"/>
              <a:pPr>
                <a:defRPr/>
              </a:pPr>
              <a:t>‹#›</a:t>
            </a:fld>
            <a:endParaRPr lang="en-US" altLang="zh-C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C6F391B3-17A5-4F86-B08F-1E62248C614E}" type="slidenum">
              <a:rPr lang="en-US" altLang="zh-CN"/>
              <a:pPr>
                <a:defRPr/>
              </a:pPr>
              <a:t>‹#›</a:t>
            </a:fld>
            <a:endParaRPr lang="en-US" altLang="zh-C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642596ED-3ACF-4A11-8D0A-2CEAF9671443}" type="slidenum">
              <a:rPr lang="en-US" altLang="zh-CN"/>
              <a:pPr>
                <a:defRPr/>
              </a:pPr>
              <a:t>‹#›</a:t>
            </a:fld>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EF888BF-4815-49A6-BF47-4C0CDCC8B820}" type="slidenum">
              <a:rPr lang="en-US" altLang="zh-CN"/>
              <a:pPr>
                <a:defRPr/>
              </a:pPr>
              <a:t>‹#›</a:t>
            </a:fld>
            <a:endParaRPr lang="en-US" altLang="zh-C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3789995-AB4C-4B99-9EF6-5409AFC76303}" type="slidenum">
              <a:rPr lang="en-US" altLang="zh-CN"/>
              <a:pPr>
                <a:defRPr/>
              </a:pPr>
              <a:t>‹#›</a:t>
            </a:fld>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35E1C9D-06D1-4ECA-A835-24A357B5DF08}" type="slidenum">
              <a:rPr lang="en-US" altLang="zh-CN"/>
              <a:pPr>
                <a:defRPr/>
              </a:pPr>
              <a:t>‹#›</a:t>
            </a:fld>
            <a:endParaRPr lang="en-US" alt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00A99FF-AF82-4EF6-9D1C-7669E37D867D}" type="slidenum">
              <a:rPr lang="en-US" altLang="zh-CN"/>
              <a:pPr>
                <a:defRPr/>
              </a:pPr>
              <a:t>‹#›</a:t>
            </a:fld>
            <a:endParaRPr lang="en-US" alt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altLang="zh-CN" smtClean="0"/>
              <a:t>Click to edit Master title style</a:t>
            </a:r>
            <a:endParaRPr lang="zh-CN" altLang="en-US"/>
          </a:p>
        </p:txBody>
      </p:sp>
      <p:sp>
        <p:nvSpPr>
          <p:cNvPr id="4" name="Rectangle 4"/>
          <p:cNvSpPr>
            <a:spLocks noGrp="1" noChangeArrowheads="1"/>
          </p:cNvSpPr>
          <p:nvPr>
            <p:ph type="ftr" sz="quarter" idx="10"/>
          </p:nvPr>
        </p:nvSpPr>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07E84D4C-7A94-484A-A762-406E56FC9DF1}" type="slidenum">
              <a:rPr lang="en-US" altLang="zh-CN"/>
              <a:pPr>
                <a:defRPr/>
              </a:pPr>
              <a:t>‹#›</a:t>
            </a:fld>
            <a:endParaRPr lang="en-US" altLang="zh-CN"/>
          </a:p>
        </p:txBody>
      </p:sp>
    </p:spTree>
    <p:extLst>
      <p:ext uri="{BB962C8B-B14F-4D97-AF65-F5344CB8AC3E}">
        <p14:creationId xmlns="" xmlns:p14="http://schemas.microsoft.com/office/powerpoint/2010/main" val="564343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pPr>
                <a:defRPr/>
              </a:pPr>
              <a:t>‹#›</a:t>
            </a:fld>
            <a:endParaRPr lang="en-US" altLang="zh-CN" dirty="0"/>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lvl1pPr>
              <a:defRPr/>
            </a:lvl1pPr>
          </a:lstStyle>
          <a:p>
            <a:pPr>
              <a:defRPr/>
            </a:pPr>
            <a:fld id="{0F24BB25-11C1-487A-AC79-F7C85FCE36CE}"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CCACA09-7C8D-4E35-B303-A0BD4CF1DF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66942FE7-CCDC-4789-B569-D17207DE6EC5}"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E0D0EBA-2BAC-4F34-8018-76B24320A7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81794FC-3BA1-4845-B206-A3A21CE00FFC}"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D0E6C13-4344-445D-80B1-FF1EBC2FA10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BA07C3D8-23A5-4496-B1CF-A2442A86B3D0}" type="datetimeFigureOut">
              <a:rPr lang="en-US">
                <a:solidFill>
                  <a:prstClr val="black">
                    <a:tint val="75000"/>
                  </a:prstClr>
                </a:solidFill>
              </a:rPr>
              <a:pPr>
                <a:defRPr/>
              </a:pPr>
              <a:t>5/10/2016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9712A2F-124D-4CC7-A50B-68DE355652B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3"/>
          <p:cNvSpPr>
            <a:spLocks noGrp="1"/>
          </p:cNvSpPr>
          <p:nvPr>
            <p:ph type="dt" sz="half" idx="10"/>
          </p:nvPr>
        </p:nvSpPr>
        <p:spPr/>
        <p:txBody>
          <a:bodyPr/>
          <a:lstStyle>
            <a:lvl1pPr>
              <a:defRPr/>
            </a:lvl1pPr>
          </a:lstStyle>
          <a:p>
            <a:pPr>
              <a:defRPr/>
            </a:pPr>
            <a:fld id="{915EAFEB-764D-4806-B049-E94DA8693A26}" type="datetimeFigureOut">
              <a:rPr lang="en-US">
                <a:solidFill>
                  <a:prstClr val="black">
                    <a:tint val="75000"/>
                  </a:prstClr>
                </a:solidFill>
              </a:rPr>
              <a:pPr>
                <a:defRPr/>
              </a:pPr>
              <a:t>5/10/2016</a:t>
            </a:fld>
            <a:endParaRPr 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3A8F36B3-8AB7-47D1-A299-64D069DB0A9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3"/>
          <p:cNvSpPr>
            <a:spLocks noGrp="1"/>
          </p:cNvSpPr>
          <p:nvPr>
            <p:ph type="dt" sz="half" idx="10"/>
          </p:nvPr>
        </p:nvSpPr>
        <p:spPr/>
        <p:txBody>
          <a:bodyPr/>
          <a:lstStyle>
            <a:lvl1pPr>
              <a:defRPr/>
            </a:lvl1pPr>
          </a:lstStyle>
          <a:p>
            <a:pPr>
              <a:defRPr/>
            </a:pPr>
            <a:fld id="{7077400A-FB30-4993-9E3F-2BEA9A763C3A}" type="datetimeFigureOut">
              <a:rPr lang="en-US">
                <a:solidFill>
                  <a:prstClr val="black">
                    <a:tint val="75000"/>
                  </a:prstClr>
                </a:solidFill>
              </a:rPr>
              <a:pPr>
                <a:defRPr/>
              </a:pPr>
              <a:t>5/10/2016</a:t>
            </a:fld>
            <a:endParaRPr 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86F9002E-B11A-4F24-BDDD-192F720B168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6255B28-BC93-4B4C-B8AC-9ED805432BAF}" type="datetimeFigureOut">
              <a:rPr lang="en-US">
                <a:solidFill>
                  <a:prstClr val="black">
                    <a:tint val="75000"/>
                  </a:prstClr>
                </a:solidFill>
              </a:rPr>
              <a:pPr>
                <a:defRPr/>
              </a:pPr>
              <a:t>5/10/2016</a:t>
            </a:fld>
            <a:endParaRPr 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90C27B25-CBE2-4B2C-A1BB-E72F55DC095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55CAEF3-810F-48BF-BEF5-324DDF57CB62}" type="datetimeFigureOut">
              <a:rPr lang="en-US">
                <a:solidFill>
                  <a:prstClr val="black">
                    <a:tint val="75000"/>
                  </a:prstClr>
                </a:solidFill>
              </a:rPr>
              <a:pPr>
                <a:defRPr/>
              </a:pPr>
              <a:t>5/10/2016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F4EA672-3473-40E0-BF21-919653C40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F54CDE8-677B-43A3-A98F-D6F885FB307B}" type="datetimeFigureOut">
              <a:rPr lang="en-US">
                <a:solidFill>
                  <a:prstClr val="black">
                    <a:tint val="75000"/>
                  </a:prstClr>
                </a:solidFill>
              </a:rPr>
              <a:pPr>
                <a:defRPr/>
              </a:pPr>
              <a:t>5/10/2016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47BE1E8-6D1B-47BB-8592-DD284AFCE0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B6ADCF0F-DE23-47EB-A8C6-3DCF8B2E0535}"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CC87FB1-9317-40EF-B072-4C3374F71AA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B5DC5297-2C45-4E28-B154-A069A12941CB}"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15DEF21-85E7-4F1D-8184-34FC60A562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pPr>
                <a:defRPr/>
              </a:pPr>
              <a:t>‹#›</a:t>
            </a:fld>
            <a:endParaRPr lang="en-US" altLang="zh-CN" dirty="0"/>
          </a:p>
        </p:txBody>
      </p:sp>
    </p:spTree>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xfrm>
            <a:off x="3124200" y="6342744"/>
            <a:ext cx="5172075" cy="428171"/>
          </a:xfrm>
          <a:prstGeom prst="rect">
            <a:avLst/>
          </a:prstGeom>
          <a:ln/>
        </p:spPr>
        <p:txBody>
          <a:bodyPr/>
          <a:lstStyle>
            <a:lvl1pPr>
              <a:defRPr sz="2400">
                <a:solidFill>
                  <a:schemeClr val="bg1"/>
                </a:solidFill>
                <a:latin typeface="+mn-lt"/>
              </a:defRPr>
            </a:lvl1p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dirty="0">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xfrm>
            <a:off x="3124200" y="6197600"/>
            <a:ext cx="5172075" cy="428625"/>
          </a:xfrm>
          <a:prstGeom prst="rect">
            <a:avLst/>
          </a:prstGeom>
          <a:ln/>
        </p:spPr>
        <p:txBody>
          <a:bodyPr/>
          <a:lstStyle>
            <a:lvl1pPr>
              <a:defRPr/>
            </a:lvl1pPr>
          </a:lstStyle>
          <a:p>
            <a:pPr>
              <a:defRPr/>
            </a:pPr>
            <a:r>
              <a:rPr lang="zh-CN" altLang="en-US" smtClean="0">
                <a:solidFill>
                  <a:srgbClr val="4B4B4B"/>
                </a:solidFill>
              </a:rPr>
              <a:t>新疆大学</a:t>
            </a:r>
            <a:r>
              <a:rPr lang="en-US" altLang="zh-CN" smtClean="0">
                <a:solidFill>
                  <a:srgbClr val="4B4B4B"/>
                </a:solidFill>
              </a:rPr>
              <a:t>SCI</a:t>
            </a:r>
            <a:r>
              <a:rPr lang="zh-CN" altLang="en-US" smtClean="0">
                <a:solidFill>
                  <a:srgbClr val="4B4B4B"/>
                </a:solidFill>
              </a:rPr>
              <a:t>培训专场 </a:t>
            </a:r>
            <a:endParaRPr lang="zh-CN" altLang="zh-CN" dirty="0">
              <a:solidFill>
                <a:srgbClr val="4B4B4B"/>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3124200" y="6197600"/>
            <a:ext cx="5172075" cy="428625"/>
          </a:xfrm>
          <a:prstGeom prst="rect">
            <a:avLst/>
          </a:prstGeom>
          <a:ln/>
        </p:spPr>
        <p:txBody>
          <a:bodyPr/>
          <a:lstStyle>
            <a:lvl1pPr>
              <a:defRPr/>
            </a:lvl1pPr>
          </a:lstStyle>
          <a:p>
            <a:pPr>
              <a:defRPr/>
            </a:pPr>
            <a:r>
              <a:rPr lang="zh-CN" altLang="en-US" smtClean="0">
                <a:solidFill>
                  <a:srgbClr val="4B4B4B"/>
                </a:solidFill>
              </a:rPr>
              <a:t>新疆大学</a:t>
            </a:r>
            <a:r>
              <a:rPr lang="en-US" altLang="zh-CN" smtClean="0">
                <a:solidFill>
                  <a:srgbClr val="4B4B4B"/>
                </a:solidFill>
              </a:rPr>
              <a:t>SCI</a:t>
            </a:r>
            <a:r>
              <a:rPr lang="zh-CN" altLang="en-US" smtClean="0">
                <a:solidFill>
                  <a:srgbClr val="4B4B4B"/>
                </a:solidFill>
              </a:rPr>
              <a:t>培训专场 </a:t>
            </a:r>
            <a:endParaRPr lang="zh-CN" altLang="zh-CN">
              <a:solidFill>
                <a:srgbClr val="4B4B4B"/>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xfrm>
            <a:off x="3124200" y="6197600"/>
            <a:ext cx="5172075" cy="428625"/>
          </a:xfrm>
          <a:prstGeom prst="rect">
            <a:avLst/>
          </a:prstGeom>
          <a:ln/>
        </p:spPr>
        <p:txBody>
          <a:bodyPr/>
          <a:lstStyle>
            <a:lvl1pPr>
              <a:defRPr/>
            </a:lvl1pPr>
          </a:lstStyle>
          <a:p>
            <a:pPr>
              <a:defRPr/>
            </a:pPr>
            <a:r>
              <a:rPr lang="zh-CN" altLang="en-US" smtClean="0">
                <a:solidFill>
                  <a:srgbClr val="4B4B4B"/>
                </a:solidFill>
              </a:rPr>
              <a:t>新疆大学</a:t>
            </a:r>
            <a:r>
              <a:rPr lang="en-US" altLang="zh-CN" smtClean="0">
                <a:solidFill>
                  <a:srgbClr val="4B4B4B"/>
                </a:solidFill>
              </a:rPr>
              <a:t>SCI</a:t>
            </a:r>
            <a:r>
              <a:rPr lang="zh-CN" altLang="en-US" smtClean="0">
                <a:solidFill>
                  <a:srgbClr val="4B4B4B"/>
                </a:solidFill>
              </a:rPr>
              <a:t>培训专场 </a:t>
            </a:r>
            <a:endParaRPr lang="zh-CN" altLang="zh-CN">
              <a:solidFill>
                <a:srgbClr val="4B4B4B"/>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xfrm>
            <a:off x="4891314" y="6197600"/>
            <a:ext cx="3404961" cy="428625"/>
          </a:xfrm>
          <a:prstGeom prst="rect">
            <a:avLst/>
          </a:prstGeom>
          <a:solidFill>
            <a:schemeClr val="tx2"/>
          </a:solidFill>
          <a:ln/>
        </p:spPr>
        <p:txBody>
          <a:bodyPr/>
          <a:lstStyle>
            <a:lvl1pPr algn="ctr">
              <a:defRPr sz="2400">
                <a:solidFill>
                  <a:schemeClr val="bg1"/>
                </a:solidFill>
              </a:defRPr>
            </a:lvl1p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dirty="0">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3124200" y="6197600"/>
            <a:ext cx="5172075" cy="428625"/>
          </a:xfrm>
          <a:prstGeom prst="rect">
            <a:avLst/>
          </a:prstGeom>
          <a:ln/>
        </p:spPr>
        <p:txBody>
          <a:bodyPr/>
          <a:lstStyle>
            <a:lvl1pPr>
              <a:defRPr/>
            </a:lvl1pPr>
          </a:lstStyle>
          <a:p>
            <a:pPr>
              <a:defRPr/>
            </a:pPr>
            <a:r>
              <a:rPr lang="zh-CN" altLang="en-US" smtClean="0">
                <a:solidFill>
                  <a:srgbClr val="4B4B4B"/>
                </a:solidFill>
              </a:rPr>
              <a:t>新疆大学</a:t>
            </a:r>
            <a:r>
              <a:rPr lang="en-US" altLang="zh-CN" smtClean="0">
                <a:solidFill>
                  <a:srgbClr val="4B4B4B"/>
                </a:solidFill>
              </a:rPr>
              <a:t>SCI</a:t>
            </a:r>
            <a:r>
              <a:rPr lang="zh-CN" altLang="en-US" smtClean="0">
                <a:solidFill>
                  <a:srgbClr val="4B4B4B"/>
                </a:solidFill>
              </a:rPr>
              <a:t>培训专场 </a:t>
            </a:r>
            <a:endParaRPr lang="zh-CN" altLang="zh-CN">
              <a:solidFill>
                <a:srgbClr val="4B4B4B"/>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ea typeface="宋体" charset="-122"/>
              <a:cs typeface="Arial" pitchFamily="34" charset="0"/>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r_hrz_rgb_pos"/>
          <p:cNvPicPr>
            <a:picLocks noChangeAspect="1" noChangeArrowheads="1"/>
          </p:cNvPicPr>
          <p:nvPr/>
        </p:nvPicPr>
        <p:blipFill>
          <a:blip r:embed="rId2" cstate="print"/>
          <a:srcRect b="20636"/>
          <a:stretch>
            <a:fillRect/>
          </a:stretch>
        </p:blipFill>
        <p:spPr bwMode="auto">
          <a:xfrm>
            <a:off x="6048375" y="5976938"/>
            <a:ext cx="2733675" cy="696912"/>
          </a:xfrm>
          <a:prstGeom prst="rect">
            <a:avLst/>
          </a:prstGeom>
          <a:noFill/>
          <a:ln w="9525">
            <a:noFill/>
            <a:miter lim="800000"/>
            <a:headEnd/>
            <a:tailEnd/>
          </a:ln>
        </p:spPr>
      </p:pic>
      <p:pic>
        <p:nvPicPr>
          <p:cNvPr id="5" name="Picture 9" descr="tr_zhs_dl_hrz_4cs_pos"/>
          <p:cNvPicPr>
            <a:picLocks noChangeAspect="1" noChangeArrowheads="1"/>
          </p:cNvPicPr>
          <p:nvPr/>
        </p:nvPicPr>
        <p:blipFill>
          <a:blip r:embed="rId3" cstate="print"/>
          <a:srcRect l="6651" t="18956" r="6943" b="24164"/>
          <a:stretch>
            <a:fillRect/>
          </a:stretch>
        </p:blipFill>
        <p:spPr bwMode="auto">
          <a:xfrm>
            <a:off x="6010275" y="5938838"/>
            <a:ext cx="2808288" cy="649287"/>
          </a:xfrm>
          <a:prstGeom prst="rect">
            <a:avLst/>
          </a:prstGeom>
          <a:noFill/>
          <a:ln w="9525">
            <a:noFill/>
            <a:miter lim="800000"/>
            <a:headEnd/>
            <a:tailEnd/>
          </a:ln>
        </p:spPr>
      </p:pic>
      <p:sp>
        <p:nvSpPr>
          <p:cNvPr id="6"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en-US">
              <a:solidFill>
                <a:srgbClr val="4B4B4B"/>
              </a:solidFill>
            </a:endParaRPr>
          </a:p>
        </p:txBody>
      </p:sp>
      <p:pic>
        <p:nvPicPr>
          <p:cNvPr id="7" name="Picture 5" descr="RTR1KWE8_cropped"/>
          <p:cNvPicPr>
            <a:picLocks noChangeAspect="1" noChangeArrowheads="1"/>
          </p:cNvPicPr>
          <p:nvPr/>
        </p:nvPicPr>
        <p:blipFill>
          <a:blip r:embed="rId4" cstate="print"/>
          <a:srcRect/>
          <a:stretch>
            <a:fillRect/>
          </a:stretch>
        </p:blipFill>
        <p:spPr bwMode="ltGray">
          <a:xfrm>
            <a:off x="339725" y="371475"/>
            <a:ext cx="8451850" cy="2905125"/>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967F9B5-4F3D-4B54-B135-9F69E161721C}"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AAA2DE5-C5BC-4421-844E-376F4B03EA6C}"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AA4023F-6ECD-4613-A0C0-32D345CE45D5}"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3AF797A1-6837-4A00-AAF2-82C1A4D7FE6B}"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D047C467-64AA-4D15-977E-F3C04859C0FB}"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D235A6F-EEAA-41A0-891C-A3259CA21627}"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F8DC85AF-1631-4280-BE9B-A6B2371E388F}"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078E4B4-B992-4855-9030-03D475AF6B05}"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14F2AFD-E205-4B76-9643-D31FB7511A82}"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7E4B231-8233-48FD-B1E0-C6B62BFEB9B7}"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solidFill>
                  <a:srgbClr val="4B4B4B"/>
                </a:solidFill>
              </a:rPr>
              <a:pPr>
                <a:defRPr/>
              </a:pPr>
              <a:t>‹#›</a:t>
            </a:fld>
            <a:endParaRPr lang="en-US" altLang="en-US">
              <a:solidFill>
                <a:srgbClr val="4B4B4B"/>
              </a:solidFill>
            </a:endParaRPr>
          </a:p>
        </p:txBody>
      </p:sp>
    </p:spTree>
    <p:extLst>
      <p:ext uri="{BB962C8B-B14F-4D97-AF65-F5344CB8AC3E}">
        <p14:creationId xmlns:p14="http://schemas.microsoft.com/office/powerpoint/2010/main" xmlns="" val="3450254577"/>
      </p:ext>
    </p:extLst>
  </p:cSld>
  <p:clrMapOvr>
    <a:masterClrMapping/>
  </p:clrMapOvr>
  <p:transition>
    <p:zoom/>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vert="horz" wrap="square" lIns="91440" tIns="45720" rIns="91440" bIns="45720" numCol="1" anchor="t" anchorCtr="0" compatLnSpc="1">
            <a:prstTxWarp prst="textNoShape">
              <a:avLst/>
            </a:prstTxWarp>
          </a:bodyPr>
          <a:lstStyle>
            <a:lvl1pPr>
              <a:defRPr>
                <a:solidFill>
                  <a:srgbClr val="4B4B4B"/>
                </a:solidFill>
                <a:ea typeface="宋体" pitchFamily="2" charset="-122"/>
              </a:defRPr>
            </a:lvl1pPr>
          </a:lstStyle>
          <a:p>
            <a:endParaRPr lang="en-US" altLang="en-US">
              <a:latin typeface="Arial" pitchFamily="34" charset="0"/>
            </a:endParaRPr>
          </a:p>
        </p:txBody>
      </p:sp>
      <p:sp>
        <p:nvSpPr>
          <p:cNvPr id="4" name="Rectangle 13"/>
          <p:cNvSpPr>
            <a:spLocks noGrp="1" noChangeArrowheads="1"/>
          </p:cNvSpPr>
          <p:nvPr>
            <p:ph type="sldNum" sz="quarter" idx="11"/>
          </p:nvPr>
        </p:nvSpPr>
        <p:spPr/>
        <p:txBody>
          <a:bodyPr/>
          <a:lstStyle>
            <a:lvl1pPr>
              <a:defRPr/>
            </a:lvl1pPr>
          </a:lstStyle>
          <a:p>
            <a:fld id="{5A707457-04AD-4892-9289-C059ADF0D45C}" type="slidenum">
              <a:rPr lang="en-US" altLang="en-US">
                <a:solidFill>
                  <a:srgbClr val="4B4B4B"/>
                </a:solidFill>
              </a:rPr>
              <a:pPr/>
              <a:t>‹#›</a:t>
            </a:fld>
            <a:endParaRPr lang="en-US" altLang="en-US">
              <a:solidFill>
                <a:srgbClr val="4B4B4B"/>
              </a:solidFill>
            </a:endParaRPr>
          </a:p>
        </p:txBody>
      </p:sp>
    </p:spTree>
    <p:extLst>
      <p:ext uri="{BB962C8B-B14F-4D97-AF65-F5344CB8AC3E}">
        <p14:creationId xmlns:p14="http://schemas.microsoft.com/office/powerpoint/2010/main" xmlns="" val="156719847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solidFill>
                  <a:srgbClr val="4B4B4B"/>
                </a:solidFill>
              </a:rPr>
              <a:pPr>
                <a:defRPr/>
              </a:pPr>
              <a:t>‹#›</a:t>
            </a:fld>
            <a:endParaRPr lang="en-US" altLang="en-US">
              <a:solidFill>
                <a:srgbClr val="4B4B4B"/>
              </a:solidFill>
            </a:endParaRPr>
          </a:p>
        </p:txBody>
      </p:sp>
    </p:spTree>
    <p:extLst>
      <p:ext uri="{BB962C8B-B14F-4D97-AF65-F5344CB8AC3E}">
        <p14:creationId xmlns:p14="http://schemas.microsoft.com/office/powerpoint/2010/main" xmlns="" val="3379619189"/>
      </p:ext>
    </p:extLst>
  </p:cSld>
  <p:clrMapOvr>
    <a:masterClrMapping/>
  </p:clrMapOvr>
  <p:transition>
    <p:zoom/>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sz="3600" b="1">
              <a:solidFill>
                <a:srgbClr val="EA8032"/>
              </a:solidFill>
              <a:latin typeface="Frutiger 55 Roman" pitchFamily="50" charset="0"/>
              <a:ea typeface="宋体" pitchFamily="2" charset="-122"/>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connectivity3"/>
          <p:cNvPicPr>
            <a:picLocks noChangeAspect="1" noChangeArrowheads="1"/>
          </p:cNvPicPr>
          <p:nvPr userDrawn="1"/>
        </p:nvPicPr>
        <p:blipFill>
          <a:blip r:embed="rId3" cstate="print"/>
          <a:srcRect/>
          <a:stretch>
            <a:fillRect/>
          </a:stretch>
        </p:blipFill>
        <p:spPr bwMode="auto">
          <a:xfrm>
            <a:off x="338138" y="374650"/>
            <a:ext cx="8455025" cy="2906713"/>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solidFill>
                  <a:srgbClr val="FF8000"/>
                </a:solidFill>
              </a:defRPr>
            </a:lvl1pPr>
          </a:lstStyle>
          <a:p>
            <a:r>
              <a:rPr lang="en-US" altLang="zh-CN"/>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solidFill>
                  <a:srgbClr val="4B4B4B"/>
                </a:solidFill>
              </a:defRPr>
            </a:lvl1pPr>
          </a:lstStyle>
          <a:p>
            <a:r>
              <a:rPr lang="en-US" altLang="zh-CN"/>
              <a:t>Click to edit Master subtitle style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835EB23-6CE4-49FB-8B0F-D6B7C336C4EA}" type="slidenum">
              <a:rPr lang="en-US" altLang="zh-CN"/>
              <a:pPr>
                <a:defRPr/>
              </a:pPr>
              <a:t>‹#›</a:t>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56D611E-0749-41A4-AD2A-4395523DD30E}" type="slidenum">
              <a:rPr lang="en-US" altLang="zh-CN"/>
              <a:pPr>
                <a:defRPr/>
              </a:pPr>
              <a:t>‹#›</a:t>
            </a:fld>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atin typeface="宋体" pitchFamily="2" charset="-122"/>
                <a:ea typeface="宋体" pitchFamily="2"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DC4825B-DFC3-4C83-BBB8-24F0009EEA10}" type="slidenum">
              <a:rPr lang="en-US" altLang="zh-CN"/>
              <a:pPr>
                <a:defRPr/>
              </a:pPr>
              <a:t>‹#›</a:t>
            </a:fld>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03BF33F8-0884-48A8-9528-E35BD8D447F7}"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2.png"/><Relationship Id="rId2" Type="http://schemas.openxmlformats.org/officeDocument/2006/relationships/slideLayout" Target="../slideLayouts/slideLayout52.xml"/><Relationship Id="rId16" Type="http://schemas.openxmlformats.org/officeDocument/2006/relationships/image" Target="../media/image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png"/><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png"/><Relationship Id="rId2" Type="http://schemas.openxmlformats.org/officeDocument/2006/relationships/slideLayout" Target="../slideLayouts/slideLayout81.xml"/><Relationship Id="rId16" Type="http://schemas.openxmlformats.org/officeDocument/2006/relationships/theme" Target="../theme/theme7.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6.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8.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9.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2.pn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chemeClr val="tx2"/>
              </a:buClr>
              <a:buFontTx/>
              <a:buChar char="•"/>
              <a:defRPr/>
            </a:pPr>
            <a:endParaRPr lang="zh-CN" altLang="zh-CN" sz="2400">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pPr>
                <a:defRPr/>
              </a:pPr>
              <a:t>‹#›</a:t>
            </a:fld>
            <a:endParaRPr lang="en-US" altLang="zh-CN"/>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p>
        </p:txBody>
      </p:sp>
    </p:spTree>
  </p:cSld>
  <p:clrMap bg1="lt1" tx1="dk1" bg2="lt2" tx2="dk2" accent1="accent1" accent2="accent2" accent3="accent3" accent4="accent4" accent5="accent5" accent6="accent6" hlink="hlink" folHlink="folHlink"/>
  <p:sldLayoutIdLst>
    <p:sldLayoutId id="2147484663"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64" r:id="rId14"/>
  </p:sldLayoutIdLst>
  <p:transition spd="med">
    <p:fade/>
  </p:transition>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050" name="Picture 15" descr="hc_DividerGraphBG_blue"/>
          <p:cNvPicPr>
            <a:picLocks noChangeAspect="1" noChangeArrowheads="1"/>
          </p:cNvPicPr>
          <p:nvPr/>
        </p:nvPicPr>
        <p:blipFill>
          <a:blip r:embed="rId13" cstate="print"/>
          <a:srcRect/>
          <a:stretch>
            <a:fillRect/>
          </a:stretch>
        </p:blipFill>
        <p:spPr bwMode="ltGray">
          <a:xfrm>
            <a:off x="0" y="0"/>
            <a:ext cx="9144000" cy="6858000"/>
          </a:xfrm>
          <a:prstGeom prst="rect">
            <a:avLst/>
          </a:prstGeom>
          <a:noFill/>
          <a:ln w="9525">
            <a:noFill/>
            <a:miter lim="800000"/>
            <a:headEnd/>
            <a:tailEnd/>
          </a:ln>
        </p:spPr>
      </p:pic>
      <p:sp>
        <p:nvSpPr>
          <p:cNvPr id="2051" name="Rectangle 17"/>
          <p:cNvSpPr>
            <a:spLocks noGrp="1" noChangeArrowheads="1"/>
          </p:cNvSpPr>
          <p:nvPr>
            <p:ph type="title"/>
          </p:nvPr>
        </p:nvSpPr>
        <p:spPr bwMode="auto">
          <a:xfrm>
            <a:off x="898525" y="519113"/>
            <a:ext cx="7388225" cy="7985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2052" name="Rectangle 18"/>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dk2" tx1="lt1" bg2="dk1" tx2="lt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iming>
    <p:tnLst>
      <p:par>
        <p:cTn id="1" dur="indefinite" restart="never" nodeType="tmRoot"/>
      </p:par>
    </p:tnLst>
  </p:timing>
  <p:hf sldNum="0" hd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cs typeface="Arial" charset="0"/>
        </a:defRPr>
      </a:lvl2pPr>
      <a:lvl3pPr algn="l" rtl="0" eaLnBrk="0" fontAlgn="base" hangingPunct="0">
        <a:lnSpc>
          <a:spcPts val="2600"/>
        </a:lnSpc>
        <a:spcBef>
          <a:spcPct val="0"/>
        </a:spcBef>
        <a:spcAft>
          <a:spcPct val="0"/>
        </a:spcAft>
        <a:defRPr sz="2600">
          <a:solidFill>
            <a:schemeClr val="tx2"/>
          </a:solidFill>
          <a:latin typeface="Arial" charset="0"/>
          <a:cs typeface="Arial" charset="0"/>
        </a:defRPr>
      </a:lvl3pPr>
      <a:lvl4pPr algn="l" rtl="0" eaLnBrk="0" fontAlgn="base" hangingPunct="0">
        <a:lnSpc>
          <a:spcPts val="2600"/>
        </a:lnSpc>
        <a:spcBef>
          <a:spcPct val="0"/>
        </a:spcBef>
        <a:spcAft>
          <a:spcPct val="0"/>
        </a:spcAft>
        <a:defRPr sz="2600">
          <a:solidFill>
            <a:schemeClr val="tx2"/>
          </a:solidFill>
          <a:latin typeface="Arial" charset="0"/>
          <a:cs typeface="Arial" charset="0"/>
        </a:defRPr>
      </a:lvl4pPr>
      <a:lvl5pPr algn="l" rtl="0" eaLnBrk="0" fontAlgn="base" hangingPunct="0">
        <a:lnSpc>
          <a:spcPts val="2600"/>
        </a:lnSpc>
        <a:spcBef>
          <a:spcPct val="0"/>
        </a:spcBef>
        <a:spcAft>
          <a:spcPct val="0"/>
        </a:spcAft>
        <a:defRPr sz="2600">
          <a:solidFill>
            <a:schemeClr val="tx2"/>
          </a:solidFill>
          <a:latin typeface="Arial" charset="0"/>
          <a:cs typeface="Arial" charset="0"/>
        </a:defRPr>
      </a:lvl5pPr>
      <a:lvl6pPr marL="457200" algn="l" rtl="0" fontAlgn="base">
        <a:lnSpc>
          <a:spcPts val="2600"/>
        </a:lnSpc>
        <a:spcBef>
          <a:spcPct val="0"/>
        </a:spcBef>
        <a:spcAft>
          <a:spcPct val="0"/>
        </a:spcAft>
        <a:defRPr sz="2600">
          <a:solidFill>
            <a:schemeClr val="tx2"/>
          </a:solidFill>
          <a:latin typeface="Arial" charset="0"/>
          <a:cs typeface="Arial" charset="0"/>
        </a:defRPr>
      </a:lvl6pPr>
      <a:lvl7pPr marL="914400" algn="l" rtl="0" fontAlgn="base">
        <a:lnSpc>
          <a:spcPts val="2600"/>
        </a:lnSpc>
        <a:spcBef>
          <a:spcPct val="0"/>
        </a:spcBef>
        <a:spcAft>
          <a:spcPct val="0"/>
        </a:spcAft>
        <a:defRPr sz="2600">
          <a:solidFill>
            <a:schemeClr val="tx2"/>
          </a:solidFill>
          <a:latin typeface="Arial" charset="0"/>
          <a:cs typeface="Arial" charset="0"/>
        </a:defRPr>
      </a:lvl7pPr>
      <a:lvl8pPr marL="1371600" algn="l" rtl="0" fontAlgn="base">
        <a:lnSpc>
          <a:spcPts val="2600"/>
        </a:lnSpc>
        <a:spcBef>
          <a:spcPct val="0"/>
        </a:spcBef>
        <a:spcAft>
          <a:spcPct val="0"/>
        </a:spcAft>
        <a:defRPr sz="2600">
          <a:solidFill>
            <a:schemeClr val="tx2"/>
          </a:solidFill>
          <a:latin typeface="Arial" charset="0"/>
          <a:cs typeface="Arial" charset="0"/>
        </a:defRPr>
      </a:lvl8pPr>
      <a:lvl9pPr marL="1828800" algn="l" rtl="0" fontAlgn="base">
        <a:lnSpc>
          <a:spcPts val="2600"/>
        </a:lnSpc>
        <a:spcBef>
          <a:spcPct val="0"/>
        </a:spcBef>
        <a:spcAft>
          <a:spcPct val="0"/>
        </a:spcAft>
        <a:defRPr sz="2600">
          <a:solidFill>
            <a:schemeClr val="tx2"/>
          </a:solidFill>
          <a:latin typeface="Arial" charset="0"/>
          <a:cs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charset="0"/>
        <a:buChar char="–"/>
        <a:defRPr sz="2000">
          <a:solidFill>
            <a:schemeClr val="tx1"/>
          </a:solidFill>
          <a:latin typeface="+mn-lt"/>
          <a:cs typeface="+mn-cs"/>
        </a:defRPr>
      </a:lvl2pPr>
      <a:lvl3pPr marL="971550" indent="-228600" algn="l" rtl="0" eaLnBrk="0" fontAlgn="base" hangingPunct="0">
        <a:spcBef>
          <a:spcPct val="25000"/>
        </a:spcBef>
        <a:spcAft>
          <a:spcPct val="0"/>
        </a:spcAft>
        <a:buChar char="•"/>
        <a:defRPr>
          <a:solidFill>
            <a:schemeClr val="tx1"/>
          </a:solidFill>
          <a:latin typeface="+mn-lt"/>
          <a:cs typeface="+mn-cs"/>
        </a:defRPr>
      </a:lvl3pPr>
      <a:lvl4pPr marL="1257300" indent="-171450" algn="l" rtl="0" eaLnBrk="0" fontAlgn="base" hangingPunct="0">
        <a:spcBef>
          <a:spcPct val="20000"/>
        </a:spcBef>
        <a:spcAft>
          <a:spcPct val="0"/>
        </a:spcAft>
        <a:buFont typeface="Arial" charset="0"/>
        <a:buChar char="–"/>
        <a:defRPr sz="1600">
          <a:solidFill>
            <a:schemeClr val="tx1"/>
          </a:solidFill>
          <a:latin typeface="+mn-lt"/>
          <a:cs typeface="+mn-cs"/>
        </a:defRPr>
      </a:lvl4pPr>
      <a:lvl5pPr marL="1600200" indent="-228600" algn="l" rtl="0" eaLnBrk="0" fontAlgn="base" hangingPunct="0">
        <a:spcBef>
          <a:spcPct val="20000"/>
        </a:spcBef>
        <a:spcAft>
          <a:spcPct val="0"/>
        </a:spcAft>
        <a:buFont typeface="Arial" charset="0"/>
        <a:buChar char="–"/>
        <a:defRPr sz="1400">
          <a:solidFill>
            <a:schemeClr val="tx1"/>
          </a:solidFill>
          <a:latin typeface="+mn-lt"/>
          <a:cs typeface="+mn-cs"/>
        </a:defRPr>
      </a:lvl5pPr>
      <a:lvl6pPr marL="2057400" indent="-228600" algn="l" rtl="0" fontAlgn="base">
        <a:spcBef>
          <a:spcPct val="20000"/>
        </a:spcBef>
        <a:spcAft>
          <a:spcPct val="0"/>
        </a:spcAft>
        <a:buFont typeface="Arial" charset="0"/>
        <a:buChar char="–"/>
        <a:defRPr sz="1400">
          <a:solidFill>
            <a:schemeClr val="tx1"/>
          </a:solidFill>
          <a:latin typeface="+mn-lt"/>
          <a:cs typeface="+mn-cs"/>
        </a:defRPr>
      </a:lvl6pPr>
      <a:lvl7pPr marL="2514600" indent="-228600" algn="l" rtl="0" fontAlgn="base">
        <a:spcBef>
          <a:spcPct val="20000"/>
        </a:spcBef>
        <a:spcAft>
          <a:spcPct val="0"/>
        </a:spcAft>
        <a:buFont typeface="Arial" charset="0"/>
        <a:buChar char="–"/>
        <a:defRPr sz="1400">
          <a:solidFill>
            <a:schemeClr val="tx1"/>
          </a:solidFill>
          <a:latin typeface="+mn-lt"/>
          <a:cs typeface="+mn-cs"/>
        </a:defRPr>
      </a:lvl7pPr>
      <a:lvl8pPr marL="2971800" indent="-228600" algn="l" rtl="0" fontAlgn="base">
        <a:spcBef>
          <a:spcPct val="20000"/>
        </a:spcBef>
        <a:spcAft>
          <a:spcPct val="0"/>
        </a:spcAft>
        <a:buFont typeface="Arial" charset="0"/>
        <a:buChar char="–"/>
        <a:defRPr sz="1400">
          <a:solidFill>
            <a:schemeClr val="tx1"/>
          </a:solidFill>
          <a:latin typeface="+mn-lt"/>
          <a:cs typeface="+mn-cs"/>
        </a:defRPr>
      </a:lvl8pPr>
      <a:lvl9pPr marL="3429000" indent="-228600" algn="l" rtl="0" fontAlgn="base">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latin typeface="Arial"/>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charset="-122"/>
              </a:defRPr>
            </a:lvl1pPr>
          </a:lstStyle>
          <a:p>
            <a:pPr>
              <a:defRPr/>
            </a:pPr>
            <a:endParaRPr lang="zh-CN"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 id="2147484693" r:id="rId14"/>
  </p:sldLayoutIdLst>
  <p:transition spd="med">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28A3DD2-F934-49A1-888C-FC3E0860B925}" type="datetimeFigureOut">
              <a:rPr lang="en-US">
                <a:solidFill>
                  <a:prstClr val="black">
                    <a:tint val="75000"/>
                  </a:prstClr>
                </a:solidFill>
              </a:rPr>
              <a:pPr>
                <a:defRPr/>
              </a:pPr>
              <a:t>5/10/2016</a:t>
            </a:fld>
            <a:endParaRPr 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797DCB2-DD99-4F84-86D6-F6F49EB1523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charset="-122"/>
              </a:defRPr>
            </a:lvl1pPr>
          </a:lstStyle>
          <a:p>
            <a:pPr>
              <a:defRPr/>
            </a:pPr>
            <a:endParaRPr lang="zh-CN"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 id="2147484751" r:id="rId14"/>
  </p:sldLayoutIdLst>
  <p:transition spd="med">
    <p:fade/>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ea typeface="宋体" pitchFamily="2" charset="-122"/>
            </a:endParaRPr>
          </a:p>
        </p:txBody>
      </p:sp>
      <p:pic>
        <p:nvPicPr>
          <p:cNvPr id="1027" name="Picture 3" descr="TR_SlideLogo_BW600"/>
          <p:cNvPicPr>
            <a:picLocks noChangeAspect="1" noChangeArrowheads="1"/>
          </p:cNvPicPr>
          <p:nvPr/>
        </p:nvPicPr>
        <p:blipFill>
          <a:blip r:embed="rId17" cstate="print"/>
          <a:srcRect/>
          <a:stretch>
            <a:fillRect/>
          </a:stretch>
        </p:blipFill>
        <p:spPr bwMode="auto">
          <a:xfrm>
            <a:off x="371475" y="6323013"/>
            <a:ext cx="1652588" cy="536575"/>
          </a:xfrm>
          <a:prstGeom prst="rect">
            <a:avLst/>
          </a:prstGeom>
          <a:noFill/>
          <a:ln w="9525">
            <a:noFill/>
            <a:miter lim="800000"/>
            <a:headEnd/>
            <a:tailEnd/>
          </a:ln>
        </p:spPr>
      </p:pic>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8"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66" r:id="rId14"/>
    <p:sldLayoutId id="2147484767" r:id="rId15"/>
  </p:sldLayoutIdLst>
  <p:transition spd="med">
    <p:fade/>
  </p:transition>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TR_SlideLogo_BW600"/>
          <p:cNvPicPr>
            <a:picLocks noChangeAspect="1" noChangeArrowheads="1"/>
          </p:cNvPicPr>
          <p:nvPr/>
        </p:nvPicPr>
        <p:blipFill>
          <a:blip r:embed="rId17" cstate="print"/>
          <a:srcRect/>
          <a:stretch>
            <a:fillRect/>
          </a:stretch>
        </p:blipFill>
        <p:spPr bwMode="auto">
          <a:xfrm>
            <a:off x="371475" y="6323013"/>
            <a:ext cx="1652588" cy="536575"/>
          </a:xfrm>
          <a:prstGeom prst="rect">
            <a:avLst/>
          </a:prstGeom>
          <a:noFill/>
          <a:ln w="9525">
            <a:noFill/>
            <a:miter lim="800000"/>
            <a:headEnd/>
            <a:tailEnd/>
          </a:ln>
        </p:spPr>
      </p:pic>
      <p:pic>
        <p:nvPicPr>
          <p:cNvPr id="1027" name="Picture 8" descr="slideMaster_Logo600"/>
          <p:cNvPicPr>
            <a:picLocks noChangeAspect="1" noChangeArrowheads="1"/>
          </p:cNvPicPr>
          <p:nvPr/>
        </p:nvPicPr>
        <p:blipFill>
          <a:blip r:embed="rId18" cstate="print"/>
          <a:srcRect/>
          <a:stretch>
            <a:fillRect/>
          </a:stretch>
        </p:blipFill>
        <p:spPr bwMode="hidden">
          <a:xfrm>
            <a:off x="371475" y="6323013"/>
            <a:ext cx="1644650" cy="528637"/>
          </a:xfrm>
          <a:prstGeom prst="rect">
            <a:avLst/>
          </a:prstGeom>
          <a:noFill/>
          <a:ln w="9525">
            <a:noFill/>
            <a:miter lim="800000"/>
            <a:headEnd/>
            <a:tailEnd/>
          </a:ln>
        </p:spPr>
      </p:pic>
      <p:pic>
        <p:nvPicPr>
          <p:cNvPr id="1028" name="Picture 10" descr="tr_zhs_dl_hrz_4cs_pos"/>
          <p:cNvPicPr>
            <a:picLocks noChangeAspect="1" noChangeArrowheads="1"/>
          </p:cNvPicPr>
          <p:nvPr/>
        </p:nvPicPr>
        <p:blipFill>
          <a:blip r:embed="rId19" cstate="print"/>
          <a:srcRect l="6651" t="18956" r="6943" b="24164"/>
          <a:stretch>
            <a:fillRect/>
          </a:stretch>
        </p:blipFill>
        <p:spPr bwMode="auto">
          <a:xfrm>
            <a:off x="357188" y="6296025"/>
            <a:ext cx="1682750" cy="390525"/>
          </a:xfrm>
          <a:prstGeom prst="rect">
            <a:avLst/>
          </a:prstGeom>
          <a:noFill/>
          <a:ln w="9525">
            <a:noFill/>
            <a:miter lim="800000"/>
            <a:headEnd/>
            <a:tailEnd/>
          </a:ln>
        </p:spPr>
      </p:pic>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zh-CN" altLang="en-US" sz="2400">
              <a:solidFill>
                <a:srgbClr val="4B4B4B"/>
              </a:solidFill>
              <a:ea typeface="宋体" pitchFamily="2" charset="-122"/>
            </a:endParaRPr>
          </a:p>
        </p:txBody>
      </p:sp>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pitchFamily="2" charset="-122"/>
              </a:defRPr>
            </a:lvl1pPr>
          </a:lstStyle>
          <a:p>
            <a:pPr>
              <a:defRPr/>
            </a:pPr>
            <a:endParaRPr lang="en-US"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ea typeface="宋体" pitchFamily="2" charset="-122"/>
              </a:defRPr>
            </a:lvl1pPr>
          </a:lstStyle>
          <a:p>
            <a:pPr>
              <a:defRPr/>
            </a:pPr>
            <a:fld id="{3546D232-AD07-42E2-8978-E535B1702383}" type="slidenum">
              <a:rPr lang="zh-CN" altLang="en-US">
                <a:solidFill>
                  <a:srgbClr val="4B4B4B"/>
                </a:solidFill>
              </a:rPr>
              <a:pPr>
                <a:defRPr/>
              </a:pPr>
              <a:t>‹#›</a:t>
            </a:fld>
            <a:endParaRPr lang="en-US" altLang="zh-CN">
              <a:solidFill>
                <a:srgbClr val="4B4B4B"/>
              </a:solidFil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 id="2147484780" r:id="rId12"/>
    <p:sldLayoutId id="2147484781" r:id="rId13"/>
    <p:sldLayoutId id="2147484782" r:id="rId14"/>
    <p:sldLayoutId id="2147484783" r:id="rId15"/>
  </p:sldLayoutIdLst>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zh-CN" altLang="zh-CN" sz="2400" b="1">
              <a:solidFill>
                <a:srgbClr val="EA8032"/>
              </a:solidFill>
              <a:latin typeface="Frutiger 55 Roman" pitchFamily="50" charset="0"/>
              <a:ea typeface="宋体" pitchFamily="2" charset="-122"/>
            </a:endParaRPr>
          </a:p>
        </p:txBody>
      </p:sp>
      <p:pic>
        <p:nvPicPr>
          <p:cNvPr id="1027" name="Picture 3" descr="TR_SlideLogo_BW600"/>
          <p:cNvPicPr>
            <a:picLocks noChangeAspect="1" noChangeArrowheads="1"/>
          </p:cNvPicPr>
          <p:nvPr/>
        </p:nvPicPr>
        <p:blipFill>
          <a:blip r:embed="rId13"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ea typeface="宋体" pitchFamily="2" charset="-122"/>
              </a:defRPr>
            </a:lvl1pPr>
          </a:lstStyle>
          <a:p>
            <a:pPr>
              <a:defRPr/>
            </a:pPr>
            <a:endParaRPr lang="en-US" altLang="zh-CN" b="1">
              <a:solidFill>
                <a:srgbClr val="FFFFFF"/>
              </a:solidFill>
              <a:latin typeface="Frutiger 55 Roman" pitchFamily="50" charset="0"/>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ea typeface="宋体" pitchFamily="2" charset="-122"/>
              </a:defRPr>
            </a:lvl1pPr>
          </a:lstStyle>
          <a:p>
            <a:pPr>
              <a:defRPr/>
            </a:pPr>
            <a:fld id="{3A6E0AED-07E0-45AA-B8F2-8F2980AFC2C6}" type="slidenum">
              <a:rPr lang="en-US" altLang="zh-CN" b="1">
                <a:solidFill>
                  <a:srgbClr val="EA8032"/>
                </a:solidFill>
                <a:latin typeface="Frutiger 55 Roman" pitchFamily="50" charset="0"/>
              </a:rPr>
              <a:pPr>
                <a:defRPr/>
              </a:pPr>
              <a:t>‹#›</a:t>
            </a:fld>
            <a:endParaRPr lang="en-US" altLang="zh-CN" b="1">
              <a:solidFill>
                <a:srgbClr val="EA8032"/>
              </a:solidFill>
              <a:latin typeface="Frutiger 55 Roman" pitchFamily="50" charset="0"/>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4" cstate="print"/>
          <a:srcRect/>
          <a:stretch>
            <a:fillRect/>
          </a:stretch>
        </p:blipFill>
        <p:spPr bwMode="hidden">
          <a:xfrm>
            <a:off x="371475" y="6323013"/>
            <a:ext cx="1644650" cy="528637"/>
          </a:xfrm>
          <a:prstGeom prst="rect">
            <a:avLst/>
          </a:prstGeom>
          <a:noFill/>
          <a:ln w="9525">
            <a:noFill/>
            <a:miter lim="800000"/>
            <a:headEnd/>
            <a:tailEnd/>
          </a:ln>
        </p:spPr>
      </p:pic>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sz="3600" b="1">
              <a:solidFill>
                <a:srgbClr val="EA8032"/>
              </a:solidFill>
              <a:latin typeface="Frutiger 55 Roman" pitchFamily="50" charset="0"/>
              <a:ea typeface="宋体" pitchFamily="2" charset="-122"/>
            </a:endParaRPr>
          </a:p>
        </p:txBody>
      </p:sp>
    </p:spTree>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zh-CN" altLang="zh-CN" sz="2400" b="1">
              <a:solidFill>
                <a:srgbClr val="EA8032"/>
              </a:solidFill>
              <a:latin typeface="Frutiger 55 Roman" pitchFamily="50" charset="0"/>
              <a:ea typeface="宋体" pitchFamily="2" charset="-122"/>
            </a:endParaRPr>
          </a:p>
        </p:txBody>
      </p:sp>
      <p:pic>
        <p:nvPicPr>
          <p:cNvPr id="1027" name="Picture 3" descr="TR_SlideLogo_BW600"/>
          <p:cNvPicPr>
            <a:picLocks noChangeAspect="1" noChangeArrowheads="1"/>
          </p:cNvPicPr>
          <p:nvPr/>
        </p:nvPicPr>
        <p:blipFill>
          <a:blip r:embed="rId14"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ea typeface="宋体" pitchFamily="2" charset="-122"/>
              </a:defRPr>
            </a:lvl1pPr>
          </a:lstStyle>
          <a:p>
            <a:pPr>
              <a:defRPr/>
            </a:pPr>
            <a:endParaRPr lang="en-US" altLang="zh-CN" b="1">
              <a:solidFill>
                <a:srgbClr val="FFFFFF"/>
              </a:solidFill>
              <a:latin typeface="Frutiger 55 Roman" pitchFamily="50" charset="0"/>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ea typeface="宋体" pitchFamily="2" charset="-122"/>
              </a:defRPr>
            </a:lvl1pPr>
          </a:lstStyle>
          <a:p>
            <a:pPr>
              <a:defRPr/>
            </a:pPr>
            <a:fld id="{3A6E0AED-07E0-45AA-B8F2-8F2980AFC2C6}" type="slidenum">
              <a:rPr lang="en-US" altLang="zh-CN" b="1">
                <a:solidFill>
                  <a:srgbClr val="EA8032"/>
                </a:solidFill>
                <a:latin typeface="Frutiger 55 Roman" pitchFamily="50" charset="0"/>
              </a:rPr>
              <a:pPr>
                <a:defRPr/>
              </a:pPr>
              <a:t>‹#›</a:t>
            </a:fld>
            <a:endParaRPr lang="en-US" altLang="zh-CN" b="1">
              <a:solidFill>
                <a:srgbClr val="EA8032"/>
              </a:solidFill>
              <a:latin typeface="Frutiger 55 Roman" pitchFamily="50" charset="0"/>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5" cstate="print"/>
          <a:srcRect/>
          <a:stretch>
            <a:fillRect/>
          </a:stretch>
        </p:blipFill>
        <p:spPr bwMode="hidden">
          <a:xfrm>
            <a:off x="371475" y="6323013"/>
            <a:ext cx="1644650" cy="528637"/>
          </a:xfrm>
          <a:prstGeom prst="rect">
            <a:avLst/>
          </a:prstGeom>
          <a:noFill/>
          <a:ln w="9525">
            <a:noFill/>
            <a:miter lim="800000"/>
            <a:headEnd/>
            <a:tailEnd/>
          </a:ln>
        </p:spPr>
      </p:pic>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sz="3600" b="1">
              <a:solidFill>
                <a:srgbClr val="EA8032"/>
              </a:solidFill>
              <a:latin typeface="Frutiger 55 Roman" pitchFamily="50" charset="0"/>
              <a:ea typeface="宋体" pitchFamily="2" charset="-122"/>
            </a:endParaRP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Lst>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s.support.china@thomsonreuter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images.webofknowledge.com/WOKRS521R5/help/zh_CN/WOK/hs_wildcards.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images.webofknowledge.com/WOKRS521R5/help/zh_CN/WOK/hs_search_operators.htm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52.xml"/><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hyperlink" Target="http://ip-science.thomsonreuters.com.cn/wosonline/Autumn2015/course1103.htm"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0.png"/><Relationship Id="rId2" Type="http://schemas.openxmlformats.org/officeDocument/2006/relationships/image" Target="../media/image91.jpeg"/><Relationship Id="rId1" Type="http://schemas.openxmlformats.org/officeDocument/2006/relationships/slideLayout" Target="../slideLayouts/slideLayout66.xml"/><Relationship Id="rId6" Type="http://schemas.openxmlformats.org/officeDocument/2006/relationships/image" Target="../media/image89.png"/><Relationship Id="rId5" Type="http://schemas.openxmlformats.org/officeDocument/2006/relationships/image" Target="../media/image94.jpe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6.xml"/><Relationship Id="rId1" Type="http://schemas.openxmlformats.org/officeDocument/2006/relationships/tags" Target="../tags/tag2.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66.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2.png"/><Relationship Id="rId1" Type="http://schemas.openxmlformats.org/officeDocument/2006/relationships/slideLayout" Target="../slideLayouts/slideLayout66.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4.png"/><Relationship Id="rId1" Type="http://schemas.openxmlformats.org/officeDocument/2006/relationships/slideLayout" Target="../slideLayouts/slideLayout66.xml"/><Relationship Id="rId5" Type="http://schemas.openxmlformats.org/officeDocument/2006/relationships/image" Target="../media/image105.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4.jpe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66.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66.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1.xml"/></Relationships>
</file>

<file path=ppt/slides/_rels/slide7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png"/><Relationship Id="rId1" Type="http://schemas.openxmlformats.org/officeDocument/2006/relationships/slideLayout" Target="../slideLayouts/slideLayout41.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hyperlink" Target="mailto:ts.support.china@thomsonreuters.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pPr eaLnBrk="1" hangingPunct="1"/>
            <a:r>
              <a:rPr lang="zh-CN" altLang="en-US" b="1" dirty="0" smtClean="0"/>
              <a:t>激励发现，推动创新</a:t>
            </a:r>
            <a:endParaRPr lang="en-US" altLang="zh-CN" b="1" dirty="0" smtClean="0">
              <a:solidFill>
                <a:schemeClr val="tx2"/>
              </a:solidFill>
            </a:endParaRPr>
          </a:p>
        </p:txBody>
      </p:sp>
      <p:sp>
        <p:nvSpPr>
          <p:cNvPr id="6" name="Rectangle 3"/>
          <p:cNvSpPr txBox="1">
            <a:spLocks noChangeArrowheads="1"/>
          </p:cNvSpPr>
          <p:nvPr/>
        </p:nvSpPr>
        <p:spPr bwMode="auto">
          <a:xfrm>
            <a:off x="411177" y="4750792"/>
            <a:ext cx="7200800" cy="15480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eaLnBrk="0" hangingPunct="0">
              <a:lnSpc>
                <a:spcPct val="120000"/>
              </a:lnSpc>
              <a:buClr>
                <a:schemeClr val="tx2"/>
              </a:buClr>
              <a:defRPr/>
            </a:pPr>
            <a:r>
              <a:rPr lang="zh-CN" altLang="en-US" sz="1800" b="0" kern="0" noProof="0" dirty="0" smtClean="0">
                <a:solidFill>
                  <a:schemeClr val="tx1"/>
                </a:solidFill>
                <a:latin typeface="+mn-lt"/>
                <a:ea typeface="黑体" pitchFamily="2" charset="-122"/>
              </a:rPr>
              <a:t>张丹丹 </a:t>
            </a:r>
            <a:endParaRPr lang="en-US" altLang="zh-CN" sz="1800" b="0" kern="0" noProof="0" dirty="0" smtClean="0">
              <a:solidFill>
                <a:schemeClr val="tx1"/>
              </a:solidFill>
              <a:latin typeface="+mn-lt"/>
              <a:ea typeface="黑体" pitchFamily="2" charset="-122"/>
            </a:endParaRPr>
          </a:p>
          <a:p>
            <a:pPr lvl="0" eaLnBrk="0" hangingPunct="0">
              <a:lnSpc>
                <a:spcPct val="120000"/>
              </a:lnSpc>
              <a:buClr>
                <a:schemeClr val="tx2"/>
              </a:buClr>
              <a:defRPr/>
            </a:pPr>
            <a:r>
              <a:rPr lang="zh-CN" altLang="en-US" sz="1800" b="0" dirty="0" smtClean="0">
                <a:solidFill>
                  <a:schemeClr val="tx1"/>
                </a:solidFill>
                <a:latin typeface="Arial Unicode MS" pitchFamily="34" charset="-122"/>
                <a:ea typeface="Arial Unicode MS" pitchFamily="34" charset="-122"/>
                <a:cs typeface="Arial Unicode MS" pitchFamily="34" charset="-122"/>
              </a:rPr>
              <a:t>技术支持邮箱：</a:t>
            </a:r>
            <a:r>
              <a:rPr lang="en-US" altLang="zh-CN" sz="1800" dirty="0" smtClean="0">
                <a:latin typeface="Arial Unicode MS" pitchFamily="34" charset="-122"/>
                <a:ea typeface="Arial Unicode MS" pitchFamily="34" charset="-122"/>
                <a:cs typeface="Arial Unicode MS" pitchFamily="34" charset="-122"/>
                <a:hlinkClick r:id="rId3"/>
              </a:rPr>
              <a:t>ts.support.china@thomsonreuters.com</a:t>
            </a:r>
            <a:r>
              <a:rPr lang="en-US" altLang="zh-CN" sz="1800" dirty="0" smtClean="0">
                <a:latin typeface="Arial Unicode MS" pitchFamily="34" charset="-122"/>
                <a:ea typeface="Arial Unicode MS" pitchFamily="34" charset="-122"/>
                <a:cs typeface="Arial Unicode MS" pitchFamily="34" charset="-122"/>
              </a:rPr>
              <a:t> </a:t>
            </a:r>
            <a:endParaRPr lang="en-US" altLang="zh-CN" sz="1800" b="0" dirty="0" smtClean="0">
              <a:solidFill>
                <a:schemeClr val="tx1"/>
              </a:solidFill>
              <a:latin typeface="Arial Unicode MS" pitchFamily="34" charset="-122"/>
              <a:ea typeface="Arial Unicode MS" pitchFamily="34" charset="-122"/>
              <a:cs typeface="Arial Unicode MS" pitchFamily="34" charset="-122"/>
            </a:endParaRPr>
          </a:p>
          <a:p>
            <a:r>
              <a:rPr lang="zh-CN" altLang="en-US" sz="1800" b="0" dirty="0" smtClean="0">
                <a:solidFill>
                  <a:schemeClr val="tx1"/>
                </a:solidFill>
                <a:latin typeface="Arial Unicode MS" pitchFamily="34" charset="-122"/>
                <a:ea typeface="Arial Unicode MS" pitchFamily="34" charset="-122"/>
                <a:cs typeface="Arial Unicode MS" pitchFamily="34" charset="-122"/>
              </a:rPr>
              <a:t>技术支持电话：</a:t>
            </a:r>
            <a:r>
              <a:rPr lang="en-US" altLang="zh-CN" sz="1800" dirty="0">
                <a:latin typeface="Arial Unicode MS" pitchFamily="34" charset="-122"/>
                <a:ea typeface="Arial Unicode MS" pitchFamily="34" charset="-122"/>
                <a:cs typeface="Arial Unicode MS" pitchFamily="34" charset="-122"/>
              </a:rPr>
              <a:t> </a:t>
            </a:r>
            <a:r>
              <a:rPr lang="en-US" altLang="zh-CN" sz="1800" b="0" dirty="0">
                <a:solidFill>
                  <a:schemeClr val="tx1"/>
                </a:solidFill>
                <a:latin typeface="Arial Unicode MS" pitchFamily="34" charset="-122"/>
                <a:ea typeface="Arial Unicode MS" pitchFamily="34" charset="-122"/>
                <a:cs typeface="Arial Unicode MS" pitchFamily="34" charset="-122"/>
              </a:rPr>
              <a:t>400-8822-031 </a:t>
            </a:r>
          </a:p>
          <a:p>
            <a:r>
              <a:rPr lang="en-US" altLang="zh-CN" sz="1800" b="0" dirty="0" smtClean="0">
                <a:solidFill>
                  <a:schemeClr val="tx1"/>
                </a:solidFill>
                <a:latin typeface="Arial Unicode MS" pitchFamily="34" charset="-122"/>
                <a:ea typeface="Arial Unicode MS" pitchFamily="34" charset="-122"/>
                <a:cs typeface="Arial Unicode MS" pitchFamily="34" charset="-122"/>
              </a:rPr>
              <a:t>(</a:t>
            </a:r>
            <a:r>
              <a:rPr lang="zh-CN" altLang="en-US" sz="1800" b="0" dirty="0">
                <a:solidFill>
                  <a:schemeClr val="tx1"/>
                </a:solidFill>
                <a:latin typeface="Arial Unicode MS" pitchFamily="34" charset="-122"/>
                <a:ea typeface="Arial Unicode MS" pitchFamily="34" charset="-122"/>
                <a:cs typeface="Arial Unicode MS" pitchFamily="34" charset="-122"/>
              </a:rPr>
              <a:t>工作时间：周一至周五</a:t>
            </a:r>
            <a:r>
              <a:rPr lang="en-US" altLang="zh-CN" sz="1800" b="0" dirty="0">
                <a:solidFill>
                  <a:schemeClr val="tx1"/>
                </a:solidFill>
                <a:latin typeface="Arial Unicode MS" pitchFamily="34" charset="-122"/>
                <a:ea typeface="Arial Unicode MS" pitchFamily="34" charset="-122"/>
                <a:cs typeface="Arial Unicode MS" pitchFamily="34" charset="-122"/>
              </a:rPr>
              <a:t>, 9:00—17:00</a:t>
            </a:r>
            <a:r>
              <a:rPr lang="zh-CN" altLang="en-US" sz="1800" b="0" dirty="0">
                <a:solidFill>
                  <a:schemeClr val="tx1"/>
                </a:solidFill>
                <a:latin typeface="Arial Unicode MS" pitchFamily="34" charset="-122"/>
                <a:ea typeface="Arial Unicode MS" pitchFamily="34" charset="-122"/>
                <a:cs typeface="Arial Unicode MS" pitchFamily="34" charset="-122"/>
              </a:rPr>
              <a:t> </a:t>
            </a:r>
            <a:r>
              <a:rPr lang="en-US" altLang="zh-CN" sz="1800" b="0" dirty="0">
                <a:solidFill>
                  <a:schemeClr val="tx1"/>
                </a:solidFill>
                <a:latin typeface="Arial Unicode MS" pitchFamily="34" charset="-122"/>
                <a:ea typeface="Arial Unicode MS" pitchFamily="34" charset="-122"/>
                <a:cs typeface="Arial Unicode MS" pitchFamily="34" charset="-122"/>
              </a:rPr>
              <a:t>)</a:t>
            </a:r>
          </a:p>
          <a:p>
            <a:pPr marL="0" marR="0" lvl="0" indent="0" algn="l" defTabSz="914400" rtl="0" eaLnBrk="0" fontAlgn="base" latinLnBrk="0" hangingPunct="0">
              <a:lnSpc>
                <a:spcPct val="120000"/>
              </a:lnSpc>
              <a:spcBef>
                <a:spcPct val="0"/>
              </a:spcBef>
              <a:spcAft>
                <a:spcPct val="0"/>
              </a:spcAft>
              <a:buClr>
                <a:schemeClr val="tx2"/>
              </a:buClr>
              <a:buSzTx/>
              <a:buFontTx/>
              <a:buNone/>
              <a:tabLst/>
              <a:defRPr/>
            </a:pPr>
            <a:endParaRPr kumimoji="0" lang="en-US" altLang="zh-CN" sz="1800" b="0" i="0" u="none" strike="noStrike" kern="0" cap="none" spc="0" normalizeH="0" baseline="0" noProof="0" dirty="0" smtClean="0">
              <a:ln>
                <a:noFill/>
              </a:ln>
              <a:solidFill>
                <a:schemeClr val="tx1"/>
              </a:solidFill>
              <a:effectLst/>
              <a:uLnTx/>
              <a:uFillTx/>
              <a:latin typeface="+mn-lt"/>
              <a:ea typeface="黑体" pitchFamily="2" charset="-122"/>
            </a:endParaRPr>
          </a:p>
        </p:txBody>
      </p:sp>
      <p:pic>
        <p:nvPicPr>
          <p:cNvPr id="7" name="Picture 9" descr="\\Csmarketingservices\strategy$\Creative_Services_Jobs\1002157_BRAND3xSquare\April 2013\Art\RTRLNA2 - Cheryl Ravelo.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3871" y="376238"/>
            <a:ext cx="8597899"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2833" y="295748"/>
            <a:ext cx="8569647"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62850" y="3977827"/>
            <a:ext cx="9108622" cy="8191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algn="r"/>
            <a:r>
              <a:rPr lang="en-US" altLang="zh-CN" sz="2800" dirty="0" smtClean="0">
                <a:solidFill>
                  <a:schemeClr val="tx2"/>
                </a:solidFill>
              </a:rPr>
              <a:t>——</a:t>
            </a:r>
            <a:r>
              <a:rPr lang="zh-CN" altLang="en-US" sz="2800" dirty="0" smtClean="0">
                <a:solidFill>
                  <a:schemeClr val="tx2"/>
                </a:solidFill>
              </a:rPr>
              <a:t>利用</a:t>
            </a:r>
            <a:r>
              <a:rPr lang="en-US" altLang="zh-CN" sz="2800" dirty="0" smtClean="0">
                <a:solidFill>
                  <a:schemeClr val="tx2"/>
                </a:solidFill>
              </a:rPr>
              <a:t>Web of Science</a:t>
            </a:r>
            <a:r>
              <a:rPr lang="zh-CN" altLang="en-US" sz="2800" dirty="0" smtClean="0">
                <a:solidFill>
                  <a:schemeClr val="tx2"/>
                </a:solidFill>
              </a:rPr>
              <a:t>助力科学研究</a:t>
            </a:r>
            <a:endParaRPr kumimoji="0" lang="en-US" altLang="zh-CN" sz="2800" b="1"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25413" y="-1101499"/>
            <a:ext cx="9018587" cy="7770813"/>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5" name="Rounded Rectangle 4"/>
          <p:cNvSpPr/>
          <p:nvPr/>
        </p:nvSpPr>
        <p:spPr>
          <a:xfrm>
            <a:off x="2677884" y="5787569"/>
            <a:ext cx="1386116" cy="279402"/>
          </a:xfrm>
          <a:prstGeom prst="roundRect">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8575" y="747713"/>
            <a:ext cx="9085263" cy="5362575"/>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Rounded Rectangle 5"/>
          <p:cNvSpPr/>
          <p:nvPr/>
        </p:nvSpPr>
        <p:spPr>
          <a:xfrm>
            <a:off x="2489198" y="3218543"/>
            <a:ext cx="3374573" cy="293914"/>
          </a:xfrm>
          <a:prstGeom prst="roundRect">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p:cNvSpPr/>
          <p:nvPr/>
        </p:nvSpPr>
        <p:spPr>
          <a:xfrm>
            <a:off x="1435335" y="4223657"/>
            <a:ext cx="6503979" cy="2134930"/>
          </a:xfrm>
          <a:prstGeom prst="wedgeRectCallout">
            <a:avLst>
              <a:gd name="adj1" fmla="val -1517"/>
              <a:gd name="adj2" fmla="val -3476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2000" dirty="0" smtClean="0">
                <a:solidFill>
                  <a:srgbClr val="FFFFFF"/>
                </a:solidFill>
                <a:latin typeface="Knowledge Light Italic" pitchFamily="34" charset="0"/>
                <a:cs typeface="Arial" pitchFamily="34" charset="0"/>
              </a:rPr>
              <a:t>检索</a:t>
            </a:r>
            <a:r>
              <a:rPr lang="en-US" altLang="zh-CN" sz="2000" dirty="0" smtClean="0">
                <a:solidFill>
                  <a:srgbClr val="FFFFFF"/>
                </a:solidFill>
                <a:latin typeface="Knowledge Light Italic" pitchFamily="34" charset="0"/>
                <a:cs typeface="Arial" pitchFamily="34" charset="0"/>
              </a:rPr>
              <a:t>SCI/CPCI/DII</a:t>
            </a:r>
            <a:r>
              <a:rPr lang="zh-CN" altLang="en-US" sz="2000" dirty="0" smtClean="0">
                <a:solidFill>
                  <a:srgbClr val="FFFFFF"/>
                </a:solidFill>
                <a:latin typeface="Knowledge Light Italic" pitchFamily="34" charset="0"/>
                <a:cs typeface="Arial" pitchFamily="34" charset="0"/>
              </a:rPr>
              <a:t>数据库的途径：</a:t>
            </a:r>
            <a:endParaRPr lang="en-US" altLang="zh-CN" sz="2000" dirty="0" smtClean="0">
              <a:solidFill>
                <a:srgbClr val="FFFFFF"/>
              </a:solidFill>
              <a:latin typeface="Knowledge Light Italic" pitchFamily="34" charset="0"/>
              <a:cs typeface="Arial" pitchFamily="34" charset="0"/>
            </a:endParaRPr>
          </a:p>
          <a:p>
            <a:pPr>
              <a:buFont typeface="Arial" pitchFamily="34" charset="0"/>
              <a:buChar char="•"/>
            </a:pPr>
            <a:endParaRPr lang="en-US" altLang="zh-CN" sz="800" dirty="0" smtClean="0">
              <a:solidFill>
                <a:srgbClr val="FFFFFF"/>
              </a:solidFill>
              <a:latin typeface="Knowledge Light Italic" pitchFamily="34" charset="0"/>
              <a:ea typeface="宋体" pitchFamily="2" charset="-122"/>
              <a:cs typeface="Arial" pitchFamily="34" charset="0"/>
            </a:endParaRPr>
          </a:p>
          <a:p>
            <a:pPr>
              <a:buFont typeface="Arial" pitchFamily="34" charset="0"/>
              <a:buChar char="•"/>
            </a:pPr>
            <a:r>
              <a:rPr lang="zh-CN" altLang="en-US" sz="1600" dirty="0" smtClean="0">
                <a:solidFill>
                  <a:srgbClr val="FFFFFF"/>
                </a:solidFill>
                <a:latin typeface="Knowledge Light Italic" pitchFamily="34" charset="0"/>
                <a:ea typeface="宋体" pitchFamily="2" charset="-122"/>
                <a:cs typeface="Arial" pitchFamily="34" charset="0"/>
              </a:rPr>
              <a:t>通</a:t>
            </a:r>
            <a:r>
              <a:rPr lang="zh-CN" altLang="en-US" sz="1600" dirty="0">
                <a:solidFill>
                  <a:srgbClr val="FFFFFF"/>
                </a:solidFill>
                <a:latin typeface="Knowledge Light Italic" pitchFamily="34" charset="0"/>
                <a:ea typeface="宋体" pitchFamily="2" charset="-122"/>
                <a:cs typeface="Arial" pitchFamily="34" charset="0"/>
              </a:rPr>
              <a:t>过本校图书馆网站</a:t>
            </a:r>
            <a:r>
              <a:rPr lang="en-US" altLang="zh-CN" sz="1600" dirty="0" smtClean="0">
                <a:solidFill>
                  <a:srgbClr val="FFFFFF"/>
                </a:solidFill>
                <a:latin typeface="Knowledge Light Italic" pitchFamily="34" charset="0"/>
                <a:ea typeface="宋体" pitchFamily="2" charset="-122"/>
                <a:cs typeface="Arial" pitchFamily="34" charset="0"/>
              </a:rPr>
              <a:t>”</a:t>
            </a:r>
            <a:r>
              <a:rPr lang="zh-CN" altLang="en-US" sz="1600" dirty="0" smtClean="0">
                <a:solidFill>
                  <a:srgbClr val="FFFFFF"/>
                </a:solidFill>
                <a:latin typeface="Knowledge Light Italic" pitchFamily="34" charset="0"/>
                <a:ea typeface="宋体" pitchFamily="2" charset="-122"/>
                <a:cs typeface="Arial" pitchFamily="34" charset="0"/>
              </a:rPr>
              <a:t>题录文摘索引数</a:t>
            </a:r>
            <a:r>
              <a:rPr lang="zh-CN" altLang="en-US" sz="1600" dirty="0">
                <a:solidFill>
                  <a:srgbClr val="FFFFFF"/>
                </a:solidFill>
                <a:latin typeface="Knowledge Light Italic" pitchFamily="34" charset="0"/>
                <a:ea typeface="宋体" pitchFamily="2" charset="-122"/>
                <a:cs typeface="Arial" pitchFamily="34" charset="0"/>
              </a:rPr>
              <a:t>据库</a:t>
            </a:r>
            <a:r>
              <a:rPr lang="en-US" altLang="zh-CN" sz="1600" dirty="0" smtClean="0">
                <a:solidFill>
                  <a:srgbClr val="FFFFFF"/>
                </a:solidFill>
                <a:latin typeface="Knowledge Light Italic" pitchFamily="34" charset="0"/>
                <a:ea typeface="宋体" pitchFamily="2" charset="-122"/>
                <a:cs typeface="Arial" pitchFamily="34" charset="0"/>
              </a:rPr>
              <a:t>”-&gt;</a:t>
            </a:r>
            <a:r>
              <a:rPr lang="zh-CN" altLang="en-US" sz="1600" dirty="0" smtClean="0">
                <a:solidFill>
                  <a:srgbClr val="FFFFFF"/>
                </a:solidFill>
                <a:latin typeface="Knowledge Light Italic" pitchFamily="34" charset="0"/>
                <a:ea typeface="宋体" pitchFamily="2" charset="-122"/>
                <a:cs typeface="Arial" pitchFamily="34" charset="0"/>
              </a:rPr>
              <a:t>选择“</a:t>
            </a:r>
            <a:r>
              <a:rPr lang="en-US" altLang="zh-CN" sz="1600" dirty="0" smtClean="0">
                <a:solidFill>
                  <a:srgbClr val="FFFFFF"/>
                </a:solidFill>
                <a:latin typeface="Knowledge Light Italic" pitchFamily="34" charset="0"/>
                <a:ea typeface="宋体" pitchFamily="2" charset="-122"/>
                <a:cs typeface="Arial" pitchFamily="34" charset="0"/>
              </a:rPr>
              <a:t>Web of Science</a:t>
            </a:r>
            <a:r>
              <a:rPr lang="zh-CN" altLang="en-US" sz="1600" dirty="0" smtClean="0">
                <a:solidFill>
                  <a:srgbClr val="FFFFFF"/>
                </a:solidFill>
                <a:latin typeface="Knowledge Light Italic" pitchFamily="34" charset="0"/>
                <a:ea typeface="宋体" pitchFamily="2" charset="-122"/>
                <a:cs typeface="Arial" pitchFamily="34" charset="0"/>
              </a:rPr>
              <a:t>数据库”</a:t>
            </a:r>
            <a:endParaRPr lang="en-US" altLang="zh-CN" sz="1600" dirty="0">
              <a:solidFill>
                <a:srgbClr val="FFFFFF"/>
              </a:solidFill>
              <a:latin typeface="Knowledge Light Italic" pitchFamily="34" charset="0"/>
              <a:ea typeface="宋体" pitchFamily="2" charset="-122"/>
              <a:cs typeface="Arial" pitchFamily="34" charset="0"/>
            </a:endParaRPr>
          </a:p>
          <a:p>
            <a:pPr>
              <a:buFont typeface="Arial" pitchFamily="34" charset="0"/>
              <a:buChar char="•"/>
            </a:pPr>
            <a:r>
              <a:rPr lang="zh-CN" altLang="en-US" sz="1600" dirty="0">
                <a:solidFill>
                  <a:srgbClr val="FFFFFF"/>
                </a:solidFill>
                <a:latin typeface="Knowledge Light Italic" pitchFamily="34" charset="0"/>
                <a:ea typeface="宋体" pitchFamily="2" charset="-122"/>
                <a:cs typeface="Arial" pitchFamily="34" charset="0"/>
              </a:rPr>
              <a:t>或者直接登录下方网址检</a:t>
            </a:r>
            <a:r>
              <a:rPr lang="zh-CN" altLang="en-US" sz="1600" dirty="0" smtClean="0">
                <a:solidFill>
                  <a:srgbClr val="FFFFFF"/>
                </a:solidFill>
                <a:latin typeface="Knowledge Light Italic" pitchFamily="34" charset="0"/>
                <a:ea typeface="宋体" pitchFamily="2" charset="-122"/>
                <a:cs typeface="Arial" pitchFamily="34" charset="0"/>
              </a:rPr>
              <a:t>索：</a:t>
            </a:r>
            <a:r>
              <a:rPr lang="en-US" altLang="zh-CN" sz="1600" dirty="0" smtClean="0">
                <a:solidFill>
                  <a:srgbClr val="FFFFFF"/>
                </a:solidFill>
                <a:latin typeface="Knowledge Light Italic" pitchFamily="34" charset="0"/>
                <a:ea typeface="宋体" pitchFamily="2" charset="-122"/>
                <a:cs typeface="Arial" pitchFamily="34" charset="0"/>
              </a:rPr>
              <a:t> www.webofscience.com </a:t>
            </a:r>
          </a:p>
          <a:p>
            <a:r>
              <a:rPr lang="zh-CN" altLang="en-US" sz="1600" dirty="0" smtClean="0">
                <a:solidFill>
                  <a:srgbClr val="FFFFFF"/>
                </a:solidFill>
                <a:latin typeface="Knowledge Light Italic" pitchFamily="34" charset="0"/>
                <a:ea typeface="宋体" pitchFamily="2" charset="-122"/>
                <a:cs typeface="Arial" pitchFamily="34" charset="0"/>
              </a:rPr>
              <a:t>登录</a:t>
            </a:r>
            <a:r>
              <a:rPr lang="en-US" altLang="zh-CN" sz="1600" dirty="0" smtClean="0">
                <a:solidFill>
                  <a:srgbClr val="FFFFFF"/>
                </a:solidFill>
                <a:latin typeface="Knowledge Light Italic" pitchFamily="34" charset="0"/>
                <a:ea typeface="宋体" pitchFamily="2" charset="-122"/>
                <a:cs typeface="Arial" pitchFamily="34" charset="0"/>
              </a:rPr>
              <a:t>SCI/SSCI/CPCI</a:t>
            </a:r>
            <a:r>
              <a:rPr lang="zh-CN" altLang="en-US" sz="1600" dirty="0" smtClean="0">
                <a:solidFill>
                  <a:srgbClr val="FFFFFF"/>
                </a:solidFill>
                <a:latin typeface="Knowledge Light Italic" pitchFamily="34" charset="0"/>
                <a:ea typeface="宋体" pitchFamily="2" charset="-122"/>
                <a:cs typeface="Arial" pitchFamily="34" charset="0"/>
              </a:rPr>
              <a:t>的直接网址：</a:t>
            </a:r>
            <a:r>
              <a:rPr lang="en-US" altLang="zh-CN" sz="1600" dirty="0" smtClean="0">
                <a:solidFill>
                  <a:srgbClr val="FFFFFF"/>
                </a:solidFill>
                <a:latin typeface="Knowledge Light Italic" pitchFamily="34" charset="0"/>
                <a:ea typeface="宋体" pitchFamily="2" charset="-122"/>
                <a:cs typeface="Arial" pitchFamily="34" charset="0"/>
              </a:rPr>
              <a:t> </a:t>
            </a:r>
            <a:r>
              <a:rPr lang="en-US" sz="1600" dirty="0" smtClean="0"/>
              <a:t>http://webofknowledge.com/WOS</a:t>
            </a:r>
          </a:p>
          <a:p>
            <a:r>
              <a:rPr lang="zh-CN" altLang="en-US" sz="1600" dirty="0" smtClean="0">
                <a:solidFill>
                  <a:srgbClr val="FFFFFF"/>
                </a:solidFill>
                <a:latin typeface="Knowledge Light Italic" pitchFamily="34" charset="0"/>
                <a:ea typeface="宋体" pitchFamily="2" charset="-122"/>
                <a:cs typeface="Arial" pitchFamily="34" charset="0"/>
              </a:rPr>
              <a:t>登录</a:t>
            </a:r>
            <a:r>
              <a:rPr lang="en-US" altLang="zh-CN" sz="1600" dirty="0" smtClean="0">
                <a:solidFill>
                  <a:srgbClr val="FFFFFF"/>
                </a:solidFill>
                <a:latin typeface="Knowledge Light Italic" pitchFamily="34" charset="0"/>
                <a:ea typeface="宋体" pitchFamily="2" charset="-122"/>
                <a:cs typeface="Arial" pitchFamily="34" charset="0"/>
              </a:rPr>
              <a:t>DII</a:t>
            </a:r>
            <a:r>
              <a:rPr lang="zh-CN" altLang="en-US" sz="1600" dirty="0" smtClean="0">
                <a:solidFill>
                  <a:srgbClr val="FFFFFF"/>
                </a:solidFill>
                <a:latin typeface="Knowledge Light Italic" pitchFamily="34" charset="0"/>
                <a:ea typeface="宋体" pitchFamily="2" charset="-122"/>
                <a:cs typeface="Arial" pitchFamily="34" charset="0"/>
              </a:rPr>
              <a:t>的直接网址：</a:t>
            </a:r>
            <a:r>
              <a:rPr lang="en-US" altLang="zh-CN" sz="1600" dirty="0" smtClean="0">
                <a:solidFill>
                  <a:srgbClr val="FFFFFF"/>
                </a:solidFill>
                <a:latin typeface="Knowledge Light Italic" pitchFamily="34" charset="0"/>
                <a:ea typeface="宋体" pitchFamily="2" charset="-122"/>
                <a:cs typeface="Arial" pitchFamily="34" charset="0"/>
              </a:rPr>
              <a:t> http://webofknowledge.com/DIIDW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新平台未登录界面.jpg"/>
          <p:cNvPicPr>
            <a:picLocks noChangeAspect="1"/>
          </p:cNvPicPr>
          <p:nvPr/>
        </p:nvPicPr>
        <p:blipFill>
          <a:blip r:embed="rId2" cstate="print"/>
          <a:srcRect/>
          <a:stretch>
            <a:fillRect/>
          </a:stretch>
        </p:blipFill>
        <p:spPr bwMode="auto">
          <a:xfrm>
            <a:off x="0" y="1447800"/>
            <a:ext cx="9144000" cy="5334000"/>
          </a:xfrm>
          <a:prstGeom prst="rect">
            <a:avLst/>
          </a:prstGeom>
          <a:noFill/>
          <a:ln w="9525">
            <a:noFill/>
            <a:miter lim="800000"/>
            <a:headEnd/>
            <a:tailEnd/>
          </a:ln>
        </p:spPr>
      </p:pic>
      <p:sp>
        <p:nvSpPr>
          <p:cNvPr id="7" name="Rounded Rectangle 6"/>
          <p:cNvSpPr/>
          <p:nvPr/>
        </p:nvSpPr>
        <p:spPr>
          <a:xfrm>
            <a:off x="762000" y="2362200"/>
            <a:ext cx="990600" cy="228600"/>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7" descr="数据库下拉菜单.jpg"/>
          <p:cNvPicPr>
            <a:picLocks noChangeAspect="1"/>
          </p:cNvPicPr>
          <p:nvPr/>
        </p:nvPicPr>
        <p:blipFill>
          <a:blip r:embed="rId3" cstate="print"/>
          <a:srcRect/>
          <a:stretch>
            <a:fillRect/>
          </a:stretch>
        </p:blipFill>
        <p:spPr bwMode="auto">
          <a:xfrm>
            <a:off x="2457450" y="1828800"/>
            <a:ext cx="2800350" cy="4876800"/>
          </a:xfrm>
          <a:prstGeom prst="rect">
            <a:avLst/>
          </a:prstGeom>
          <a:noFill/>
          <a:ln w="9525">
            <a:noFill/>
            <a:miter lim="800000"/>
            <a:headEnd/>
            <a:tailEnd/>
          </a:ln>
        </p:spPr>
      </p:pic>
      <p:sp>
        <p:nvSpPr>
          <p:cNvPr id="9" name="Right Arrow 8"/>
          <p:cNvSpPr/>
          <p:nvPr/>
        </p:nvSpPr>
        <p:spPr>
          <a:xfrm rot="20574855">
            <a:off x="1755775" y="2312988"/>
            <a:ext cx="722313" cy="127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432" name="Title 1"/>
          <p:cNvSpPr>
            <a:spLocks noGrp="1"/>
          </p:cNvSpPr>
          <p:nvPr>
            <p:ph type="title"/>
          </p:nvPr>
        </p:nvSpPr>
        <p:spPr>
          <a:xfrm>
            <a:off x="0" y="0"/>
            <a:ext cx="9144000" cy="1143000"/>
          </a:xfrm>
        </p:spPr>
        <p:txBody>
          <a:bodyPr/>
          <a:lstStyle/>
          <a:p>
            <a:pPr marL="342900" indent="-342900"/>
            <a:r>
              <a:rPr lang="en-US" altLang="zh-CN" dirty="0" smtClean="0">
                <a:ea typeface="宋体" pitchFamily="2" charset="-122"/>
              </a:rPr>
              <a:t>Web of Science</a:t>
            </a:r>
            <a:r>
              <a:rPr lang="zh-CN" altLang="en-US" dirty="0" smtClean="0">
                <a:ea typeface="宋体" pitchFamily="2" charset="-122"/>
              </a:rPr>
              <a:t>平台界面  </a:t>
            </a:r>
            <a:r>
              <a:rPr lang="en-US" altLang="zh-CN" dirty="0" smtClean="0">
                <a:ea typeface="宋体" pitchFamily="2" charset="-122"/>
              </a:rPr>
              <a:t>(</a:t>
            </a:r>
            <a:r>
              <a:rPr lang="en-US" altLang="zh-CN" sz="3200" b="1" dirty="0" smtClean="0">
                <a:ea typeface="宋体" pitchFamily="2" charset="-122"/>
              </a:rPr>
              <a:t>www.webofscience.com)</a:t>
            </a:r>
            <a:endParaRPr lang="en-US" altLang="zh-CN" dirty="0" smtClean="0">
              <a:ea typeface="宋体" pitchFamily="2" charset="-122"/>
            </a:endParaRPr>
          </a:p>
        </p:txBody>
      </p:sp>
      <p:sp>
        <p:nvSpPr>
          <p:cNvPr id="15" name="标题 1"/>
          <p:cNvSpPr txBox="1">
            <a:spLocks/>
          </p:cNvSpPr>
          <p:nvPr/>
        </p:nvSpPr>
        <p:spPr bwMode="auto">
          <a:xfrm>
            <a:off x="2700338" y="0"/>
            <a:ext cx="7369175" cy="404813"/>
          </a:xfrm>
          <a:prstGeom prst="rect">
            <a:avLst/>
          </a:prstGeom>
          <a:noFill/>
          <a:ln w="9525">
            <a:noFill/>
            <a:miter lim="800000"/>
            <a:headEnd/>
            <a:tailEnd/>
          </a:ln>
        </p:spPr>
        <p:txBody>
          <a:bodyPr lIns="0" tIns="0" rIns="0" bIns="0" anchor="b"/>
          <a:lstStyle/>
          <a:p>
            <a:pPr marL="0" lvl="1" eaLnBrk="0" hangingPunct="0">
              <a:lnSpc>
                <a:spcPct val="90000"/>
              </a:lnSpc>
              <a:defRPr/>
            </a:pPr>
            <a:endParaRPr lang="zh-CN" altLang="en-US" sz="3200" b="1" kern="0" dirty="0">
              <a:latin typeface="Arial" charset="0"/>
            </a:endParaRPr>
          </a:p>
        </p:txBody>
      </p:sp>
      <p:sp>
        <p:nvSpPr>
          <p:cNvPr id="11" name="Left Arrow 10"/>
          <p:cNvSpPr/>
          <p:nvPr/>
        </p:nvSpPr>
        <p:spPr>
          <a:xfrm>
            <a:off x="4397831" y="2177144"/>
            <a:ext cx="1030514" cy="2177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2162630" y="1030507"/>
            <a:ext cx="261257" cy="4499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ular Callout 11"/>
          <p:cNvSpPr/>
          <p:nvPr/>
        </p:nvSpPr>
        <p:spPr>
          <a:xfrm>
            <a:off x="4731656" y="3730172"/>
            <a:ext cx="3686629" cy="911696"/>
          </a:xfrm>
          <a:prstGeom prst="wedgeRectCallout">
            <a:avLst>
              <a:gd name="adj1" fmla="val -38677"/>
              <a:gd name="adj2" fmla="val -115473"/>
            </a:avLst>
          </a:prstGeom>
          <a:solidFill>
            <a:srgbClr val="FF8000"/>
          </a:solidFill>
          <a:ln w="25400" cap="flat" cmpd="sng" algn="ctr">
            <a:solidFill>
              <a:srgbClr val="FF8000">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solidFill>
                <a:effectLst/>
                <a:uLnTx/>
                <a:uFillTx/>
                <a:latin typeface="Arial"/>
                <a:ea typeface="+mn-ea"/>
                <a:cs typeface="+mn-cs"/>
              </a:rPr>
              <a:t>目前</a:t>
            </a:r>
            <a:r>
              <a:rPr lang="zh-CN" altLang="en-US" kern="0" dirty="0" smtClean="0">
                <a:solidFill>
                  <a:srgbClr val="FFFFFF"/>
                </a:solidFill>
                <a:latin typeface="Arial"/>
              </a:rPr>
              <a:t>本机构</a:t>
            </a:r>
            <a:r>
              <a:rPr kumimoji="0" lang="zh-CN" altLang="en-US" sz="1800" b="0" i="0" u="none" strike="noStrike" kern="0" cap="none" spc="0" normalizeH="0" baseline="0" noProof="0" dirty="0" smtClean="0">
                <a:ln>
                  <a:noFill/>
                </a:ln>
                <a:solidFill>
                  <a:srgbClr val="FFFFFF"/>
                </a:solidFill>
                <a:effectLst/>
                <a:uLnTx/>
                <a:uFillTx/>
                <a:latin typeface="Arial"/>
                <a:ea typeface="+mn-ea"/>
                <a:cs typeface="+mn-cs"/>
              </a:rPr>
              <a:t>可检索的资源有</a:t>
            </a:r>
            <a:r>
              <a:rPr kumimoji="0" lang="en-US" altLang="zh-CN" sz="1800" b="0" i="0" u="none" strike="noStrike" kern="0" cap="none" spc="0" normalizeH="0" baseline="0" noProof="0" dirty="0" smtClean="0">
                <a:ln>
                  <a:noFill/>
                </a:ln>
                <a:solidFill>
                  <a:srgbClr val="FFFFFF"/>
                </a:solidFill>
                <a:effectLst/>
                <a:uLnTx/>
                <a:uFillTx/>
                <a:latin typeface="Arial"/>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kern="0" dirty="0" smtClean="0">
                <a:solidFill>
                  <a:srgbClr val="FFFFFF"/>
                </a:solidFill>
                <a:latin typeface="Arial"/>
              </a:rPr>
              <a:t>SCI/CPCI-S:1998</a:t>
            </a:r>
            <a:r>
              <a:rPr lang="zh-CN" altLang="en-US" kern="0" dirty="0" smtClean="0">
                <a:solidFill>
                  <a:srgbClr val="FFFFFF"/>
                </a:solidFill>
                <a:latin typeface="Arial"/>
              </a:rPr>
              <a:t>年</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kern="0" dirty="0" err="1" smtClean="0">
                <a:solidFill>
                  <a:srgbClr val="FFFFFF"/>
                </a:solidFill>
                <a:latin typeface="Arial"/>
              </a:rPr>
              <a:t>Inspec</a:t>
            </a:r>
            <a:r>
              <a:rPr lang="en-US" altLang="zh-CN" kern="0" dirty="0" smtClean="0">
                <a:solidFill>
                  <a:srgbClr val="FFFFFF"/>
                </a:solidFill>
                <a:latin typeface="Arial"/>
              </a:rPr>
              <a:t>/DII</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nodePh="1">
                                  <p:stCondLst>
                                    <p:cond delay="0"/>
                                  </p:stCondLst>
                                  <p:endCondLst>
                                    <p:cond evt="begin" delay="0">
                                      <p:tn val="24"/>
                                    </p:cond>
                                  </p:end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检索主题：医疗保健机器人</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03288" y="1740127"/>
            <a:ext cx="7471455" cy="3436615"/>
          </a:xfrm>
          <a:prstGeom prst="rect">
            <a:avLst/>
          </a:prstGeom>
          <a:noFill/>
          <a:ln w="9525">
            <a:noFill/>
            <a:miter lim="800000"/>
            <a:headEnd/>
            <a:tailEnd/>
          </a:ln>
        </p:spPr>
      </p:pic>
      <p:sp>
        <p:nvSpPr>
          <p:cNvPr id="9" name="TextBox 8"/>
          <p:cNvSpPr txBox="1"/>
          <p:nvPr/>
        </p:nvSpPr>
        <p:spPr>
          <a:xfrm>
            <a:off x="4136580" y="5283198"/>
            <a:ext cx="3976914" cy="430887"/>
          </a:xfrm>
          <a:prstGeom prst="rect">
            <a:avLst/>
          </a:prstGeom>
          <a:noFill/>
        </p:spPr>
        <p:txBody>
          <a:bodyPr wrap="square" rtlCol="0">
            <a:spAutoFit/>
          </a:bodyPr>
          <a:lstStyle/>
          <a:p>
            <a:r>
              <a:rPr lang="zh-CN" altLang="en-US" sz="1100" dirty="0" smtClean="0"/>
              <a:t>数据来源：</a:t>
            </a:r>
            <a:r>
              <a:rPr lang="en-US" altLang="zh-CN" sz="1100" dirty="0" smtClean="0"/>
              <a:t>http://www.doc88.com/p-9716621831654.html</a:t>
            </a:r>
            <a:endParaRPr lang="zh-CN" altLang="en-US" sz="1100" dirty="0" smtClean="0"/>
          </a:p>
          <a:p>
            <a:endParaRPr lang="en-US" sz="1100"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检索主题：医疗保健机器人</a:t>
            </a:r>
            <a:endParaRPr lang="en-US" dirty="0"/>
          </a:p>
        </p:txBody>
      </p:sp>
      <p:sp>
        <p:nvSpPr>
          <p:cNvPr id="3" name="Content Placeholder 2"/>
          <p:cNvSpPr>
            <a:spLocks noGrp="1"/>
          </p:cNvSpPr>
          <p:nvPr>
            <p:ph idx="1"/>
          </p:nvPr>
        </p:nvSpPr>
        <p:spPr>
          <a:xfrm>
            <a:off x="917575" y="1525588"/>
            <a:ext cx="7369175" cy="1319212"/>
          </a:xfrm>
        </p:spPr>
        <p:txBody>
          <a:bodyPr/>
          <a:lstStyle/>
          <a:p>
            <a:pPr>
              <a:buNone/>
            </a:pPr>
            <a:r>
              <a:rPr lang="zh-CN" altLang="en-US" sz="2000" dirty="0" smtClean="0"/>
              <a:t>检索策略：因为医疗机器人中很多关键词并未用到“医疗”字样，所以结合学科显得更加适合。在</a:t>
            </a:r>
            <a:r>
              <a:rPr lang="en-US" altLang="zh-CN" sz="2000" dirty="0" smtClean="0"/>
              <a:t>WOS</a:t>
            </a:r>
            <a:r>
              <a:rPr lang="zh-CN" altLang="en-US" sz="2000" dirty="0" smtClean="0"/>
              <a:t>平台可以利用“研究方向”或者“</a:t>
            </a:r>
            <a:r>
              <a:rPr lang="en-US" altLang="zh-CN" sz="2000" dirty="0" smtClean="0"/>
              <a:t>Web of Science</a:t>
            </a:r>
            <a:r>
              <a:rPr lang="zh-CN" altLang="en-US" sz="2000" dirty="0" smtClean="0"/>
              <a:t>类别”。</a:t>
            </a:r>
            <a:endParaRPr lang="en-US" altLang="zh-CN" sz="2000" dirty="0" smtClean="0"/>
          </a:p>
          <a:p>
            <a:pPr>
              <a:buNone/>
            </a:pPr>
            <a:endParaRPr lang="en-US" sz="2000" dirty="0"/>
          </a:p>
        </p:txBody>
      </p:sp>
      <p:sp>
        <p:nvSpPr>
          <p:cNvPr id="4" name="TextBox 3"/>
          <p:cNvSpPr txBox="1"/>
          <p:nvPr/>
        </p:nvSpPr>
        <p:spPr>
          <a:xfrm>
            <a:off x="275779" y="3120578"/>
            <a:ext cx="1494972" cy="1477328"/>
          </a:xfrm>
          <a:prstGeom prst="rect">
            <a:avLst/>
          </a:prstGeom>
          <a:noFill/>
          <a:ln w="28575">
            <a:solidFill>
              <a:schemeClr val="tx2"/>
            </a:solidFill>
          </a:ln>
        </p:spPr>
        <p:txBody>
          <a:bodyPr wrap="square" rtlCol="0">
            <a:spAutoFit/>
          </a:bodyPr>
          <a:lstStyle/>
          <a:p>
            <a:r>
              <a:rPr lang="en-US" dirty="0" smtClean="0"/>
              <a:t>robot</a:t>
            </a:r>
          </a:p>
          <a:p>
            <a:r>
              <a:rPr lang="en-US" dirty="0" smtClean="0"/>
              <a:t>robotic</a:t>
            </a:r>
          </a:p>
          <a:p>
            <a:r>
              <a:rPr lang="en-US" dirty="0" smtClean="0"/>
              <a:t>robotics</a:t>
            </a:r>
          </a:p>
          <a:p>
            <a:r>
              <a:rPr lang="en-US" strike="sngStrike" dirty="0" smtClean="0"/>
              <a:t>automation</a:t>
            </a:r>
          </a:p>
          <a:p>
            <a:r>
              <a:rPr lang="en-US" strike="sngStrike" dirty="0" smtClean="0"/>
              <a:t>android</a:t>
            </a:r>
            <a:endParaRPr lang="en-US" strike="sngStrike" dirty="0"/>
          </a:p>
        </p:txBody>
      </p:sp>
      <p:sp>
        <p:nvSpPr>
          <p:cNvPr id="5" name="TextBox 4"/>
          <p:cNvSpPr txBox="1"/>
          <p:nvPr/>
        </p:nvSpPr>
        <p:spPr>
          <a:xfrm>
            <a:off x="493492" y="2540009"/>
            <a:ext cx="877163" cy="369332"/>
          </a:xfrm>
          <a:prstGeom prst="rect">
            <a:avLst/>
          </a:prstGeom>
          <a:solidFill>
            <a:schemeClr val="tx2"/>
          </a:solidFill>
        </p:spPr>
        <p:txBody>
          <a:bodyPr wrap="none" rtlCol="0">
            <a:spAutoFit/>
          </a:bodyPr>
          <a:lstStyle/>
          <a:p>
            <a:r>
              <a:rPr lang="zh-CN" altLang="en-US" dirty="0" smtClean="0">
                <a:solidFill>
                  <a:schemeClr val="bg1"/>
                </a:solidFill>
              </a:rPr>
              <a:t>关键词</a:t>
            </a:r>
            <a:endParaRPr lang="en-US" dirty="0">
              <a:solidFill>
                <a:schemeClr val="bg1"/>
              </a:solidFill>
            </a:endParaRPr>
          </a:p>
        </p:txBody>
      </p:sp>
      <p:sp>
        <p:nvSpPr>
          <p:cNvPr id="6" name="TextBox 5"/>
          <p:cNvSpPr txBox="1"/>
          <p:nvPr/>
        </p:nvSpPr>
        <p:spPr>
          <a:xfrm>
            <a:off x="268521" y="5188864"/>
            <a:ext cx="1463040" cy="646331"/>
          </a:xfrm>
          <a:prstGeom prst="rect">
            <a:avLst/>
          </a:prstGeom>
          <a:noFill/>
          <a:ln w="28575">
            <a:solidFill>
              <a:schemeClr val="tx2"/>
            </a:solidFill>
          </a:ln>
        </p:spPr>
        <p:txBody>
          <a:bodyPr wrap="square" rtlCol="0">
            <a:spAutoFit/>
          </a:bodyPr>
          <a:lstStyle/>
          <a:p>
            <a:r>
              <a:rPr lang="zh-CN" altLang="en-US" dirty="0" smtClean="0"/>
              <a:t>确定检索词：</a:t>
            </a:r>
            <a:r>
              <a:rPr lang="en-US" dirty="0" smtClean="0"/>
              <a:t>Robot</a:t>
            </a:r>
            <a:r>
              <a:rPr lang="zh-CN" altLang="en-US" dirty="0" smtClean="0"/>
              <a:t>*</a:t>
            </a:r>
            <a:endParaRPr lang="en-US" altLang="zh-CN" dirty="0" smtClean="0"/>
          </a:p>
        </p:txBody>
      </p:sp>
      <p:sp>
        <p:nvSpPr>
          <p:cNvPr id="7" name="Right Arrow 6"/>
          <p:cNvSpPr/>
          <p:nvPr/>
        </p:nvSpPr>
        <p:spPr>
          <a:xfrm rot="5400000">
            <a:off x="674925" y="4659091"/>
            <a:ext cx="457200" cy="4572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34342" y="2576293"/>
            <a:ext cx="3339376" cy="369332"/>
          </a:xfrm>
          <a:prstGeom prst="rect">
            <a:avLst/>
          </a:prstGeom>
          <a:solidFill>
            <a:schemeClr val="tx2"/>
          </a:solidFill>
        </p:spPr>
        <p:txBody>
          <a:bodyPr wrap="none" rtlCol="0">
            <a:spAutoFit/>
          </a:bodyPr>
          <a:lstStyle/>
          <a:p>
            <a:r>
              <a:rPr lang="zh-CN" altLang="en-US" dirty="0" smtClean="0">
                <a:solidFill>
                  <a:schemeClr val="bg1"/>
                </a:solidFill>
              </a:rPr>
              <a:t>学科：与医学相关的“研究方向”</a:t>
            </a:r>
            <a:endParaRPr lang="en-US" dirty="0">
              <a:solidFill>
                <a:schemeClr val="bg1"/>
              </a:solidFill>
            </a:endParaRPr>
          </a:p>
        </p:txBody>
      </p:sp>
      <p:graphicFrame>
        <p:nvGraphicFramePr>
          <p:cNvPr id="10" name="Table 9"/>
          <p:cNvGraphicFramePr>
            <a:graphicFrameLocks noGrp="1"/>
          </p:cNvGraphicFramePr>
          <p:nvPr/>
        </p:nvGraphicFramePr>
        <p:xfrm>
          <a:off x="6144990" y="2869303"/>
          <a:ext cx="3013528" cy="3392805"/>
        </p:xfrm>
        <a:graphic>
          <a:graphicData uri="http://schemas.openxmlformats.org/drawingml/2006/table">
            <a:tbl>
              <a:tblPr/>
              <a:tblGrid>
                <a:gridCol w="3013528"/>
              </a:tblGrid>
              <a:tr h="190500">
                <a:tc>
                  <a:txBody>
                    <a:bodyPr/>
                    <a:lstStyle/>
                    <a:p>
                      <a:pPr algn="l" fontAlgn="b"/>
                      <a:r>
                        <a:rPr lang="zh-CN" altLang="en-US" sz="1100" b="0" i="0" u="none" strike="noStrike" dirty="0">
                          <a:solidFill>
                            <a:srgbClr val="000000"/>
                          </a:solidFill>
                          <a:latin typeface="Calibri"/>
                        </a:rPr>
                        <a:t>研究方向</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gn="l" fontAlgn="b"/>
                      <a:r>
                        <a:rPr lang="en-US" sz="1100" b="0" i="0" u="none" strike="noStrike">
                          <a:solidFill>
                            <a:srgbClr val="000000"/>
                          </a:solidFill>
                          <a:latin typeface="Calibri"/>
                        </a:rPr>
                        <a:t>Anatomy &amp; Morphology (</a:t>
                      </a:r>
                      <a:r>
                        <a:rPr lang="zh-CN" altLang="en-US" sz="1100" b="0" i="0" u="none" strike="noStrike">
                          <a:solidFill>
                            <a:srgbClr val="000000"/>
                          </a:solidFill>
                          <a:latin typeface="Calibri"/>
                        </a:rPr>
                        <a:t>解剖与形态学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Anesthesiology (</a:t>
                      </a:r>
                      <a:r>
                        <a:rPr lang="zh-CN" altLang="en-US" sz="1100" b="0" i="0" u="none" strike="noStrike">
                          <a:solidFill>
                            <a:srgbClr val="000000"/>
                          </a:solidFill>
                          <a:latin typeface="Calibri"/>
                        </a:rPr>
                        <a:t>麻醉学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dirty="0">
                          <a:solidFill>
                            <a:srgbClr val="000000"/>
                          </a:solidFill>
                          <a:latin typeface="Calibri"/>
                        </a:rPr>
                        <a:t>Cardiovascular System &amp; Cardiology (</a:t>
                      </a:r>
                      <a:r>
                        <a:rPr lang="zh-CN" altLang="en-US" sz="1100" b="0" i="0" u="none" strike="noStrike" dirty="0">
                          <a:solidFill>
                            <a:srgbClr val="000000"/>
                          </a:solidFill>
                          <a:latin typeface="Calibri"/>
                        </a:rPr>
                        <a:t>心血管系統与心脏病学</a:t>
                      </a:r>
                      <a:r>
                        <a:rPr lang="en-US" altLang="zh-CN" sz="1100" b="0" i="0" u="none" strike="noStrike" dirty="0">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Nursing (</a:t>
                      </a:r>
                      <a:r>
                        <a:rPr lang="zh-CN" altLang="en-US" sz="1100" b="0" i="0" u="none" strike="noStrike">
                          <a:solidFill>
                            <a:srgbClr val="000000"/>
                          </a:solidFill>
                          <a:latin typeface="Calibri"/>
                        </a:rPr>
                        <a:t>护理</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Obstetrics &amp; Gynecology (</a:t>
                      </a:r>
                      <a:r>
                        <a:rPr lang="zh-CN" altLang="en-US" sz="1100" b="0" i="0" u="none" strike="noStrike">
                          <a:solidFill>
                            <a:srgbClr val="000000"/>
                          </a:solidFill>
                          <a:latin typeface="Calibri"/>
                        </a:rPr>
                        <a:t>产科学与妇科学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Oncology (</a:t>
                      </a:r>
                      <a:r>
                        <a:rPr lang="zh-CN" altLang="en-US" sz="1100" b="0" i="0" u="none" strike="noStrike">
                          <a:solidFill>
                            <a:srgbClr val="000000"/>
                          </a:solidFill>
                          <a:latin typeface="Calibri"/>
                        </a:rPr>
                        <a:t>腫瘤学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Ophthalmology (</a:t>
                      </a:r>
                      <a:r>
                        <a:rPr lang="zh-CN" altLang="en-US" sz="1100" b="0" i="0" u="none" strike="noStrike">
                          <a:solidFill>
                            <a:srgbClr val="000000"/>
                          </a:solidFill>
                          <a:latin typeface="Calibri"/>
                        </a:rPr>
                        <a:t>眼科学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Orthopedics (</a:t>
                      </a:r>
                      <a:r>
                        <a:rPr lang="zh-CN" altLang="en-US" sz="1100" b="0" i="0" u="none" strike="noStrike">
                          <a:solidFill>
                            <a:srgbClr val="000000"/>
                          </a:solidFill>
                          <a:latin typeface="Calibri"/>
                        </a:rPr>
                        <a:t>骨科学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Otorhinolaryngology (</a:t>
                      </a:r>
                      <a:r>
                        <a:rPr lang="zh-CN" altLang="en-US" sz="1100" b="0" i="0" u="none" strike="noStrike">
                          <a:solidFill>
                            <a:srgbClr val="000000"/>
                          </a:solidFill>
                          <a:latin typeface="Calibri"/>
                        </a:rPr>
                        <a:t>耳鼻喉科</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Pathology (</a:t>
                      </a:r>
                      <a:r>
                        <a:rPr lang="zh-CN" altLang="en-US" sz="1100" b="0" i="0" u="none" strike="noStrike">
                          <a:solidFill>
                            <a:srgbClr val="000000"/>
                          </a:solidFill>
                          <a:latin typeface="Calibri"/>
                        </a:rPr>
                        <a:t>病理学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Rehabilitation (</a:t>
                      </a:r>
                      <a:r>
                        <a:rPr lang="zh-CN" altLang="en-US" sz="1100" b="0" i="0" u="none" strike="noStrike">
                          <a:solidFill>
                            <a:srgbClr val="000000"/>
                          </a:solidFill>
                          <a:latin typeface="Calibri"/>
                        </a:rPr>
                        <a:t>康復</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Respiratory System (</a:t>
                      </a:r>
                      <a:r>
                        <a:rPr lang="zh-CN" altLang="en-US" sz="1100" b="0" i="0" u="none" strike="noStrike">
                          <a:solidFill>
                            <a:srgbClr val="000000"/>
                          </a:solidFill>
                          <a:latin typeface="Calibri"/>
                        </a:rPr>
                        <a:t>呼吸系統</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Rheumatology (</a:t>
                      </a:r>
                      <a:r>
                        <a:rPr lang="zh-CN" altLang="en-US" sz="1100" b="0" i="0" u="none" strike="noStrike">
                          <a:solidFill>
                            <a:srgbClr val="000000"/>
                          </a:solidFill>
                          <a:latin typeface="Calibri"/>
                        </a:rPr>
                        <a:t>风湿病学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Surgery (</a:t>
                      </a:r>
                      <a:r>
                        <a:rPr lang="zh-CN" altLang="en-US" sz="1100" b="0" i="0" u="none" strike="noStrike">
                          <a:solidFill>
                            <a:srgbClr val="000000"/>
                          </a:solidFill>
                          <a:latin typeface="Calibri"/>
                        </a:rPr>
                        <a:t>外科</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a:solidFill>
                            <a:srgbClr val="000000"/>
                          </a:solidFill>
                          <a:latin typeface="Calibri"/>
                        </a:rPr>
                        <a:t>Transplantation (</a:t>
                      </a:r>
                      <a:r>
                        <a:rPr lang="zh-CN" altLang="en-US" sz="1100" b="0" i="0" u="none" strike="noStrike">
                          <a:solidFill>
                            <a:srgbClr val="000000"/>
                          </a:solidFill>
                          <a:latin typeface="Calibri"/>
                        </a:rPr>
                        <a:t>移植医学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r h="190500">
                <a:tc>
                  <a:txBody>
                    <a:bodyPr/>
                    <a:lstStyle/>
                    <a:p>
                      <a:pPr algn="l" fontAlgn="b"/>
                      <a:r>
                        <a:rPr lang="en-US" sz="1100" b="0" i="0" u="none" strike="noStrike" dirty="0">
                          <a:solidFill>
                            <a:srgbClr val="000000"/>
                          </a:solidFill>
                          <a:latin typeface="Calibri"/>
                        </a:rPr>
                        <a:t>Urology &amp; Nephrology (</a:t>
                      </a:r>
                      <a:r>
                        <a:rPr lang="zh-CN" altLang="en-US" sz="1100" b="0" i="0" u="none" strike="noStrike" dirty="0">
                          <a:solidFill>
                            <a:srgbClr val="000000"/>
                          </a:solidFill>
                          <a:latin typeface="Calibri"/>
                        </a:rPr>
                        <a:t>泌尿科学与肾脏学</a:t>
                      </a:r>
                      <a:r>
                        <a:rPr lang="en-US" altLang="zh-CN" sz="1100" b="0" i="0" u="none" strike="noStrike" dirty="0">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tr>
            </a:tbl>
          </a:graphicData>
        </a:graphic>
      </p:graphicFrame>
      <p:cxnSp>
        <p:nvCxnSpPr>
          <p:cNvPr id="12" name="Straight Arrow Connector 11"/>
          <p:cNvCxnSpPr/>
          <p:nvPr/>
        </p:nvCxnSpPr>
        <p:spPr>
          <a:xfrm>
            <a:off x="2133603" y="2801257"/>
            <a:ext cx="0" cy="347472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nvGraphicFramePr>
        <p:xfrm>
          <a:off x="2245181" y="3046536"/>
          <a:ext cx="3792765" cy="3259932"/>
        </p:xfrm>
        <a:graphic>
          <a:graphicData uri="http://schemas.openxmlformats.org/drawingml/2006/table">
            <a:tbl>
              <a:tblPr/>
              <a:tblGrid>
                <a:gridCol w="3792765"/>
              </a:tblGrid>
              <a:tr h="133589">
                <a:tc>
                  <a:txBody>
                    <a:bodyPr/>
                    <a:lstStyle/>
                    <a:p>
                      <a:pPr algn="l" fontAlgn="b"/>
                      <a:r>
                        <a:rPr lang="zh-CN" altLang="en-US" sz="1100" b="0" i="0" u="none" strike="noStrike" dirty="0">
                          <a:solidFill>
                            <a:srgbClr val="000000"/>
                          </a:solidFill>
                          <a:latin typeface="Calibri"/>
                        </a:rPr>
                        <a:t>研究方向</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589">
                <a:tc>
                  <a:txBody>
                    <a:bodyPr/>
                    <a:lstStyle/>
                    <a:p>
                      <a:pPr algn="l" fontAlgn="b"/>
                      <a:r>
                        <a:rPr lang="en-US" sz="1100" b="1" i="0" u="none" strike="noStrike" dirty="0">
                          <a:solidFill>
                            <a:srgbClr val="000000"/>
                          </a:solidFill>
                          <a:latin typeface="Calibri"/>
                        </a:rPr>
                        <a:t>Life Sciences &amp; Biomedicine (</a:t>
                      </a:r>
                      <a:r>
                        <a:rPr lang="zh-CN" altLang="en-US" sz="1100" b="1" i="0" u="none" strike="noStrike" dirty="0">
                          <a:solidFill>
                            <a:srgbClr val="000000"/>
                          </a:solidFill>
                          <a:latin typeface="Calibri"/>
                        </a:rPr>
                        <a:t>生命科学与生物医学</a:t>
                      </a:r>
                      <a:r>
                        <a:rPr lang="en-US" altLang="zh-CN" sz="1100" b="1" i="0" u="none" strike="noStrike" dirty="0">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Critical Care Medicine (</a:t>
                      </a:r>
                      <a:r>
                        <a:rPr lang="zh-CN" altLang="en-US" sz="1100" b="0" i="0" u="none" strike="noStrike">
                          <a:solidFill>
                            <a:srgbClr val="000000"/>
                          </a:solidFill>
                          <a:latin typeface="Calibri"/>
                        </a:rPr>
                        <a:t>重症医学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7177">
                <a:tc>
                  <a:txBody>
                    <a:bodyPr/>
                    <a:lstStyle/>
                    <a:p>
                      <a:pPr algn="l" fontAlgn="b"/>
                      <a:r>
                        <a:rPr lang="en-US" sz="1100" b="0" i="0" u="none" strike="noStrike">
                          <a:solidFill>
                            <a:srgbClr val="000000"/>
                          </a:solidFill>
                          <a:latin typeface="Calibri"/>
                        </a:rPr>
                        <a:t>Dentistry, Oral Surgery &amp; Medicine (</a:t>
                      </a:r>
                      <a:r>
                        <a:rPr lang="zh-CN" altLang="en-US" sz="1100" b="0" i="0" u="none" strike="noStrike">
                          <a:solidFill>
                            <a:srgbClr val="000000"/>
                          </a:solidFill>
                          <a:latin typeface="Calibri"/>
                        </a:rPr>
                        <a:t>牙科医学、口腔外科与医学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Emergency Medicine (</a:t>
                      </a:r>
                      <a:r>
                        <a:rPr lang="zh-CN" altLang="en-US" sz="1100" b="0" i="0" u="none" strike="noStrike">
                          <a:solidFill>
                            <a:srgbClr val="000000"/>
                          </a:solidFill>
                          <a:latin typeface="Calibri"/>
                        </a:rPr>
                        <a:t>急诊医学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General &amp; Internal Medicine (</a:t>
                      </a:r>
                      <a:r>
                        <a:rPr lang="zh-CN" altLang="en-US" sz="1100" b="0" i="0" u="none" strike="noStrike">
                          <a:solidFill>
                            <a:srgbClr val="000000"/>
                          </a:solidFill>
                          <a:latin typeface="Calibri"/>
                        </a:rPr>
                        <a:t>一般內科</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Integrative &amp; Complementary Medicine (</a:t>
                      </a:r>
                      <a:r>
                        <a:rPr lang="zh-CN" altLang="en-US" sz="1100" b="0" i="0" u="none" strike="noStrike">
                          <a:solidFill>
                            <a:srgbClr val="000000"/>
                          </a:solidFill>
                          <a:latin typeface="Calibri"/>
                        </a:rPr>
                        <a:t>整合与补充医学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Legal Medicine (</a:t>
                      </a:r>
                      <a:r>
                        <a:rPr lang="zh-CN" altLang="en-US" sz="1100" b="0" i="0" u="none" strike="noStrike">
                          <a:solidFill>
                            <a:srgbClr val="000000"/>
                          </a:solidFill>
                          <a:latin typeface="Calibri"/>
                        </a:rPr>
                        <a:t>法医学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7177">
                <a:tc>
                  <a:txBody>
                    <a:bodyPr/>
                    <a:lstStyle/>
                    <a:p>
                      <a:pPr algn="l" fontAlgn="b"/>
                      <a:r>
                        <a:rPr lang="en-US" sz="1100" b="0" i="0" u="none" strike="noStrike">
                          <a:solidFill>
                            <a:srgbClr val="000000"/>
                          </a:solidFill>
                          <a:latin typeface="Calibri"/>
                        </a:rPr>
                        <a:t>Life Sciences Biomedicine Other Topics (</a:t>
                      </a:r>
                      <a:r>
                        <a:rPr lang="zh-CN" altLang="en-US" sz="1100" b="0" i="0" u="none" strike="noStrike">
                          <a:solidFill>
                            <a:srgbClr val="000000"/>
                          </a:solidFill>
                          <a:latin typeface="Calibri"/>
                        </a:rPr>
                        <a:t>生命科学与生物医学类其他主题</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Medical Ethics (</a:t>
                      </a:r>
                      <a:r>
                        <a:rPr lang="zh-CN" altLang="en-US" sz="1100" b="0" i="0" u="none" strike="noStrike">
                          <a:solidFill>
                            <a:srgbClr val="000000"/>
                          </a:solidFill>
                          <a:latin typeface="Calibri"/>
                        </a:rPr>
                        <a:t>医疗论理</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Medical Informatics (</a:t>
                      </a:r>
                      <a:r>
                        <a:rPr lang="zh-CN" altLang="en-US" sz="1100" b="0" i="0" u="none" strike="noStrike">
                          <a:solidFill>
                            <a:srgbClr val="000000"/>
                          </a:solidFill>
                          <a:latin typeface="Calibri"/>
                        </a:rPr>
                        <a:t>医学资讯</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Medical Laboratory Technology (</a:t>
                      </a:r>
                      <a:r>
                        <a:rPr lang="zh-CN" altLang="en-US" sz="1100" b="0" i="0" u="none" strike="noStrike">
                          <a:solidFill>
                            <a:srgbClr val="000000"/>
                          </a:solidFill>
                          <a:latin typeface="Calibri"/>
                        </a:rPr>
                        <a:t>医学检验技术</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7177">
                <a:tc>
                  <a:txBody>
                    <a:bodyPr/>
                    <a:lstStyle/>
                    <a:p>
                      <a:pPr algn="l" fontAlgn="b"/>
                      <a:r>
                        <a:rPr lang="en-US" sz="1100" b="0" i="0" u="none" strike="noStrike">
                          <a:solidFill>
                            <a:srgbClr val="000000"/>
                          </a:solidFill>
                          <a:latin typeface="Calibri"/>
                        </a:rPr>
                        <a:t>Radiology, Nuclear Medicine &amp; Medical Imaging (</a:t>
                      </a:r>
                      <a:r>
                        <a:rPr lang="zh-CN" altLang="en-US" sz="1100" b="0" i="0" u="none" strike="noStrike">
                          <a:solidFill>
                            <a:srgbClr val="000000"/>
                          </a:solidFill>
                          <a:latin typeface="Calibri"/>
                        </a:rPr>
                        <a:t>辐射学、核子医学与医学影像</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Research &amp; Experimental Medicine (</a:t>
                      </a:r>
                      <a:r>
                        <a:rPr lang="zh-CN" altLang="en-US" sz="1100" b="0" i="0" u="none" strike="noStrike">
                          <a:solidFill>
                            <a:srgbClr val="000000"/>
                          </a:solidFill>
                          <a:latin typeface="Calibri"/>
                        </a:rPr>
                        <a:t>研究与实验医学</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a:solidFill>
                            <a:srgbClr val="000000"/>
                          </a:solidFill>
                          <a:latin typeface="Calibri"/>
                        </a:rPr>
                        <a:t>Tropical Medicine (</a:t>
                      </a:r>
                      <a:r>
                        <a:rPr lang="zh-CN" altLang="en-US" sz="1100" b="0" i="0" u="none" strike="noStrike">
                          <a:solidFill>
                            <a:srgbClr val="000000"/>
                          </a:solidFill>
                          <a:latin typeface="Calibri"/>
                        </a:rPr>
                        <a:t>热带疾病医疗</a:t>
                      </a:r>
                      <a:r>
                        <a:rPr lang="en-US" altLang="zh-CN" sz="1100" b="0" i="0" u="none" strike="noStrike">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33589">
                <a:tc>
                  <a:txBody>
                    <a:bodyPr/>
                    <a:lstStyle/>
                    <a:p>
                      <a:pPr algn="l" fontAlgn="b"/>
                      <a:r>
                        <a:rPr lang="en-US" sz="1100" b="0" i="0" u="none" strike="noStrike" dirty="0">
                          <a:solidFill>
                            <a:srgbClr val="000000"/>
                          </a:solidFill>
                          <a:latin typeface="Calibri"/>
                        </a:rPr>
                        <a:t>Biomedical Social Sciences (</a:t>
                      </a:r>
                      <a:r>
                        <a:rPr lang="zh-CN" altLang="en-US" sz="1100" b="0" i="0" u="none" strike="noStrike" dirty="0">
                          <a:solidFill>
                            <a:srgbClr val="000000"/>
                          </a:solidFill>
                          <a:latin typeface="Calibri"/>
                        </a:rPr>
                        <a:t>生医社会科学</a:t>
                      </a:r>
                      <a:r>
                        <a:rPr lang="en-US" altLang="zh-CN" sz="1100" b="0" i="0" u="none" strike="noStrike" dirty="0">
                          <a:solidFill>
                            <a:srgbClr val="000000"/>
                          </a:solidFill>
                          <a:latin typeface="Calibri"/>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408967" y="2971801"/>
            <a:ext cx="2687792" cy="2976563"/>
          </a:xfrm>
          <a:prstGeom prst="rect">
            <a:avLst/>
          </a:prstGeom>
          <a:noFill/>
          <a:ln w="9525">
            <a:noFill/>
            <a:miter lim="800000"/>
            <a:headEnd/>
            <a:tailEnd/>
          </a:ln>
        </p:spPr>
      </p:pic>
      <p:sp>
        <p:nvSpPr>
          <p:cNvPr id="27" name="TextBox 26"/>
          <p:cNvSpPr txBox="1"/>
          <p:nvPr/>
        </p:nvSpPr>
        <p:spPr>
          <a:xfrm>
            <a:off x="3788338" y="1545079"/>
            <a:ext cx="1008994"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and</a:t>
            </a:r>
            <a:r>
              <a:rPr lang="en-US" altLang="zh-CN" sz="1600" b="1" dirty="0" smtClean="0">
                <a:solidFill>
                  <a:schemeClr val="accent2">
                    <a:lumMod val="60000"/>
                    <a:lumOff val="40000"/>
                  </a:schemeClr>
                </a:solidFill>
              </a:rPr>
              <a:t> B</a:t>
            </a:r>
            <a:endParaRPr lang="zh-CN" altLang="en-US" sz="1600" b="1" dirty="0">
              <a:solidFill>
                <a:schemeClr val="accent2">
                  <a:lumMod val="60000"/>
                  <a:lumOff val="40000"/>
                </a:schemeClr>
              </a:solidFill>
            </a:endParaRPr>
          </a:p>
        </p:txBody>
      </p:sp>
      <p:sp>
        <p:nvSpPr>
          <p:cNvPr id="28" name="TextBox 27"/>
          <p:cNvSpPr txBox="1"/>
          <p:nvPr/>
        </p:nvSpPr>
        <p:spPr>
          <a:xfrm>
            <a:off x="1917374" y="1508347"/>
            <a:ext cx="792589"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or </a:t>
            </a:r>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sp>
        <p:nvSpPr>
          <p:cNvPr id="29" name="TextBox 28"/>
          <p:cNvSpPr txBox="1"/>
          <p:nvPr/>
        </p:nvSpPr>
        <p:spPr>
          <a:xfrm>
            <a:off x="5826773" y="1536057"/>
            <a:ext cx="90640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not</a:t>
            </a:r>
            <a:r>
              <a:rPr lang="zh-CN" altLang="en-US" sz="1600" b="1" dirty="0" smtClean="0">
                <a:solidFill>
                  <a:schemeClr val="accent2">
                    <a:lumMod val="60000"/>
                    <a:lumOff val="40000"/>
                  </a:schemeClr>
                </a:solidFill>
              </a:rPr>
              <a:t> </a:t>
            </a:r>
            <a:r>
              <a:rPr lang="en-US" altLang="zh-CN" sz="1600" b="1" dirty="0" smtClean="0">
                <a:solidFill>
                  <a:schemeClr val="accent2">
                    <a:lumMod val="60000"/>
                    <a:lumOff val="40000"/>
                  </a:schemeClr>
                </a:solidFill>
              </a:rPr>
              <a:t>B</a:t>
            </a:r>
          </a:p>
        </p:txBody>
      </p:sp>
      <p:grpSp>
        <p:nvGrpSpPr>
          <p:cNvPr id="2" name="Group 57"/>
          <p:cNvGrpSpPr/>
          <p:nvPr/>
        </p:nvGrpSpPr>
        <p:grpSpPr>
          <a:xfrm>
            <a:off x="5530423" y="1899962"/>
            <a:ext cx="1347232" cy="873125"/>
            <a:chOff x="5378017" y="1636716"/>
            <a:chExt cx="1347232" cy="873125"/>
          </a:xfrm>
        </p:grpSpPr>
        <p:grpSp>
          <p:nvGrpSpPr>
            <p:cNvPr id="3" name="Group 49"/>
            <p:cNvGrpSpPr>
              <a:grpSpLocks/>
            </p:cNvGrpSpPr>
            <p:nvPr/>
          </p:nvGrpSpPr>
          <p:grpSpPr bwMode="auto">
            <a:xfrm>
              <a:off x="5378017" y="1636716"/>
              <a:ext cx="1347232" cy="873125"/>
              <a:chOff x="3379" y="935"/>
              <a:chExt cx="1543" cy="1000"/>
            </a:xfrm>
          </p:grpSpPr>
          <p:sp>
            <p:nvSpPr>
              <p:cNvPr id="17" name="Freeform 29"/>
              <p:cNvSpPr>
                <a:spLocks/>
              </p:cNvSpPr>
              <p:nvPr/>
            </p:nvSpPr>
            <p:spPr bwMode="auto">
              <a:xfrm>
                <a:off x="3379" y="935"/>
                <a:ext cx="770" cy="1000"/>
              </a:xfrm>
              <a:custGeom>
                <a:avLst/>
                <a:gdLst/>
                <a:ahLst/>
                <a:cxnLst>
                  <a:cxn ang="0">
                    <a:pos x="686" y="852"/>
                  </a:cxn>
                  <a:cxn ang="0">
                    <a:pos x="622" y="770"/>
                  </a:cxn>
                  <a:cxn ang="0">
                    <a:pos x="582" y="696"/>
                  </a:cxn>
                  <a:cxn ang="0">
                    <a:pos x="558" y="616"/>
                  </a:cxn>
                  <a:cxn ang="0">
                    <a:pos x="544" y="540"/>
                  </a:cxn>
                  <a:cxn ang="0">
                    <a:pos x="546" y="462"/>
                  </a:cxn>
                  <a:cxn ang="0">
                    <a:pos x="558" y="386"/>
                  </a:cxn>
                  <a:cxn ang="0">
                    <a:pos x="586" y="300"/>
                  </a:cxn>
                  <a:cxn ang="0">
                    <a:pos x="626" y="226"/>
                  </a:cxn>
                  <a:cxn ang="0">
                    <a:pos x="690" y="146"/>
                  </a:cxn>
                  <a:cxn ang="0">
                    <a:pos x="770" y="82"/>
                  </a:cxn>
                  <a:cxn ang="0">
                    <a:pos x="722" y="52"/>
                  </a:cxn>
                  <a:cxn ang="0">
                    <a:pos x="658" y="24"/>
                  </a:cxn>
                  <a:cxn ang="0">
                    <a:pos x="590" y="8"/>
                  </a:cxn>
                  <a:cxn ang="0">
                    <a:pos x="512" y="0"/>
                  </a:cxn>
                  <a:cxn ang="0">
                    <a:pos x="426" y="4"/>
                  </a:cxn>
                  <a:cxn ang="0">
                    <a:pos x="342" y="26"/>
                  </a:cxn>
                  <a:cxn ang="0">
                    <a:pos x="268" y="56"/>
                  </a:cxn>
                  <a:cxn ang="0">
                    <a:pos x="196" y="102"/>
                  </a:cxn>
                  <a:cxn ang="0">
                    <a:pos x="128" y="164"/>
                  </a:cxn>
                  <a:cxn ang="0">
                    <a:pos x="92" y="212"/>
                  </a:cxn>
                  <a:cxn ang="0">
                    <a:pos x="58" y="266"/>
                  </a:cxn>
                  <a:cxn ang="0">
                    <a:pos x="26" y="344"/>
                  </a:cxn>
                  <a:cxn ang="0">
                    <a:pos x="4" y="420"/>
                  </a:cxn>
                  <a:cxn ang="0">
                    <a:pos x="0" y="498"/>
                  </a:cxn>
                  <a:cxn ang="0">
                    <a:pos x="0" y="558"/>
                  </a:cxn>
                  <a:cxn ang="0">
                    <a:pos x="16" y="630"/>
                  </a:cxn>
                  <a:cxn ang="0">
                    <a:pos x="44" y="712"/>
                  </a:cxn>
                  <a:cxn ang="0">
                    <a:pos x="92" y="790"/>
                  </a:cxn>
                  <a:cxn ang="0">
                    <a:pos x="138" y="850"/>
                  </a:cxn>
                  <a:cxn ang="0">
                    <a:pos x="217" y="914"/>
                  </a:cxn>
                  <a:cxn ang="0">
                    <a:pos x="305" y="966"/>
                  </a:cxn>
                  <a:cxn ang="0">
                    <a:pos x="373" y="986"/>
                  </a:cxn>
                  <a:cxn ang="0">
                    <a:pos x="461" y="1000"/>
                  </a:cxn>
                  <a:cxn ang="0">
                    <a:pos x="561" y="1000"/>
                  </a:cxn>
                  <a:cxn ang="0">
                    <a:pos x="671" y="972"/>
                  </a:cxn>
                  <a:cxn ang="0">
                    <a:pos x="767" y="920"/>
                  </a:cxn>
                  <a:cxn ang="0">
                    <a:pos x="686" y="852"/>
                  </a:cxn>
                </a:cxnLst>
                <a:rect l="0" t="0" r="r" b="b"/>
                <a:pathLst>
                  <a:path w="770" h="1000">
                    <a:moveTo>
                      <a:pt x="686" y="852"/>
                    </a:moveTo>
                    <a:lnTo>
                      <a:pt x="622" y="770"/>
                    </a:lnTo>
                    <a:lnTo>
                      <a:pt x="582" y="696"/>
                    </a:lnTo>
                    <a:lnTo>
                      <a:pt x="558" y="616"/>
                    </a:lnTo>
                    <a:lnTo>
                      <a:pt x="544" y="540"/>
                    </a:lnTo>
                    <a:lnTo>
                      <a:pt x="546" y="462"/>
                    </a:lnTo>
                    <a:lnTo>
                      <a:pt x="558" y="386"/>
                    </a:lnTo>
                    <a:lnTo>
                      <a:pt x="586" y="300"/>
                    </a:lnTo>
                    <a:lnTo>
                      <a:pt x="626" y="226"/>
                    </a:lnTo>
                    <a:lnTo>
                      <a:pt x="690" y="146"/>
                    </a:lnTo>
                    <a:lnTo>
                      <a:pt x="770" y="82"/>
                    </a:lnTo>
                    <a:lnTo>
                      <a:pt x="722" y="52"/>
                    </a:lnTo>
                    <a:lnTo>
                      <a:pt x="658" y="24"/>
                    </a:lnTo>
                    <a:lnTo>
                      <a:pt x="590" y="8"/>
                    </a:lnTo>
                    <a:lnTo>
                      <a:pt x="512" y="0"/>
                    </a:lnTo>
                    <a:lnTo>
                      <a:pt x="426" y="4"/>
                    </a:lnTo>
                    <a:lnTo>
                      <a:pt x="342" y="26"/>
                    </a:lnTo>
                    <a:lnTo>
                      <a:pt x="268" y="56"/>
                    </a:lnTo>
                    <a:lnTo>
                      <a:pt x="196" y="102"/>
                    </a:lnTo>
                    <a:lnTo>
                      <a:pt x="128" y="164"/>
                    </a:lnTo>
                    <a:lnTo>
                      <a:pt x="92" y="212"/>
                    </a:lnTo>
                    <a:lnTo>
                      <a:pt x="58" y="266"/>
                    </a:lnTo>
                    <a:lnTo>
                      <a:pt x="26" y="344"/>
                    </a:lnTo>
                    <a:lnTo>
                      <a:pt x="4" y="420"/>
                    </a:lnTo>
                    <a:lnTo>
                      <a:pt x="0" y="498"/>
                    </a:lnTo>
                    <a:lnTo>
                      <a:pt x="0" y="558"/>
                    </a:lnTo>
                    <a:lnTo>
                      <a:pt x="16" y="630"/>
                    </a:lnTo>
                    <a:lnTo>
                      <a:pt x="44" y="712"/>
                    </a:lnTo>
                    <a:lnTo>
                      <a:pt x="92" y="790"/>
                    </a:lnTo>
                    <a:lnTo>
                      <a:pt x="138" y="850"/>
                    </a:lnTo>
                    <a:lnTo>
                      <a:pt x="217" y="914"/>
                    </a:lnTo>
                    <a:lnTo>
                      <a:pt x="305" y="966"/>
                    </a:lnTo>
                    <a:lnTo>
                      <a:pt x="373" y="986"/>
                    </a:lnTo>
                    <a:lnTo>
                      <a:pt x="461" y="1000"/>
                    </a:lnTo>
                    <a:lnTo>
                      <a:pt x="561" y="1000"/>
                    </a:lnTo>
                    <a:lnTo>
                      <a:pt x="671" y="972"/>
                    </a:lnTo>
                    <a:lnTo>
                      <a:pt x="767" y="920"/>
                    </a:lnTo>
                    <a:lnTo>
                      <a:pt x="686" y="852"/>
                    </a:lnTo>
                    <a:close/>
                  </a:path>
                </a:pathLst>
              </a:custGeom>
              <a:solidFill>
                <a:srgbClr val="FFCC00"/>
              </a:solidFill>
              <a:ln w="9525">
                <a:noFill/>
                <a:round/>
                <a:headEnd/>
                <a:tailEnd/>
              </a:ln>
              <a:effectLst/>
            </p:spPr>
            <p:txBody>
              <a:bodyPr/>
              <a:lstStyle/>
              <a:p>
                <a:endParaRPr lang="zh-CN" altLang="en-US"/>
              </a:p>
            </p:txBody>
          </p:sp>
          <p:grpSp>
            <p:nvGrpSpPr>
              <p:cNvPr id="4" name="Group 30"/>
              <p:cNvGrpSpPr>
                <a:grpSpLocks/>
              </p:cNvGrpSpPr>
              <p:nvPr/>
            </p:nvGrpSpPr>
            <p:grpSpPr bwMode="auto">
              <a:xfrm>
                <a:off x="3380" y="937"/>
                <a:ext cx="1542" cy="998"/>
                <a:chOff x="3107" y="1752"/>
                <a:chExt cx="1542" cy="998"/>
              </a:xfrm>
            </p:grpSpPr>
            <p:sp>
              <p:nvSpPr>
                <p:cNvPr id="19" name="Oval 31"/>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20" name="Oval 32"/>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0" name="TextBox 49"/>
            <p:cNvSpPr txBox="1"/>
            <p:nvPr/>
          </p:nvSpPr>
          <p:spPr>
            <a:xfrm>
              <a:off x="5506302" y="1863729"/>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1" name="TextBox 50"/>
            <p:cNvSpPr txBox="1"/>
            <p:nvPr/>
          </p:nvSpPr>
          <p:spPr>
            <a:xfrm>
              <a:off x="6262254" y="189143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grpSp>
        <p:nvGrpSpPr>
          <p:cNvPr id="8" name="Group 56"/>
          <p:cNvGrpSpPr/>
          <p:nvPr/>
        </p:nvGrpSpPr>
        <p:grpSpPr>
          <a:xfrm>
            <a:off x="3538394" y="1935316"/>
            <a:ext cx="1346359" cy="871379"/>
            <a:chOff x="3538392" y="1672070"/>
            <a:chExt cx="1346359" cy="871379"/>
          </a:xfrm>
        </p:grpSpPr>
        <p:grpSp>
          <p:nvGrpSpPr>
            <p:cNvPr id="11" name="Group 47"/>
            <p:cNvGrpSpPr>
              <a:grpSpLocks/>
            </p:cNvGrpSpPr>
            <p:nvPr/>
          </p:nvGrpSpPr>
          <p:grpSpPr bwMode="auto">
            <a:xfrm>
              <a:off x="3538392" y="1672070"/>
              <a:ext cx="1346359" cy="871379"/>
              <a:chOff x="658" y="2022"/>
              <a:chExt cx="1542" cy="998"/>
            </a:xfrm>
          </p:grpSpPr>
          <p:sp>
            <p:nvSpPr>
              <p:cNvPr id="12" name="Freeform 14"/>
              <p:cNvSpPr>
                <a:spLocks/>
              </p:cNvSpPr>
              <p:nvPr/>
            </p:nvSpPr>
            <p:spPr bwMode="auto">
              <a:xfrm>
                <a:off x="1201" y="2100"/>
                <a:ext cx="454" cy="840"/>
              </a:xfrm>
              <a:custGeom>
                <a:avLst/>
                <a:gdLst/>
                <a:ahLst/>
                <a:cxnLst>
                  <a:cxn ang="0">
                    <a:pos x="288" y="44"/>
                  </a:cxn>
                  <a:cxn ang="0">
                    <a:pos x="340" y="108"/>
                  </a:cxn>
                  <a:cxn ang="0">
                    <a:pos x="378" y="158"/>
                  </a:cxn>
                  <a:cxn ang="0">
                    <a:pos x="418" y="230"/>
                  </a:cxn>
                  <a:cxn ang="0">
                    <a:pos x="442" y="306"/>
                  </a:cxn>
                  <a:cxn ang="0">
                    <a:pos x="452" y="378"/>
                  </a:cxn>
                  <a:cxn ang="0">
                    <a:pos x="454" y="458"/>
                  </a:cxn>
                  <a:cxn ang="0">
                    <a:pos x="442" y="534"/>
                  </a:cxn>
                  <a:cxn ang="0">
                    <a:pos x="418" y="608"/>
                  </a:cxn>
                  <a:cxn ang="0">
                    <a:pos x="386" y="680"/>
                  </a:cxn>
                  <a:cxn ang="0">
                    <a:pos x="350" y="732"/>
                  </a:cxn>
                  <a:cxn ang="0">
                    <a:pos x="298" y="790"/>
                  </a:cxn>
                  <a:cxn ang="0">
                    <a:pos x="230" y="840"/>
                  </a:cxn>
                  <a:cxn ang="0">
                    <a:pos x="170" y="800"/>
                  </a:cxn>
                  <a:cxn ang="0">
                    <a:pos x="116" y="738"/>
                  </a:cxn>
                  <a:cxn ang="0">
                    <a:pos x="68" y="674"/>
                  </a:cxn>
                  <a:cxn ang="0">
                    <a:pos x="36" y="610"/>
                  </a:cxn>
                  <a:cxn ang="0">
                    <a:pos x="14" y="540"/>
                  </a:cxn>
                  <a:cxn ang="0">
                    <a:pos x="6" y="484"/>
                  </a:cxn>
                  <a:cxn ang="0">
                    <a:pos x="0" y="426"/>
                  </a:cxn>
                  <a:cxn ang="0">
                    <a:pos x="6" y="332"/>
                  </a:cxn>
                  <a:cxn ang="0">
                    <a:pos x="24" y="266"/>
                  </a:cxn>
                  <a:cxn ang="0">
                    <a:pos x="54" y="192"/>
                  </a:cxn>
                  <a:cxn ang="0">
                    <a:pos x="100" y="124"/>
                  </a:cxn>
                  <a:cxn ang="0">
                    <a:pos x="154" y="58"/>
                  </a:cxn>
                  <a:cxn ang="0">
                    <a:pos x="227" y="0"/>
                  </a:cxn>
                  <a:cxn ang="0">
                    <a:pos x="288" y="44"/>
                  </a:cxn>
                </a:cxnLst>
                <a:rect l="0" t="0" r="r" b="b"/>
                <a:pathLst>
                  <a:path w="454" h="840">
                    <a:moveTo>
                      <a:pt x="288" y="44"/>
                    </a:moveTo>
                    <a:lnTo>
                      <a:pt x="340" y="108"/>
                    </a:lnTo>
                    <a:lnTo>
                      <a:pt x="378" y="158"/>
                    </a:lnTo>
                    <a:lnTo>
                      <a:pt x="418" y="230"/>
                    </a:lnTo>
                    <a:lnTo>
                      <a:pt x="442" y="306"/>
                    </a:lnTo>
                    <a:lnTo>
                      <a:pt x="452" y="378"/>
                    </a:lnTo>
                    <a:lnTo>
                      <a:pt x="454" y="458"/>
                    </a:lnTo>
                    <a:lnTo>
                      <a:pt x="442" y="534"/>
                    </a:lnTo>
                    <a:lnTo>
                      <a:pt x="418" y="608"/>
                    </a:lnTo>
                    <a:lnTo>
                      <a:pt x="386" y="680"/>
                    </a:lnTo>
                    <a:lnTo>
                      <a:pt x="350" y="732"/>
                    </a:lnTo>
                    <a:lnTo>
                      <a:pt x="298" y="790"/>
                    </a:lnTo>
                    <a:lnTo>
                      <a:pt x="230" y="840"/>
                    </a:lnTo>
                    <a:lnTo>
                      <a:pt x="170" y="800"/>
                    </a:lnTo>
                    <a:lnTo>
                      <a:pt x="116" y="738"/>
                    </a:lnTo>
                    <a:lnTo>
                      <a:pt x="68" y="674"/>
                    </a:lnTo>
                    <a:lnTo>
                      <a:pt x="36" y="610"/>
                    </a:lnTo>
                    <a:lnTo>
                      <a:pt x="14" y="540"/>
                    </a:lnTo>
                    <a:lnTo>
                      <a:pt x="6" y="484"/>
                    </a:lnTo>
                    <a:lnTo>
                      <a:pt x="0" y="426"/>
                    </a:lnTo>
                    <a:lnTo>
                      <a:pt x="6" y="332"/>
                    </a:lnTo>
                    <a:lnTo>
                      <a:pt x="24" y="266"/>
                    </a:lnTo>
                    <a:lnTo>
                      <a:pt x="54" y="192"/>
                    </a:lnTo>
                    <a:lnTo>
                      <a:pt x="100" y="124"/>
                    </a:lnTo>
                    <a:lnTo>
                      <a:pt x="154" y="58"/>
                    </a:lnTo>
                    <a:lnTo>
                      <a:pt x="227" y="0"/>
                    </a:lnTo>
                    <a:lnTo>
                      <a:pt x="288" y="44"/>
                    </a:lnTo>
                    <a:close/>
                  </a:path>
                </a:pathLst>
              </a:custGeom>
              <a:solidFill>
                <a:srgbClr val="FFCC00"/>
              </a:solidFill>
              <a:ln w="9525">
                <a:solidFill>
                  <a:schemeClr val="tx1"/>
                </a:solidFill>
                <a:round/>
                <a:headEnd/>
                <a:tailEnd/>
              </a:ln>
              <a:effectLst/>
            </p:spPr>
            <p:txBody>
              <a:bodyPr/>
              <a:lstStyle/>
              <a:p>
                <a:endParaRPr lang="zh-CN" altLang="en-US"/>
              </a:p>
            </p:txBody>
          </p:sp>
          <p:grpSp>
            <p:nvGrpSpPr>
              <p:cNvPr id="13" name="Group 16"/>
              <p:cNvGrpSpPr>
                <a:grpSpLocks/>
              </p:cNvGrpSpPr>
              <p:nvPr/>
            </p:nvGrpSpPr>
            <p:grpSpPr bwMode="auto">
              <a:xfrm>
                <a:off x="658" y="2022"/>
                <a:ext cx="1542" cy="998"/>
                <a:chOff x="3107" y="1752"/>
                <a:chExt cx="1542" cy="998"/>
              </a:xfrm>
            </p:grpSpPr>
            <p:sp>
              <p:nvSpPr>
                <p:cNvPr id="14" name="Oval 17"/>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15" name="Oval 18"/>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3" name="TextBox 52"/>
            <p:cNvSpPr txBox="1"/>
            <p:nvPr/>
          </p:nvSpPr>
          <p:spPr>
            <a:xfrm>
              <a:off x="3635937" y="189143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4" name="TextBox 53"/>
            <p:cNvSpPr txBox="1"/>
            <p:nvPr/>
          </p:nvSpPr>
          <p:spPr>
            <a:xfrm>
              <a:off x="4433454" y="1905292"/>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grpSp>
        <p:nvGrpSpPr>
          <p:cNvPr id="16" name="Group 55"/>
          <p:cNvGrpSpPr/>
          <p:nvPr/>
        </p:nvGrpSpPr>
        <p:grpSpPr>
          <a:xfrm>
            <a:off x="1597169" y="1872253"/>
            <a:ext cx="1347232" cy="874871"/>
            <a:chOff x="1597169" y="1609007"/>
            <a:chExt cx="1347232" cy="874871"/>
          </a:xfrm>
        </p:grpSpPr>
        <p:grpSp>
          <p:nvGrpSpPr>
            <p:cNvPr id="18" name="Group 11"/>
            <p:cNvGrpSpPr>
              <a:grpSpLocks/>
            </p:cNvGrpSpPr>
            <p:nvPr/>
          </p:nvGrpSpPr>
          <p:grpSpPr bwMode="auto">
            <a:xfrm>
              <a:off x="1597169" y="1609007"/>
              <a:ext cx="1347232" cy="874871"/>
              <a:chOff x="3106" y="1750"/>
              <a:chExt cx="1543" cy="1002"/>
            </a:xfrm>
          </p:grpSpPr>
          <p:sp>
            <p:nvSpPr>
              <p:cNvPr id="5" name="Freeform 7"/>
              <p:cNvSpPr>
                <a:spLocks/>
              </p:cNvSpPr>
              <p:nvPr/>
            </p:nvSpPr>
            <p:spPr bwMode="auto">
              <a:xfrm>
                <a:off x="3878" y="1752"/>
                <a:ext cx="770" cy="1000"/>
              </a:xfrm>
              <a:custGeom>
                <a:avLst/>
                <a:gdLst/>
                <a:ahLst/>
                <a:cxnLst>
                  <a:cxn ang="0">
                    <a:pos x="84" y="148"/>
                  </a:cxn>
                  <a:cxn ang="0">
                    <a:pos x="148" y="230"/>
                  </a:cxn>
                  <a:cxn ang="0">
                    <a:pos x="188" y="304"/>
                  </a:cxn>
                  <a:cxn ang="0">
                    <a:pos x="212" y="384"/>
                  </a:cxn>
                  <a:cxn ang="0">
                    <a:pos x="226" y="460"/>
                  </a:cxn>
                  <a:cxn ang="0">
                    <a:pos x="224" y="538"/>
                  </a:cxn>
                  <a:cxn ang="0">
                    <a:pos x="212" y="614"/>
                  </a:cxn>
                  <a:cxn ang="0">
                    <a:pos x="184" y="700"/>
                  </a:cxn>
                  <a:cxn ang="0">
                    <a:pos x="144" y="774"/>
                  </a:cxn>
                  <a:cxn ang="0">
                    <a:pos x="80" y="854"/>
                  </a:cxn>
                  <a:cxn ang="0">
                    <a:pos x="0" y="918"/>
                  </a:cxn>
                  <a:cxn ang="0">
                    <a:pos x="48" y="948"/>
                  </a:cxn>
                  <a:cxn ang="0">
                    <a:pos x="112" y="976"/>
                  </a:cxn>
                  <a:cxn ang="0">
                    <a:pos x="180" y="992"/>
                  </a:cxn>
                  <a:cxn ang="0">
                    <a:pos x="258" y="1000"/>
                  </a:cxn>
                  <a:cxn ang="0">
                    <a:pos x="344" y="998"/>
                  </a:cxn>
                  <a:cxn ang="0">
                    <a:pos x="428" y="974"/>
                  </a:cxn>
                  <a:cxn ang="0">
                    <a:pos x="502" y="944"/>
                  </a:cxn>
                  <a:cxn ang="0">
                    <a:pos x="574" y="898"/>
                  </a:cxn>
                  <a:cxn ang="0">
                    <a:pos x="642" y="836"/>
                  </a:cxn>
                  <a:cxn ang="0">
                    <a:pos x="678" y="788"/>
                  </a:cxn>
                  <a:cxn ang="0">
                    <a:pos x="712" y="734"/>
                  </a:cxn>
                  <a:cxn ang="0">
                    <a:pos x="744" y="656"/>
                  </a:cxn>
                  <a:cxn ang="0">
                    <a:pos x="766" y="580"/>
                  </a:cxn>
                  <a:cxn ang="0">
                    <a:pos x="770" y="502"/>
                  </a:cxn>
                  <a:cxn ang="0">
                    <a:pos x="770" y="442"/>
                  </a:cxn>
                  <a:cxn ang="0">
                    <a:pos x="754" y="370"/>
                  </a:cxn>
                  <a:cxn ang="0">
                    <a:pos x="726" y="288"/>
                  </a:cxn>
                  <a:cxn ang="0">
                    <a:pos x="678" y="210"/>
                  </a:cxn>
                  <a:cxn ang="0">
                    <a:pos x="632" y="150"/>
                  </a:cxn>
                  <a:cxn ang="0">
                    <a:pos x="554" y="86"/>
                  </a:cxn>
                  <a:cxn ang="0">
                    <a:pos x="466" y="34"/>
                  </a:cxn>
                  <a:cxn ang="0">
                    <a:pos x="398" y="14"/>
                  </a:cxn>
                  <a:cxn ang="0">
                    <a:pos x="310" y="0"/>
                  </a:cxn>
                  <a:cxn ang="0">
                    <a:pos x="210" y="0"/>
                  </a:cxn>
                  <a:cxn ang="0">
                    <a:pos x="100" y="28"/>
                  </a:cxn>
                  <a:cxn ang="0">
                    <a:pos x="4" y="80"/>
                  </a:cxn>
                  <a:cxn ang="0">
                    <a:pos x="84" y="148"/>
                  </a:cxn>
                </a:cxnLst>
                <a:rect l="0" t="0" r="r" b="b"/>
                <a:pathLst>
                  <a:path w="770" h="1000">
                    <a:moveTo>
                      <a:pt x="84" y="148"/>
                    </a:moveTo>
                    <a:lnTo>
                      <a:pt x="148" y="230"/>
                    </a:lnTo>
                    <a:lnTo>
                      <a:pt x="188" y="304"/>
                    </a:lnTo>
                    <a:lnTo>
                      <a:pt x="212" y="384"/>
                    </a:lnTo>
                    <a:lnTo>
                      <a:pt x="226" y="460"/>
                    </a:lnTo>
                    <a:lnTo>
                      <a:pt x="224" y="538"/>
                    </a:lnTo>
                    <a:lnTo>
                      <a:pt x="212" y="614"/>
                    </a:lnTo>
                    <a:lnTo>
                      <a:pt x="184" y="700"/>
                    </a:lnTo>
                    <a:lnTo>
                      <a:pt x="144" y="774"/>
                    </a:lnTo>
                    <a:lnTo>
                      <a:pt x="80" y="854"/>
                    </a:lnTo>
                    <a:lnTo>
                      <a:pt x="0" y="918"/>
                    </a:lnTo>
                    <a:lnTo>
                      <a:pt x="48" y="948"/>
                    </a:lnTo>
                    <a:lnTo>
                      <a:pt x="112" y="976"/>
                    </a:lnTo>
                    <a:lnTo>
                      <a:pt x="180" y="992"/>
                    </a:lnTo>
                    <a:lnTo>
                      <a:pt x="258" y="1000"/>
                    </a:lnTo>
                    <a:lnTo>
                      <a:pt x="344" y="998"/>
                    </a:lnTo>
                    <a:lnTo>
                      <a:pt x="428" y="974"/>
                    </a:lnTo>
                    <a:lnTo>
                      <a:pt x="502" y="944"/>
                    </a:lnTo>
                    <a:lnTo>
                      <a:pt x="574" y="898"/>
                    </a:lnTo>
                    <a:lnTo>
                      <a:pt x="642" y="836"/>
                    </a:lnTo>
                    <a:lnTo>
                      <a:pt x="678" y="788"/>
                    </a:lnTo>
                    <a:lnTo>
                      <a:pt x="712" y="734"/>
                    </a:lnTo>
                    <a:lnTo>
                      <a:pt x="744" y="656"/>
                    </a:lnTo>
                    <a:lnTo>
                      <a:pt x="766" y="580"/>
                    </a:lnTo>
                    <a:lnTo>
                      <a:pt x="770" y="502"/>
                    </a:lnTo>
                    <a:lnTo>
                      <a:pt x="770" y="442"/>
                    </a:lnTo>
                    <a:lnTo>
                      <a:pt x="754" y="370"/>
                    </a:lnTo>
                    <a:lnTo>
                      <a:pt x="726" y="288"/>
                    </a:lnTo>
                    <a:lnTo>
                      <a:pt x="678" y="210"/>
                    </a:lnTo>
                    <a:lnTo>
                      <a:pt x="632" y="150"/>
                    </a:lnTo>
                    <a:lnTo>
                      <a:pt x="554" y="86"/>
                    </a:lnTo>
                    <a:lnTo>
                      <a:pt x="466" y="34"/>
                    </a:lnTo>
                    <a:lnTo>
                      <a:pt x="398" y="14"/>
                    </a:lnTo>
                    <a:lnTo>
                      <a:pt x="310" y="0"/>
                    </a:lnTo>
                    <a:lnTo>
                      <a:pt x="210" y="0"/>
                    </a:lnTo>
                    <a:lnTo>
                      <a:pt x="100" y="28"/>
                    </a:lnTo>
                    <a:lnTo>
                      <a:pt x="4" y="80"/>
                    </a:lnTo>
                    <a:lnTo>
                      <a:pt x="84" y="148"/>
                    </a:lnTo>
                    <a:close/>
                  </a:path>
                </a:pathLst>
              </a:custGeom>
              <a:solidFill>
                <a:srgbClr val="FFCC00"/>
              </a:solidFill>
              <a:ln w="9525">
                <a:noFill/>
                <a:round/>
                <a:headEnd/>
                <a:tailEnd/>
              </a:ln>
              <a:effectLst/>
            </p:spPr>
            <p:txBody>
              <a:bodyPr/>
              <a:lstStyle/>
              <a:p>
                <a:endParaRPr lang="zh-CN" altLang="en-US"/>
              </a:p>
            </p:txBody>
          </p:sp>
          <p:sp>
            <p:nvSpPr>
              <p:cNvPr id="6" name="Freeform 10"/>
              <p:cNvSpPr>
                <a:spLocks/>
              </p:cNvSpPr>
              <p:nvPr/>
            </p:nvSpPr>
            <p:spPr bwMode="auto">
              <a:xfrm>
                <a:off x="3650" y="1830"/>
                <a:ext cx="454" cy="840"/>
              </a:xfrm>
              <a:custGeom>
                <a:avLst/>
                <a:gdLst/>
                <a:ahLst/>
                <a:cxnLst>
                  <a:cxn ang="0">
                    <a:pos x="288" y="44"/>
                  </a:cxn>
                  <a:cxn ang="0">
                    <a:pos x="340" y="108"/>
                  </a:cxn>
                  <a:cxn ang="0">
                    <a:pos x="378" y="158"/>
                  </a:cxn>
                  <a:cxn ang="0">
                    <a:pos x="418" y="230"/>
                  </a:cxn>
                  <a:cxn ang="0">
                    <a:pos x="442" y="306"/>
                  </a:cxn>
                  <a:cxn ang="0">
                    <a:pos x="452" y="378"/>
                  </a:cxn>
                  <a:cxn ang="0">
                    <a:pos x="454" y="458"/>
                  </a:cxn>
                  <a:cxn ang="0">
                    <a:pos x="442" y="534"/>
                  </a:cxn>
                  <a:cxn ang="0">
                    <a:pos x="418" y="608"/>
                  </a:cxn>
                  <a:cxn ang="0">
                    <a:pos x="386" y="680"/>
                  </a:cxn>
                  <a:cxn ang="0">
                    <a:pos x="350" y="732"/>
                  </a:cxn>
                  <a:cxn ang="0">
                    <a:pos x="298" y="790"/>
                  </a:cxn>
                  <a:cxn ang="0">
                    <a:pos x="230" y="840"/>
                  </a:cxn>
                  <a:cxn ang="0">
                    <a:pos x="170" y="800"/>
                  </a:cxn>
                  <a:cxn ang="0">
                    <a:pos x="116" y="738"/>
                  </a:cxn>
                  <a:cxn ang="0">
                    <a:pos x="68" y="674"/>
                  </a:cxn>
                  <a:cxn ang="0">
                    <a:pos x="36" y="610"/>
                  </a:cxn>
                  <a:cxn ang="0">
                    <a:pos x="14" y="540"/>
                  </a:cxn>
                  <a:cxn ang="0">
                    <a:pos x="6" y="484"/>
                  </a:cxn>
                  <a:cxn ang="0">
                    <a:pos x="0" y="426"/>
                  </a:cxn>
                  <a:cxn ang="0">
                    <a:pos x="6" y="332"/>
                  </a:cxn>
                  <a:cxn ang="0">
                    <a:pos x="24" y="266"/>
                  </a:cxn>
                  <a:cxn ang="0">
                    <a:pos x="54" y="192"/>
                  </a:cxn>
                  <a:cxn ang="0">
                    <a:pos x="100" y="124"/>
                  </a:cxn>
                  <a:cxn ang="0">
                    <a:pos x="154" y="58"/>
                  </a:cxn>
                  <a:cxn ang="0">
                    <a:pos x="227" y="0"/>
                  </a:cxn>
                  <a:cxn ang="0">
                    <a:pos x="288" y="44"/>
                  </a:cxn>
                </a:cxnLst>
                <a:rect l="0" t="0" r="r" b="b"/>
                <a:pathLst>
                  <a:path w="454" h="840">
                    <a:moveTo>
                      <a:pt x="288" y="44"/>
                    </a:moveTo>
                    <a:lnTo>
                      <a:pt x="340" y="108"/>
                    </a:lnTo>
                    <a:lnTo>
                      <a:pt x="378" y="158"/>
                    </a:lnTo>
                    <a:lnTo>
                      <a:pt x="418" y="230"/>
                    </a:lnTo>
                    <a:lnTo>
                      <a:pt x="442" y="306"/>
                    </a:lnTo>
                    <a:lnTo>
                      <a:pt x="452" y="378"/>
                    </a:lnTo>
                    <a:lnTo>
                      <a:pt x="454" y="458"/>
                    </a:lnTo>
                    <a:lnTo>
                      <a:pt x="442" y="534"/>
                    </a:lnTo>
                    <a:lnTo>
                      <a:pt x="418" y="608"/>
                    </a:lnTo>
                    <a:lnTo>
                      <a:pt x="386" y="680"/>
                    </a:lnTo>
                    <a:lnTo>
                      <a:pt x="350" y="732"/>
                    </a:lnTo>
                    <a:lnTo>
                      <a:pt x="298" y="790"/>
                    </a:lnTo>
                    <a:lnTo>
                      <a:pt x="230" y="840"/>
                    </a:lnTo>
                    <a:lnTo>
                      <a:pt x="170" y="800"/>
                    </a:lnTo>
                    <a:lnTo>
                      <a:pt x="116" y="738"/>
                    </a:lnTo>
                    <a:lnTo>
                      <a:pt x="68" y="674"/>
                    </a:lnTo>
                    <a:lnTo>
                      <a:pt x="36" y="610"/>
                    </a:lnTo>
                    <a:lnTo>
                      <a:pt x="14" y="540"/>
                    </a:lnTo>
                    <a:lnTo>
                      <a:pt x="6" y="484"/>
                    </a:lnTo>
                    <a:lnTo>
                      <a:pt x="0" y="426"/>
                    </a:lnTo>
                    <a:lnTo>
                      <a:pt x="6" y="332"/>
                    </a:lnTo>
                    <a:lnTo>
                      <a:pt x="24" y="266"/>
                    </a:lnTo>
                    <a:lnTo>
                      <a:pt x="54" y="192"/>
                    </a:lnTo>
                    <a:lnTo>
                      <a:pt x="100" y="124"/>
                    </a:lnTo>
                    <a:lnTo>
                      <a:pt x="154" y="58"/>
                    </a:lnTo>
                    <a:lnTo>
                      <a:pt x="227" y="0"/>
                    </a:lnTo>
                    <a:lnTo>
                      <a:pt x="288" y="44"/>
                    </a:lnTo>
                    <a:close/>
                  </a:path>
                </a:pathLst>
              </a:custGeom>
              <a:solidFill>
                <a:srgbClr val="FFCC00"/>
              </a:solidFill>
              <a:ln w="9525">
                <a:solidFill>
                  <a:schemeClr val="tx1"/>
                </a:solidFill>
                <a:round/>
                <a:headEnd/>
                <a:tailEnd/>
              </a:ln>
              <a:effectLst/>
            </p:spPr>
            <p:txBody>
              <a:bodyPr/>
              <a:lstStyle/>
              <a:p>
                <a:endParaRPr lang="zh-CN" altLang="en-US"/>
              </a:p>
            </p:txBody>
          </p:sp>
          <p:sp>
            <p:nvSpPr>
              <p:cNvPr id="7" name="Freeform 9"/>
              <p:cNvSpPr>
                <a:spLocks/>
              </p:cNvSpPr>
              <p:nvPr/>
            </p:nvSpPr>
            <p:spPr bwMode="auto">
              <a:xfrm>
                <a:off x="3106" y="1750"/>
                <a:ext cx="770" cy="1000"/>
              </a:xfrm>
              <a:custGeom>
                <a:avLst/>
                <a:gdLst/>
                <a:ahLst/>
                <a:cxnLst>
                  <a:cxn ang="0">
                    <a:pos x="686" y="852"/>
                  </a:cxn>
                  <a:cxn ang="0">
                    <a:pos x="622" y="770"/>
                  </a:cxn>
                  <a:cxn ang="0">
                    <a:pos x="582" y="696"/>
                  </a:cxn>
                  <a:cxn ang="0">
                    <a:pos x="558" y="616"/>
                  </a:cxn>
                  <a:cxn ang="0">
                    <a:pos x="544" y="540"/>
                  </a:cxn>
                  <a:cxn ang="0">
                    <a:pos x="546" y="462"/>
                  </a:cxn>
                  <a:cxn ang="0">
                    <a:pos x="558" y="386"/>
                  </a:cxn>
                  <a:cxn ang="0">
                    <a:pos x="586" y="300"/>
                  </a:cxn>
                  <a:cxn ang="0">
                    <a:pos x="626" y="226"/>
                  </a:cxn>
                  <a:cxn ang="0">
                    <a:pos x="690" y="146"/>
                  </a:cxn>
                  <a:cxn ang="0">
                    <a:pos x="770" y="82"/>
                  </a:cxn>
                  <a:cxn ang="0">
                    <a:pos x="722" y="52"/>
                  </a:cxn>
                  <a:cxn ang="0">
                    <a:pos x="658" y="24"/>
                  </a:cxn>
                  <a:cxn ang="0">
                    <a:pos x="590" y="8"/>
                  </a:cxn>
                  <a:cxn ang="0">
                    <a:pos x="512" y="0"/>
                  </a:cxn>
                  <a:cxn ang="0">
                    <a:pos x="426" y="4"/>
                  </a:cxn>
                  <a:cxn ang="0">
                    <a:pos x="342" y="26"/>
                  </a:cxn>
                  <a:cxn ang="0">
                    <a:pos x="268" y="56"/>
                  </a:cxn>
                  <a:cxn ang="0">
                    <a:pos x="196" y="102"/>
                  </a:cxn>
                  <a:cxn ang="0">
                    <a:pos x="128" y="164"/>
                  </a:cxn>
                  <a:cxn ang="0">
                    <a:pos x="92" y="212"/>
                  </a:cxn>
                  <a:cxn ang="0">
                    <a:pos x="58" y="266"/>
                  </a:cxn>
                  <a:cxn ang="0">
                    <a:pos x="26" y="344"/>
                  </a:cxn>
                  <a:cxn ang="0">
                    <a:pos x="4" y="420"/>
                  </a:cxn>
                  <a:cxn ang="0">
                    <a:pos x="0" y="498"/>
                  </a:cxn>
                  <a:cxn ang="0">
                    <a:pos x="0" y="558"/>
                  </a:cxn>
                  <a:cxn ang="0">
                    <a:pos x="16" y="630"/>
                  </a:cxn>
                  <a:cxn ang="0">
                    <a:pos x="44" y="712"/>
                  </a:cxn>
                  <a:cxn ang="0">
                    <a:pos x="92" y="790"/>
                  </a:cxn>
                  <a:cxn ang="0">
                    <a:pos x="138" y="850"/>
                  </a:cxn>
                  <a:cxn ang="0">
                    <a:pos x="217" y="914"/>
                  </a:cxn>
                  <a:cxn ang="0">
                    <a:pos x="305" y="966"/>
                  </a:cxn>
                  <a:cxn ang="0">
                    <a:pos x="373" y="986"/>
                  </a:cxn>
                  <a:cxn ang="0">
                    <a:pos x="461" y="1000"/>
                  </a:cxn>
                  <a:cxn ang="0">
                    <a:pos x="561" y="1000"/>
                  </a:cxn>
                  <a:cxn ang="0">
                    <a:pos x="671" y="972"/>
                  </a:cxn>
                  <a:cxn ang="0">
                    <a:pos x="767" y="920"/>
                  </a:cxn>
                  <a:cxn ang="0">
                    <a:pos x="686" y="852"/>
                  </a:cxn>
                </a:cxnLst>
                <a:rect l="0" t="0" r="r" b="b"/>
                <a:pathLst>
                  <a:path w="770" h="1000">
                    <a:moveTo>
                      <a:pt x="686" y="852"/>
                    </a:moveTo>
                    <a:lnTo>
                      <a:pt x="622" y="770"/>
                    </a:lnTo>
                    <a:lnTo>
                      <a:pt x="582" y="696"/>
                    </a:lnTo>
                    <a:lnTo>
                      <a:pt x="558" y="616"/>
                    </a:lnTo>
                    <a:lnTo>
                      <a:pt x="544" y="540"/>
                    </a:lnTo>
                    <a:lnTo>
                      <a:pt x="546" y="462"/>
                    </a:lnTo>
                    <a:lnTo>
                      <a:pt x="558" y="386"/>
                    </a:lnTo>
                    <a:lnTo>
                      <a:pt x="586" y="300"/>
                    </a:lnTo>
                    <a:lnTo>
                      <a:pt x="626" y="226"/>
                    </a:lnTo>
                    <a:lnTo>
                      <a:pt x="690" y="146"/>
                    </a:lnTo>
                    <a:lnTo>
                      <a:pt x="770" y="82"/>
                    </a:lnTo>
                    <a:lnTo>
                      <a:pt x="722" y="52"/>
                    </a:lnTo>
                    <a:lnTo>
                      <a:pt x="658" y="24"/>
                    </a:lnTo>
                    <a:lnTo>
                      <a:pt x="590" y="8"/>
                    </a:lnTo>
                    <a:lnTo>
                      <a:pt x="512" y="0"/>
                    </a:lnTo>
                    <a:lnTo>
                      <a:pt x="426" y="4"/>
                    </a:lnTo>
                    <a:lnTo>
                      <a:pt x="342" y="26"/>
                    </a:lnTo>
                    <a:lnTo>
                      <a:pt x="268" y="56"/>
                    </a:lnTo>
                    <a:lnTo>
                      <a:pt x="196" y="102"/>
                    </a:lnTo>
                    <a:lnTo>
                      <a:pt x="128" y="164"/>
                    </a:lnTo>
                    <a:lnTo>
                      <a:pt x="92" y="212"/>
                    </a:lnTo>
                    <a:lnTo>
                      <a:pt x="58" y="266"/>
                    </a:lnTo>
                    <a:lnTo>
                      <a:pt x="26" y="344"/>
                    </a:lnTo>
                    <a:lnTo>
                      <a:pt x="4" y="420"/>
                    </a:lnTo>
                    <a:lnTo>
                      <a:pt x="0" y="498"/>
                    </a:lnTo>
                    <a:lnTo>
                      <a:pt x="0" y="558"/>
                    </a:lnTo>
                    <a:lnTo>
                      <a:pt x="16" y="630"/>
                    </a:lnTo>
                    <a:lnTo>
                      <a:pt x="44" y="712"/>
                    </a:lnTo>
                    <a:lnTo>
                      <a:pt x="92" y="790"/>
                    </a:lnTo>
                    <a:lnTo>
                      <a:pt x="138" y="850"/>
                    </a:lnTo>
                    <a:lnTo>
                      <a:pt x="217" y="914"/>
                    </a:lnTo>
                    <a:lnTo>
                      <a:pt x="305" y="966"/>
                    </a:lnTo>
                    <a:lnTo>
                      <a:pt x="373" y="986"/>
                    </a:lnTo>
                    <a:lnTo>
                      <a:pt x="461" y="1000"/>
                    </a:lnTo>
                    <a:lnTo>
                      <a:pt x="561" y="1000"/>
                    </a:lnTo>
                    <a:lnTo>
                      <a:pt x="671" y="972"/>
                    </a:lnTo>
                    <a:lnTo>
                      <a:pt x="767" y="920"/>
                    </a:lnTo>
                    <a:lnTo>
                      <a:pt x="686" y="852"/>
                    </a:lnTo>
                    <a:close/>
                  </a:path>
                </a:pathLst>
              </a:custGeom>
              <a:solidFill>
                <a:srgbClr val="FFCC00"/>
              </a:solidFill>
              <a:ln w="9525">
                <a:noFill/>
                <a:round/>
                <a:headEnd/>
                <a:tailEnd/>
              </a:ln>
              <a:effectLst/>
            </p:spPr>
            <p:txBody>
              <a:bodyPr/>
              <a:lstStyle/>
              <a:p>
                <a:endParaRPr lang="zh-CN" altLang="en-US"/>
              </a:p>
            </p:txBody>
          </p:sp>
          <p:grpSp>
            <p:nvGrpSpPr>
              <p:cNvPr id="21" name="Group 6"/>
              <p:cNvGrpSpPr>
                <a:grpSpLocks/>
              </p:cNvGrpSpPr>
              <p:nvPr/>
            </p:nvGrpSpPr>
            <p:grpSpPr bwMode="auto">
              <a:xfrm>
                <a:off x="3107" y="1752"/>
                <a:ext cx="1542" cy="998"/>
                <a:chOff x="3107" y="1752"/>
                <a:chExt cx="1542" cy="998"/>
              </a:xfrm>
            </p:grpSpPr>
            <p:sp>
              <p:nvSpPr>
                <p:cNvPr id="9" name="Oval 4"/>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10" name="Oval 5"/>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2" name="TextBox 51"/>
            <p:cNvSpPr txBox="1"/>
            <p:nvPr/>
          </p:nvSpPr>
          <p:spPr>
            <a:xfrm>
              <a:off x="1682448" y="186372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5" name="TextBox 54"/>
            <p:cNvSpPr txBox="1"/>
            <p:nvPr/>
          </p:nvSpPr>
          <p:spPr>
            <a:xfrm>
              <a:off x="2493818" y="1836020"/>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sp>
        <p:nvSpPr>
          <p:cNvPr id="59" name="Title 1"/>
          <p:cNvSpPr>
            <a:spLocks noGrp="1"/>
          </p:cNvSpPr>
          <p:nvPr>
            <p:ph type="title"/>
          </p:nvPr>
        </p:nvSpPr>
        <p:spPr>
          <a:xfrm>
            <a:off x="1010342" y="245170"/>
            <a:ext cx="7369175" cy="836612"/>
          </a:xfrm>
        </p:spPr>
        <p:txBody>
          <a:bodyPr/>
          <a:lstStyle/>
          <a:p>
            <a:r>
              <a:rPr lang="zh-CN" altLang="en-US" b="1" dirty="0" smtClean="0"/>
              <a:t>可以在</a:t>
            </a:r>
            <a:r>
              <a:rPr lang="en-US" altLang="zh-CN" b="1" dirty="0" smtClean="0"/>
              <a:t>WOS</a:t>
            </a:r>
            <a:r>
              <a:rPr lang="zh-CN" altLang="en-US" b="1" dirty="0" smtClean="0"/>
              <a:t>平台上检索时使用的运算符</a:t>
            </a:r>
            <a:endParaRPr lang="zh-CN" altLang="en-US" b="1" dirty="0"/>
          </a:p>
        </p:txBody>
      </p:sp>
      <p:pic>
        <p:nvPicPr>
          <p:cNvPr id="2051" name="Picture 3"/>
          <p:cNvPicPr>
            <a:picLocks noChangeAspect="1" noChangeArrowheads="1"/>
          </p:cNvPicPr>
          <p:nvPr/>
        </p:nvPicPr>
        <p:blipFill>
          <a:blip r:embed="rId3" cstate="print"/>
          <a:srcRect/>
          <a:stretch>
            <a:fillRect/>
          </a:stretch>
        </p:blipFill>
        <p:spPr bwMode="auto">
          <a:xfrm>
            <a:off x="-8505" y="2946257"/>
            <a:ext cx="1566869" cy="3033726"/>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1525450" y="2955348"/>
            <a:ext cx="2938903" cy="3016828"/>
          </a:xfrm>
          <a:prstGeom prst="rect">
            <a:avLst/>
          </a:prstGeom>
          <a:noFill/>
          <a:ln w="9525">
            <a:noFill/>
            <a:miter lim="800000"/>
            <a:headEnd/>
            <a:tailEnd/>
          </a:ln>
        </p:spPr>
      </p:pic>
      <p:pic>
        <p:nvPicPr>
          <p:cNvPr id="36" name="Picture 2"/>
          <p:cNvPicPr>
            <a:picLocks noChangeAspect="1" noChangeArrowheads="1"/>
          </p:cNvPicPr>
          <p:nvPr/>
        </p:nvPicPr>
        <p:blipFill>
          <a:blip r:embed="rId5" cstate="print"/>
          <a:srcRect/>
          <a:stretch>
            <a:fillRect/>
          </a:stretch>
        </p:blipFill>
        <p:spPr bwMode="auto">
          <a:xfrm>
            <a:off x="4386719" y="2946400"/>
            <a:ext cx="2068019" cy="3001962"/>
          </a:xfrm>
          <a:prstGeom prst="rect">
            <a:avLst/>
          </a:prstGeom>
          <a:noFill/>
          <a:ln w="9525">
            <a:noFill/>
            <a:miter lim="800000"/>
            <a:headEnd/>
            <a:tailEnd/>
          </a:ln>
        </p:spPr>
      </p:pic>
      <p:sp>
        <p:nvSpPr>
          <p:cNvPr id="37" name="TextBox 36"/>
          <p:cNvSpPr txBox="1"/>
          <p:nvPr/>
        </p:nvSpPr>
        <p:spPr>
          <a:xfrm>
            <a:off x="540569" y="5993954"/>
            <a:ext cx="8371202" cy="646331"/>
          </a:xfrm>
          <a:prstGeom prst="rect">
            <a:avLst/>
          </a:prstGeom>
          <a:solidFill>
            <a:schemeClr val="tx2"/>
          </a:solidFill>
        </p:spPr>
        <p:txBody>
          <a:bodyPr wrap="none" rtlCol="0">
            <a:spAutoFit/>
          </a:bodyPr>
          <a:lstStyle/>
          <a:p>
            <a:r>
              <a:rPr lang="zh-CN" altLang="en-US" sz="1200" dirty="0" smtClean="0">
                <a:solidFill>
                  <a:schemeClr val="bg1"/>
                </a:solidFill>
              </a:rPr>
              <a:t>在</a:t>
            </a:r>
            <a:r>
              <a:rPr lang="en-US" altLang="zh-CN" sz="1200" dirty="0" smtClean="0">
                <a:solidFill>
                  <a:schemeClr val="bg1"/>
                </a:solidFill>
              </a:rPr>
              <a:t>WOS</a:t>
            </a:r>
            <a:r>
              <a:rPr lang="zh-CN" altLang="en-US" sz="1200" dirty="0" smtClean="0">
                <a:solidFill>
                  <a:schemeClr val="bg1"/>
                </a:solidFill>
              </a:rPr>
              <a:t>平台可以使用的逻辑运算符和通配符可参考：</a:t>
            </a:r>
            <a:endParaRPr lang="en-US" altLang="zh-CN" sz="1200" dirty="0" smtClean="0">
              <a:solidFill>
                <a:schemeClr val="bg1"/>
              </a:solidFill>
            </a:endParaRPr>
          </a:p>
          <a:p>
            <a:r>
              <a:rPr lang="en-US" sz="1200" dirty="0" smtClean="0">
                <a:solidFill>
                  <a:schemeClr val="bg1"/>
                </a:solidFill>
                <a:hlinkClick r:id="rId6"/>
              </a:rPr>
              <a:t>http://images.webofknowledge.com/WOKRS521R5/help/zh_CN/WOK/hs_search_operators.html#dsy861-TRS_booleans</a:t>
            </a:r>
            <a:endParaRPr lang="en-US" sz="1200" dirty="0" smtClean="0">
              <a:solidFill>
                <a:schemeClr val="bg1"/>
              </a:solidFill>
            </a:endParaRPr>
          </a:p>
          <a:p>
            <a:r>
              <a:rPr lang="en-US" sz="1200" dirty="0" smtClean="0">
                <a:solidFill>
                  <a:schemeClr val="bg1"/>
                </a:solidFill>
                <a:hlinkClick r:id="rId7"/>
              </a:rPr>
              <a:t>http://images.webofknowledge.com/WOKRS521R5/help/zh_CN/WOK/hs_wildcards.html</a:t>
            </a:r>
            <a:r>
              <a:rPr lang="en-US" sz="1200" dirty="0" smtClean="0">
                <a:solidFill>
                  <a:schemeClr val="bg1"/>
                </a:solidFill>
              </a:rPr>
              <a:t> </a:t>
            </a:r>
            <a:endParaRPr lang="en-US" sz="12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2" cstate="print"/>
          <a:srcRect/>
          <a:stretch>
            <a:fillRect/>
          </a:stretch>
        </p:blipFill>
        <p:spPr bwMode="auto">
          <a:xfrm>
            <a:off x="144463" y="620032"/>
            <a:ext cx="8999537" cy="5124450"/>
          </a:xfrm>
          <a:prstGeom prst="rect">
            <a:avLst/>
          </a:prstGeom>
          <a:noFill/>
          <a:ln w="9525">
            <a:noFill/>
            <a:miter lim="800000"/>
            <a:headEnd/>
            <a:tailEnd/>
          </a:ln>
        </p:spPr>
      </p:pic>
      <p:sp>
        <p:nvSpPr>
          <p:cNvPr id="7" name="Rectangle 6"/>
          <p:cNvSpPr/>
          <p:nvPr/>
        </p:nvSpPr>
        <p:spPr>
          <a:xfrm>
            <a:off x="268511" y="3454400"/>
            <a:ext cx="8628745" cy="82731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0"/>
          <p:cNvSpPr>
            <a:spLocks noChangeArrowheads="1"/>
          </p:cNvSpPr>
          <p:nvPr/>
        </p:nvSpPr>
        <p:spPr bwMode="auto">
          <a:xfrm>
            <a:off x="101599" y="4738875"/>
            <a:ext cx="8955314" cy="1600438"/>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defRPr/>
            </a:pPr>
            <a:r>
              <a:rPr lang="zh-CN" altLang="en-US" u="sng" dirty="0" smtClean="0">
                <a:solidFill>
                  <a:schemeClr val="bg1"/>
                </a:solidFill>
                <a:latin typeface="Microsoft YaHei" pitchFamily="34" charset="-122"/>
                <a:ea typeface="Microsoft YaHei" pitchFamily="34" charset="-122"/>
              </a:rPr>
              <a:t>基本检索或高级检索都可以，此处为了方便浏览完整的检索式，所以选择了高级检索：</a:t>
            </a:r>
            <a:endParaRPr lang="en-US" altLang="zh-CN" u="sng" dirty="0" smtClean="0">
              <a:solidFill>
                <a:schemeClr val="bg1"/>
              </a:solidFill>
              <a:latin typeface="Microsoft YaHei" pitchFamily="34" charset="-122"/>
              <a:ea typeface="Microsoft YaHei" pitchFamily="34" charset="-122"/>
            </a:endParaRPr>
          </a:p>
          <a:p>
            <a:pPr eaLnBrk="0" hangingPunct="0">
              <a:defRPr/>
            </a:pPr>
            <a:r>
              <a:rPr lang="en-US" sz="1600" dirty="0" smtClean="0"/>
              <a:t>TS=(robot*) and SU=(medic* OR Anatomy &amp; Morphology OR Anesthesiology OR Cardiovascular System &amp; Cardiology OR Nursing OR Obstetrics &amp; Gynecology OR Oncology OR Ophthalmology OR Orthopedics OR </a:t>
            </a:r>
            <a:r>
              <a:rPr lang="en-US" sz="1600" dirty="0" err="1" smtClean="0"/>
              <a:t>Otorhinolaryngology</a:t>
            </a:r>
            <a:r>
              <a:rPr lang="en-US" sz="1600" dirty="0" smtClean="0"/>
              <a:t> OR Pathology OR Rehabilitation OR Respiratory System OR Rheumatology OR Surgery OR Transplantation OR Urology &amp; Nephrology) </a:t>
            </a:r>
            <a:endParaRPr lang="en-US" altLang="zh-CN" sz="1600" dirty="0">
              <a:solidFill>
                <a:schemeClr val="bg1"/>
              </a:solidFill>
              <a:latin typeface="Microsoft YaHei" pitchFamily="34" charset="-122"/>
              <a:ea typeface="Microsoft YaHei" pitchFamily="34" charset="-122"/>
            </a:endParaRPr>
          </a:p>
          <a:p>
            <a:pPr eaLnBrk="0" hangingPunct="0">
              <a:defRPr/>
            </a:pPr>
            <a:r>
              <a:rPr lang="zh-CN" altLang="en-US" sz="1600" dirty="0" smtClean="0">
                <a:solidFill>
                  <a:schemeClr val="bg1"/>
                </a:solidFill>
                <a:latin typeface="Microsoft YaHei" pitchFamily="34" charset="-122"/>
                <a:ea typeface="Microsoft YaHei" pitchFamily="34" charset="-122"/>
              </a:rPr>
              <a:t>检</a:t>
            </a:r>
            <a:r>
              <a:rPr lang="zh-CN" altLang="en-US" sz="1600" dirty="0">
                <a:solidFill>
                  <a:schemeClr val="bg1"/>
                </a:solidFill>
                <a:latin typeface="Microsoft YaHei" pitchFamily="34" charset="-122"/>
                <a:ea typeface="Microsoft YaHei" pitchFamily="34" charset="-122"/>
              </a:rPr>
              <a:t>索数据库：</a:t>
            </a:r>
            <a:r>
              <a:rPr lang="en-US" altLang="zh-CN" sz="1600" dirty="0" smtClean="0">
                <a:solidFill>
                  <a:schemeClr val="bg1"/>
                </a:solidFill>
                <a:latin typeface="Microsoft YaHei" pitchFamily="34" charset="-122"/>
                <a:ea typeface="Microsoft YaHei" pitchFamily="34" charset="-122"/>
              </a:rPr>
              <a:t>SCIE/CPCI-S</a:t>
            </a:r>
            <a:endParaRPr lang="en-US" altLang="zh-CN" sz="1600" dirty="0">
              <a:solidFill>
                <a:schemeClr val="bg1"/>
              </a:solidFill>
              <a:latin typeface="Microsoft YaHei" pitchFamily="34" charset="-122"/>
              <a:ea typeface="Microsoft YaHei"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0"/>
            <a:ext cx="9144000" cy="6433286"/>
          </a:xfrm>
          <a:prstGeom prst="rect">
            <a:avLst/>
          </a:prstGeom>
          <a:noFill/>
          <a:ln w="9525">
            <a:noFill/>
            <a:miter lim="800000"/>
            <a:headEnd/>
            <a:tailEnd/>
          </a:ln>
        </p:spPr>
      </p:pic>
      <p:sp>
        <p:nvSpPr>
          <p:cNvPr id="5" name="矩形 11"/>
          <p:cNvSpPr/>
          <p:nvPr/>
        </p:nvSpPr>
        <p:spPr>
          <a:xfrm>
            <a:off x="14514" y="943446"/>
            <a:ext cx="1727144" cy="290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086" y="2032000"/>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19" name="Rectangle 18"/>
          <p:cNvSpPr/>
          <p:nvPr/>
        </p:nvSpPr>
        <p:spPr>
          <a:xfrm>
            <a:off x="4345731" y="2036762"/>
            <a:ext cx="2734645" cy="1219200"/>
          </a:xfrm>
          <a:prstGeom prst="rect">
            <a:avLst/>
          </a:prstGeom>
          <a:solidFill>
            <a:schemeClr val="accent2">
              <a:lumMod val="40000"/>
              <a:lumOff val="6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5" name="Rectangle 24"/>
          <p:cNvSpPr/>
          <p:nvPr/>
        </p:nvSpPr>
        <p:spPr>
          <a:xfrm>
            <a:off x="1611086"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6" name="Rectangle 25"/>
          <p:cNvSpPr/>
          <p:nvPr/>
        </p:nvSpPr>
        <p:spPr>
          <a:xfrm>
            <a:off x="4340967"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357056">
            <a:off x="3912543" y="4000489"/>
            <a:ext cx="4606419" cy="202391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2" name="TextBox 11"/>
          <p:cNvSpPr txBox="1"/>
          <p:nvPr/>
        </p:nvSpPr>
        <p:spPr>
          <a:xfrm>
            <a:off x="287694" y="564885"/>
            <a:ext cx="8580540"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zh-CN" altLang="en-US" sz="3200" dirty="0" smtClean="0">
                <a:solidFill>
                  <a:schemeClr val="bg1"/>
                </a:solidFill>
                <a:latin typeface="Arial Unicode MS" pitchFamily="34" charset="-122"/>
                <a:ea typeface="Arial Unicode MS" pitchFamily="34" charset="-122"/>
                <a:cs typeface="Arial Unicode MS" pitchFamily="34" charset="-122"/>
              </a:rPr>
              <a:t>核心合集</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3409781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a:stretch>
            <a:fillRect/>
          </a:stretch>
        </p:blipFill>
        <p:spPr bwMode="auto">
          <a:xfrm>
            <a:off x="0" y="130620"/>
            <a:ext cx="9144000" cy="6433286"/>
          </a:xfrm>
          <a:prstGeom prst="rect">
            <a:avLst/>
          </a:prstGeom>
          <a:noFill/>
          <a:ln w="9525">
            <a:noFill/>
            <a:miter lim="800000"/>
            <a:headEnd/>
            <a:tailEnd/>
          </a:ln>
        </p:spPr>
      </p:pic>
      <p:sp>
        <p:nvSpPr>
          <p:cNvPr id="3" name="矩形 11"/>
          <p:cNvSpPr/>
          <p:nvPr/>
        </p:nvSpPr>
        <p:spPr>
          <a:xfrm>
            <a:off x="0" y="1059545"/>
            <a:ext cx="1727144" cy="290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p:cNvSpPr/>
          <p:nvPr/>
        </p:nvSpPr>
        <p:spPr>
          <a:xfrm>
            <a:off x="257114" y="5661181"/>
            <a:ext cx="91440" cy="91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p:cNvSpPr/>
          <p:nvPr/>
        </p:nvSpPr>
        <p:spPr>
          <a:xfrm>
            <a:off x="179221" y="4775168"/>
            <a:ext cx="1484244" cy="11176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17"/>
          <p:cNvSpPr>
            <a:spLocks noChangeArrowheads="1"/>
          </p:cNvSpPr>
          <p:nvPr/>
        </p:nvSpPr>
        <p:spPr bwMode="auto">
          <a:xfrm>
            <a:off x="7968973" y="1646738"/>
            <a:ext cx="874643" cy="182880"/>
          </a:xfrm>
          <a:prstGeom prst="roundRect">
            <a:avLst>
              <a:gd name="adj" fmla="val 16667"/>
            </a:avLst>
          </a:prstGeom>
          <a:noFill/>
          <a:ln w="28575" algn="ctr">
            <a:solidFill>
              <a:schemeClr val="tx2"/>
            </a:solidFill>
            <a:round/>
            <a:headEnd/>
            <a:tailEnd/>
          </a:ln>
        </p:spPr>
        <p:txBody>
          <a:bodyPr lIns="0" tIns="0" rIns="182880" bIns="0"/>
          <a:lstStyle/>
          <a:p>
            <a:pPr>
              <a:spcBef>
                <a:spcPct val="50000"/>
              </a:spcBef>
            </a:pPr>
            <a:endParaRPr lang="zh-CN" altLang="en-US" sz="2400"/>
          </a:p>
        </p:txBody>
      </p:sp>
      <p:sp>
        <p:nvSpPr>
          <p:cNvPr id="7" name="TextBox 6"/>
          <p:cNvSpPr txBox="1"/>
          <p:nvPr/>
        </p:nvSpPr>
        <p:spPr>
          <a:xfrm>
            <a:off x="2715432" y="370551"/>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①</a:t>
            </a:r>
            <a:r>
              <a:rPr lang="zh-CN" altLang="en-US" sz="2400" dirty="0" smtClean="0">
                <a:solidFill>
                  <a:schemeClr val="bg1"/>
                </a:solidFill>
                <a:latin typeface="Arial Unicode MS" pitchFamily="34" charset="-122"/>
                <a:ea typeface="Arial Unicode MS" pitchFamily="34" charset="-122"/>
                <a:cs typeface="Arial Unicode MS" pitchFamily="34" charset="-122"/>
              </a:rPr>
              <a:t>文献综述</a:t>
            </a:r>
          </a:p>
        </p:txBody>
      </p:sp>
      <p:sp>
        <p:nvSpPr>
          <p:cNvPr id="8" name="TextBox 7"/>
          <p:cNvSpPr txBox="1"/>
          <p:nvPr/>
        </p:nvSpPr>
        <p:spPr>
          <a:xfrm>
            <a:off x="1335314" y="4644524"/>
            <a:ext cx="481222" cy="584775"/>
          </a:xfrm>
          <a:prstGeom prst="rect">
            <a:avLst/>
          </a:prstGeom>
          <a:noFill/>
        </p:spPr>
        <p:txBody>
          <a:bodyPr wrap="none" rtlCol="0">
            <a:spAutoFit/>
          </a:bodyPr>
          <a:lstStyle/>
          <a:p>
            <a:r>
              <a:rPr lang="en-US" sz="3200" b="1" dirty="0" smtClean="0">
                <a:solidFill>
                  <a:srgbClr val="FF0000"/>
                </a:solidFill>
              </a:rPr>
              <a:t>A</a:t>
            </a:r>
            <a:endParaRPr lang="en-US" sz="3200" b="1" dirty="0">
              <a:solidFill>
                <a:srgbClr val="FF0000"/>
              </a:solidFill>
            </a:endParaRPr>
          </a:p>
        </p:txBody>
      </p:sp>
      <p:sp>
        <p:nvSpPr>
          <p:cNvPr id="9" name="TextBox 8"/>
          <p:cNvSpPr txBox="1"/>
          <p:nvPr/>
        </p:nvSpPr>
        <p:spPr>
          <a:xfrm>
            <a:off x="7424062" y="1386067"/>
            <a:ext cx="481222" cy="584775"/>
          </a:xfrm>
          <a:prstGeom prst="rect">
            <a:avLst/>
          </a:prstGeom>
          <a:noFill/>
        </p:spPr>
        <p:txBody>
          <a:bodyPr wrap="none" rtlCol="0">
            <a:spAutoFit/>
          </a:bodyPr>
          <a:lstStyle/>
          <a:p>
            <a:r>
              <a:rPr lang="en-US" sz="3200" b="1" dirty="0" smtClean="0">
                <a:solidFill>
                  <a:srgbClr val="FF0000"/>
                </a:solidFill>
              </a:rPr>
              <a:t>B</a:t>
            </a:r>
            <a:endParaRPr lang="en-US" sz="3200" b="1" dirty="0">
              <a:solidFill>
                <a:srgbClr val="FF0000"/>
              </a:solidFill>
            </a:endParaRPr>
          </a:p>
        </p:txBody>
      </p:sp>
      <p:cxnSp>
        <p:nvCxnSpPr>
          <p:cNvPr id="10" name="Shape 9"/>
          <p:cNvCxnSpPr>
            <a:stCxn id="6" idx="2"/>
          </p:cNvCxnSpPr>
          <p:nvPr/>
        </p:nvCxnSpPr>
        <p:spPr>
          <a:xfrm rot="5400000">
            <a:off x="3377096" y="366578"/>
            <a:ext cx="3566160" cy="6492240"/>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43127" y="5006150"/>
            <a:ext cx="3120431" cy="1000274"/>
          </a:xfrm>
          <a:prstGeom prst="rect">
            <a:avLst/>
          </a:prstGeom>
          <a:solidFill>
            <a:schemeClr val="tx2">
              <a:lumMod val="20000"/>
              <a:lumOff val="80000"/>
            </a:schemeClr>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600"/>
              </a:spcAft>
            </a:pPr>
            <a:r>
              <a:rPr lang="en-US" altLang="zh-CN" b="1" dirty="0" smtClean="0">
                <a:solidFill>
                  <a:srgbClr val="FF0000"/>
                </a:solidFill>
                <a:latin typeface="Arial Unicode MS" pitchFamily="34" charset="-122"/>
                <a:ea typeface="Arial Unicode MS" pitchFamily="34" charset="-122"/>
                <a:cs typeface="Arial Unicode MS" pitchFamily="34" charset="-122"/>
              </a:rPr>
              <a:t>A</a:t>
            </a:r>
            <a:r>
              <a:rPr lang="zh-CN" altLang="en-US" b="1" dirty="0" smtClean="0">
                <a:solidFill>
                  <a:schemeClr val="tx2"/>
                </a:solidFill>
                <a:latin typeface="Arial Unicode MS" pitchFamily="34" charset="-122"/>
                <a:ea typeface="Arial Unicode MS" pitchFamily="34" charset="-122"/>
                <a:cs typeface="Arial Unicode MS" pitchFamily="34" charset="-122"/>
              </a:rPr>
              <a:t>和</a:t>
            </a:r>
            <a:r>
              <a:rPr lang="en-US" altLang="zh-CN" b="1" dirty="0" smtClean="0">
                <a:solidFill>
                  <a:srgbClr val="FF0000"/>
                </a:solidFill>
                <a:latin typeface="Arial Unicode MS" pitchFamily="34" charset="-122"/>
                <a:ea typeface="Arial Unicode MS" pitchFamily="34" charset="-122"/>
                <a:cs typeface="Arial Unicode MS" pitchFamily="34" charset="-122"/>
              </a:rPr>
              <a:t>B</a:t>
            </a:r>
            <a:r>
              <a:rPr lang="zh-CN" altLang="en-US" b="1" dirty="0" smtClean="0">
                <a:solidFill>
                  <a:schemeClr val="tx2"/>
                </a:solidFill>
                <a:latin typeface="Arial Unicode MS" pitchFamily="34" charset="-122"/>
                <a:ea typeface="Arial Unicode MS" pitchFamily="34" charset="-122"/>
                <a:cs typeface="Arial Unicode MS" pitchFamily="34" charset="-122"/>
              </a:rPr>
              <a:t>两种方式：</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spcAft>
                <a:spcPts val="0"/>
              </a:spcAft>
              <a:buFont typeface="Wingdings" pitchFamily="2" charset="2"/>
              <a:buChar char="Ø"/>
            </a:pPr>
            <a:r>
              <a:rPr lang="en-US" altLang="zh-CN" b="1" dirty="0" smtClean="0">
                <a:solidFill>
                  <a:schemeClr val="tx2"/>
                </a:solidFill>
                <a:latin typeface="Arial Unicode MS" pitchFamily="34" charset="-122"/>
                <a:ea typeface="Arial Unicode MS" pitchFamily="34" charset="-122"/>
                <a:cs typeface="Arial Unicode MS" pitchFamily="34" charset="-122"/>
              </a:rPr>
              <a:t>  </a:t>
            </a:r>
            <a:r>
              <a:rPr lang="zh-CN" altLang="en-US" b="1" dirty="0" smtClean="0">
                <a:solidFill>
                  <a:schemeClr val="tx2"/>
                </a:solidFill>
                <a:latin typeface="Arial Unicode MS" pitchFamily="34" charset="-122"/>
                <a:ea typeface="Arial Unicode MS" pitchFamily="34" charset="-122"/>
                <a:cs typeface="Arial Unicode MS" pitchFamily="34" charset="-122"/>
              </a:rPr>
              <a:t>阅读已有的文献综述；</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spcAft>
                <a:spcPts val="0"/>
              </a:spcAft>
              <a:buFont typeface="Wingdings" pitchFamily="2" charset="2"/>
              <a:buChar char="Ø"/>
            </a:pPr>
            <a:r>
              <a:rPr lang="en-US" altLang="zh-CN" b="1" dirty="0" smtClean="0">
                <a:solidFill>
                  <a:schemeClr val="tx2"/>
                </a:solidFill>
                <a:latin typeface="Arial Unicode MS" pitchFamily="34" charset="-122"/>
                <a:ea typeface="Arial Unicode MS" pitchFamily="34" charset="-122"/>
                <a:cs typeface="Arial Unicode MS" pitchFamily="34" charset="-122"/>
              </a:rPr>
              <a:t>  </a:t>
            </a:r>
            <a:r>
              <a:rPr lang="zh-CN" altLang="en-US" b="1" dirty="0" smtClean="0">
                <a:solidFill>
                  <a:schemeClr val="tx2"/>
                </a:solidFill>
                <a:latin typeface="Arial Unicode MS" pitchFamily="34" charset="-122"/>
                <a:ea typeface="Arial Unicode MS" pitchFamily="34" charset="-122"/>
                <a:cs typeface="Arial Unicode MS" pitchFamily="34" charset="-122"/>
              </a:rPr>
              <a:t>亲力亲为</a:t>
            </a:r>
            <a:r>
              <a:rPr lang="en-US" altLang="zh-CN" b="1" dirty="0" smtClean="0">
                <a:solidFill>
                  <a:schemeClr val="tx2"/>
                </a:solidFill>
                <a:latin typeface="Arial Unicode MS" pitchFamily="34" charset="-122"/>
                <a:ea typeface="Arial Unicode MS" pitchFamily="34" charset="-122"/>
                <a:cs typeface="Arial Unicode MS" pitchFamily="34" charset="-122"/>
              </a:rPr>
              <a:t>-</a:t>
            </a:r>
            <a:r>
              <a:rPr lang="zh-CN" altLang="en-US" b="1" dirty="0" smtClean="0">
                <a:solidFill>
                  <a:schemeClr val="tx2"/>
                </a:solidFill>
                <a:latin typeface="Arial Unicode MS" pitchFamily="34" charset="-122"/>
                <a:ea typeface="Arial Unicode MS" pitchFamily="34" charset="-122"/>
                <a:cs typeface="Arial Unicode MS" pitchFamily="34" charset="-122"/>
              </a:rPr>
              <a:t>“分析检索结果”</a:t>
            </a:r>
            <a:endParaRPr lang="en-US" altLang="zh-CN" b="1" dirty="0" smtClean="0">
              <a:solidFill>
                <a:schemeClr val="tx2"/>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85011" y="2420991"/>
            <a:ext cx="2016516" cy="2818666"/>
          </a:xfrm>
          <a:prstGeom prst="rect">
            <a:avLst/>
          </a:prstGeom>
          <a:noFill/>
          <a:ln w="9525">
            <a:noFill/>
            <a:miter lim="800000"/>
            <a:headEnd/>
            <a:tailEnd/>
          </a:ln>
        </p:spPr>
      </p:pic>
      <p:sp>
        <p:nvSpPr>
          <p:cNvPr id="5" name="TextBox 4"/>
          <p:cNvSpPr txBox="1"/>
          <p:nvPr/>
        </p:nvSpPr>
        <p:spPr>
          <a:xfrm>
            <a:off x="4260926" y="1950534"/>
            <a:ext cx="1414150" cy="400110"/>
          </a:xfrm>
          <a:prstGeom prst="rect">
            <a:avLst/>
          </a:prstGeom>
          <a:noFill/>
        </p:spPr>
        <p:txBody>
          <a:bodyPr wrap="square" rtlCol="0">
            <a:spAutoFit/>
          </a:bodyPr>
          <a:lstStyle/>
          <a:p>
            <a:r>
              <a:rPr lang="zh-CN" altLang="en-US" sz="2000" b="1" dirty="0" smtClean="0"/>
              <a:t>资料搜集</a:t>
            </a:r>
            <a:endParaRPr lang="zh-CN" altLang="en-US" sz="2000" b="1" dirty="0"/>
          </a:p>
        </p:txBody>
      </p:sp>
      <p:sp>
        <p:nvSpPr>
          <p:cNvPr id="8" name="TextBox 7"/>
          <p:cNvSpPr txBox="1"/>
          <p:nvPr/>
        </p:nvSpPr>
        <p:spPr>
          <a:xfrm>
            <a:off x="4546374" y="4676846"/>
            <a:ext cx="969394" cy="400110"/>
          </a:xfrm>
          <a:prstGeom prst="rect">
            <a:avLst/>
          </a:prstGeom>
          <a:noFill/>
        </p:spPr>
        <p:txBody>
          <a:bodyPr wrap="square" rtlCol="0">
            <a:spAutoFit/>
          </a:bodyPr>
          <a:lstStyle/>
          <a:p>
            <a:r>
              <a:rPr lang="zh-CN" altLang="en-US" sz="2000" b="1" dirty="0" smtClean="0"/>
              <a:t>开题</a:t>
            </a:r>
            <a:endParaRPr lang="zh-CN" altLang="en-US" sz="2000" b="1" dirty="0"/>
          </a:p>
        </p:txBody>
      </p:sp>
      <p:sp>
        <p:nvSpPr>
          <p:cNvPr id="13" name="TextBox 12"/>
          <p:cNvSpPr txBox="1"/>
          <p:nvPr/>
        </p:nvSpPr>
        <p:spPr>
          <a:xfrm>
            <a:off x="4524597" y="3232680"/>
            <a:ext cx="1066747" cy="400110"/>
          </a:xfrm>
          <a:prstGeom prst="rect">
            <a:avLst/>
          </a:prstGeom>
          <a:noFill/>
        </p:spPr>
        <p:txBody>
          <a:bodyPr wrap="square" rtlCol="0">
            <a:spAutoFit/>
          </a:bodyPr>
          <a:lstStyle/>
          <a:p>
            <a:r>
              <a:rPr lang="zh-CN" altLang="en-US" sz="2000" b="1" dirty="0" smtClean="0"/>
              <a:t>选题</a:t>
            </a:r>
            <a:endParaRPr lang="zh-CN" altLang="en-US" sz="2000" b="1" dirty="0"/>
          </a:p>
        </p:txBody>
      </p:sp>
      <p:sp>
        <p:nvSpPr>
          <p:cNvPr id="14" name="TextBox 13"/>
          <p:cNvSpPr txBox="1"/>
          <p:nvPr/>
        </p:nvSpPr>
        <p:spPr>
          <a:xfrm>
            <a:off x="359175" y="416002"/>
            <a:ext cx="3966082" cy="584775"/>
          </a:xfrm>
          <a:prstGeom prst="rect">
            <a:avLst/>
          </a:prstGeom>
          <a:solidFill>
            <a:srgbClr val="003399"/>
          </a:solidFill>
        </p:spPr>
        <p:txBody>
          <a:bodyPr wrap="square" rtlCol="0">
            <a:spAutoFit/>
          </a:bodyPr>
          <a:lstStyle/>
          <a:p>
            <a:pPr algn="ctr"/>
            <a:r>
              <a:rPr lang="zh-CN" altLang="en-US" sz="3200" dirty="0" smtClean="0">
                <a:solidFill>
                  <a:schemeClr val="bg1"/>
                </a:solidFill>
                <a:latin typeface="Arial Unicode MS" pitchFamily="34" charset="-122"/>
                <a:ea typeface="Arial Unicode MS" pitchFamily="34" charset="-122"/>
                <a:cs typeface="Arial Unicode MS" pitchFamily="34" charset="-122"/>
              </a:rPr>
              <a:t>科研问题？</a:t>
            </a:r>
            <a:endParaRPr lang="zh-CN" altLang="en-US" sz="3200" dirty="0">
              <a:solidFill>
                <a:schemeClr val="bg1"/>
              </a:solidFill>
              <a:latin typeface="Arial Unicode MS" pitchFamily="34" charset="-122"/>
              <a:ea typeface="Arial Unicode MS" pitchFamily="34" charset="-122"/>
              <a:cs typeface="Arial Unicode MS" pitchFamily="34" charset="-122"/>
            </a:endParaRPr>
          </a:p>
        </p:txBody>
      </p:sp>
      <p:grpSp>
        <p:nvGrpSpPr>
          <p:cNvPr id="2" name="Group 28"/>
          <p:cNvGrpSpPr/>
          <p:nvPr/>
        </p:nvGrpSpPr>
        <p:grpSpPr>
          <a:xfrm>
            <a:off x="6008913" y="2670627"/>
            <a:ext cx="2902864" cy="1857829"/>
            <a:chOff x="6008913" y="2670627"/>
            <a:chExt cx="2902864" cy="1857829"/>
          </a:xfrm>
        </p:grpSpPr>
        <p:sp>
          <p:nvSpPr>
            <p:cNvPr id="19" name="TextBox 18"/>
            <p:cNvSpPr txBox="1"/>
            <p:nvPr/>
          </p:nvSpPr>
          <p:spPr>
            <a:xfrm>
              <a:off x="6041339" y="2775484"/>
              <a:ext cx="2115689" cy="369332"/>
            </a:xfrm>
            <a:prstGeom prst="rect">
              <a:avLst/>
            </a:prstGeom>
            <a:noFill/>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a:t>
              </a:r>
              <a:r>
                <a:rPr lang="zh-CN" altLang="en-US" dirty="0">
                  <a:latin typeface="Arial Unicode MS" pitchFamily="34" charset="-122"/>
                  <a:ea typeface="Arial Unicode MS" pitchFamily="34" charset="-122"/>
                  <a:cs typeface="Arial Unicode MS" pitchFamily="34" charset="-122"/>
                </a:rPr>
                <a:t>经典</a:t>
              </a:r>
              <a:r>
                <a:rPr lang="zh-CN" altLang="en-US" dirty="0" smtClean="0">
                  <a:latin typeface="Arial Unicode MS" pitchFamily="34" charset="-122"/>
                  <a:ea typeface="Arial Unicode MS" pitchFamily="34" charset="-122"/>
                  <a:cs typeface="Arial Unicode MS" pitchFamily="34" charset="-122"/>
                </a:rPr>
                <a:t>文献</a:t>
              </a:r>
              <a:endParaRPr lang="zh-CN" altLang="en-US" dirty="0">
                <a:latin typeface="Arial Unicode MS" pitchFamily="34" charset="-122"/>
                <a:ea typeface="Arial Unicode MS" pitchFamily="34" charset="-122"/>
                <a:cs typeface="Arial Unicode MS" pitchFamily="34" charset="-122"/>
              </a:endParaRPr>
            </a:p>
          </p:txBody>
        </p:sp>
        <p:sp>
          <p:nvSpPr>
            <p:cNvPr id="20" name="TextBox 19"/>
            <p:cNvSpPr txBox="1"/>
            <p:nvPr/>
          </p:nvSpPr>
          <p:spPr>
            <a:xfrm>
              <a:off x="6048599" y="3131083"/>
              <a:ext cx="2115689" cy="369332"/>
            </a:xfrm>
            <a:prstGeom prst="rect">
              <a:avLst/>
            </a:prstGeom>
            <a:noFill/>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热点文献</a:t>
              </a:r>
              <a:endParaRPr lang="zh-CN" altLang="en-US" dirty="0">
                <a:latin typeface="Arial Unicode MS" pitchFamily="34" charset="-122"/>
                <a:ea typeface="Arial Unicode MS" pitchFamily="34" charset="-122"/>
                <a:cs typeface="Arial Unicode MS" pitchFamily="34" charset="-122"/>
              </a:endParaRPr>
            </a:p>
          </p:txBody>
        </p:sp>
        <p:sp>
          <p:nvSpPr>
            <p:cNvPr id="21" name="TextBox 20"/>
            <p:cNvSpPr txBox="1"/>
            <p:nvPr/>
          </p:nvSpPr>
          <p:spPr>
            <a:xfrm>
              <a:off x="6055856" y="3501199"/>
              <a:ext cx="2826887" cy="646331"/>
            </a:xfrm>
            <a:prstGeom prst="rect">
              <a:avLst/>
            </a:prstGeom>
            <a:noFill/>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追踪有价值文献的后续进展</a:t>
              </a:r>
              <a:r>
                <a:rPr lang="en-US" altLang="zh-CN" dirty="0" smtClean="0">
                  <a:latin typeface="Arial Unicode MS" pitchFamily="34" charset="-122"/>
                  <a:ea typeface="Arial Unicode MS" pitchFamily="34" charset="-122"/>
                  <a:cs typeface="Arial Unicode MS" pitchFamily="34" charset="-122"/>
                </a:rPr>
                <a:t>&amp;</a:t>
              </a:r>
              <a:r>
                <a:rPr lang="zh-CN" altLang="en-US" dirty="0" smtClean="0">
                  <a:latin typeface="Arial Unicode MS" pitchFamily="34" charset="-122"/>
                  <a:ea typeface="Arial Unicode MS" pitchFamily="34" charset="-122"/>
                  <a:cs typeface="Arial Unicode MS" pitchFamily="34" charset="-122"/>
                </a:rPr>
                <a:t>最新进展</a:t>
              </a:r>
              <a:endParaRPr lang="zh-CN" altLang="en-US" dirty="0">
                <a:latin typeface="Arial Unicode MS" pitchFamily="34" charset="-122"/>
                <a:ea typeface="Arial Unicode MS" pitchFamily="34" charset="-122"/>
                <a:cs typeface="Arial Unicode MS" pitchFamily="34" charset="-122"/>
              </a:endParaRPr>
            </a:p>
          </p:txBody>
        </p:sp>
        <p:sp>
          <p:nvSpPr>
            <p:cNvPr id="22" name="TextBox 21"/>
            <p:cNvSpPr txBox="1"/>
            <p:nvPr/>
          </p:nvSpPr>
          <p:spPr>
            <a:xfrm>
              <a:off x="6063112" y="4147082"/>
              <a:ext cx="2398716" cy="369332"/>
            </a:xfrm>
            <a:prstGeom prst="rect">
              <a:avLst/>
            </a:prstGeom>
            <a:noFill/>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跟踪学术领军人物</a:t>
              </a:r>
              <a:endParaRPr lang="zh-CN" altLang="en-US" dirty="0">
                <a:latin typeface="Arial Unicode MS" pitchFamily="34" charset="-122"/>
                <a:ea typeface="Arial Unicode MS" pitchFamily="34" charset="-122"/>
                <a:cs typeface="Arial Unicode MS" pitchFamily="34" charset="-122"/>
              </a:endParaRPr>
            </a:p>
          </p:txBody>
        </p:sp>
        <p:grpSp>
          <p:nvGrpSpPr>
            <p:cNvPr id="3" name="Group 27"/>
            <p:cNvGrpSpPr/>
            <p:nvPr/>
          </p:nvGrpSpPr>
          <p:grpSpPr>
            <a:xfrm>
              <a:off x="6008913" y="2670627"/>
              <a:ext cx="2902864" cy="1857829"/>
              <a:chOff x="6008913" y="2670627"/>
              <a:chExt cx="2902864" cy="1857829"/>
            </a:xfrm>
          </p:grpSpPr>
          <p:sp>
            <p:nvSpPr>
              <p:cNvPr id="23" name="Rectangle 22"/>
              <p:cNvSpPr/>
              <p:nvPr/>
            </p:nvSpPr>
            <p:spPr>
              <a:xfrm>
                <a:off x="6008913" y="2670627"/>
                <a:ext cx="2888344" cy="18578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Straight Connector 24"/>
              <p:cNvCxnSpPr/>
              <p:nvPr/>
            </p:nvCxnSpPr>
            <p:spPr>
              <a:xfrm flipV="1">
                <a:off x="6008914" y="3120570"/>
                <a:ext cx="288834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016174" y="3490680"/>
                <a:ext cx="288834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023434" y="4122042"/>
                <a:ext cx="288834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6012313" y="4720396"/>
            <a:ext cx="2870430" cy="369332"/>
          </a:xfrm>
          <a:prstGeom prst="rect">
            <a:avLst/>
          </a:prstGeom>
          <a:noFill/>
          <a:ln w="28575">
            <a:solidFill>
              <a:schemeClr val="accent1">
                <a:lumMod val="75000"/>
              </a:schemeClr>
            </a:solidFill>
          </a:ln>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文献综述</a:t>
            </a:r>
            <a:endParaRPr lang="zh-CN" altLang="en-US" dirty="0">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6008914" y="1795767"/>
            <a:ext cx="2902858" cy="646331"/>
          </a:xfrm>
          <a:prstGeom prst="rect">
            <a:avLst/>
          </a:prstGeom>
          <a:noFill/>
          <a:ln w="28575">
            <a:solidFill>
              <a:schemeClr val="accent1">
                <a:lumMod val="75000"/>
              </a:schemeClr>
            </a:solidFill>
          </a:ln>
        </p:spPr>
        <p:txBody>
          <a:bodyPr wrap="square" rtlCol="0">
            <a:spAutoFit/>
          </a:bodyPr>
          <a:lstStyle/>
          <a:p>
            <a:pPr>
              <a:buFont typeface="Wingdings" pitchFamily="2" charset="2"/>
              <a:buChar char="Ø"/>
            </a:pPr>
            <a:r>
              <a:rPr lang="zh-CN" altLang="en-US" dirty="0" smtClean="0">
                <a:latin typeface="Arial Unicode MS" pitchFamily="34" charset="-122"/>
                <a:ea typeface="Arial Unicode MS" pitchFamily="34" charset="-122"/>
                <a:cs typeface="Arial Unicode MS" pitchFamily="34" charset="-122"/>
              </a:rPr>
              <a:t> 多？</a:t>
            </a:r>
            <a:endParaRPr lang="en-US" altLang="zh-CN" dirty="0" smtClean="0">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smtClean="0">
                <a:latin typeface="Arial Unicode MS" pitchFamily="34" charset="-122"/>
                <a:ea typeface="Arial Unicode MS" pitchFamily="34" charset="-122"/>
                <a:cs typeface="Arial Unicode MS" pitchFamily="34" charset="-122"/>
              </a:rPr>
              <a:t> </a:t>
            </a:r>
            <a:r>
              <a:rPr lang="zh-CN" altLang="en-US" dirty="0" smtClean="0">
                <a:latin typeface="Arial Unicode MS" pitchFamily="34" charset="-122"/>
                <a:ea typeface="Arial Unicode MS" pitchFamily="34" charset="-122"/>
                <a:cs typeface="Arial Unicode MS" pitchFamily="34" charset="-122"/>
              </a:rPr>
              <a:t>少？</a:t>
            </a:r>
            <a:endParaRPr lang="zh-CN" altLang="en-US" dirty="0">
              <a:latin typeface="Arial Unicode MS" pitchFamily="34" charset="-122"/>
              <a:ea typeface="Arial Unicode MS" pitchFamily="34" charset="-122"/>
              <a:cs typeface="Arial Unicode MS" pitchFamily="34" charset="-122"/>
            </a:endParaRPr>
          </a:p>
        </p:txBody>
      </p:sp>
      <p:grpSp>
        <p:nvGrpSpPr>
          <p:cNvPr id="24" name="组合 23"/>
          <p:cNvGrpSpPr/>
          <p:nvPr/>
        </p:nvGrpSpPr>
        <p:grpSpPr>
          <a:xfrm>
            <a:off x="920986" y="2554514"/>
            <a:ext cx="3208996" cy="2813675"/>
            <a:chOff x="166255" y="2815770"/>
            <a:chExt cx="3208996" cy="2813675"/>
          </a:xfrm>
        </p:grpSpPr>
        <p:pic>
          <p:nvPicPr>
            <p:cNvPr id="28" name="Picture 2"/>
            <p:cNvPicPr>
              <a:picLocks noChangeAspect="1" noChangeArrowheads="1"/>
            </p:cNvPicPr>
            <p:nvPr/>
          </p:nvPicPr>
          <p:blipFill>
            <a:blip r:embed="rId4" cstate="print"/>
            <a:srcRect/>
            <a:stretch>
              <a:fillRect/>
            </a:stretch>
          </p:blipFill>
          <p:spPr bwMode="auto">
            <a:xfrm>
              <a:off x="166255" y="2815770"/>
              <a:ext cx="3208996" cy="2726059"/>
            </a:xfrm>
            <a:prstGeom prst="rect">
              <a:avLst/>
            </a:prstGeom>
            <a:noFill/>
            <a:ln w="9525">
              <a:noFill/>
              <a:miter lim="800000"/>
              <a:headEnd/>
              <a:tailEnd/>
            </a:ln>
          </p:spPr>
        </p:pic>
        <p:sp>
          <p:nvSpPr>
            <p:cNvPr id="29" name="TextBox 28"/>
            <p:cNvSpPr txBox="1"/>
            <p:nvPr/>
          </p:nvSpPr>
          <p:spPr>
            <a:xfrm>
              <a:off x="677542" y="5167780"/>
              <a:ext cx="2340705" cy="461665"/>
            </a:xfrm>
            <a:prstGeom prst="rect">
              <a:avLst/>
            </a:prstGeom>
            <a:noFill/>
          </p:spPr>
          <p:txBody>
            <a:bodyPr wrap="none" rtlCol="0">
              <a:spAutoFit/>
            </a:bodyPr>
            <a:lstStyle/>
            <a:p>
              <a:r>
                <a:rPr lang="en-US" altLang="zh-CN" sz="2400" b="1" dirty="0" smtClean="0">
                  <a:solidFill>
                    <a:schemeClr val="tx2"/>
                  </a:solidFill>
                  <a:latin typeface="Arial Unicode MS" pitchFamily="34" charset="-122"/>
                  <a:ea typeface="Arial Unicode MS" pitchFamily="34" charset="-122"/>
                  <a:cs typeface="Arial Unicode MS" pitchFamily="34" charset="-122"/>
                </a:rPr>
                <a:t>Web of Science</a:t>
              </a:r>
              <a:endParaRPr lang="zh-CN" altLang="en-US" sz="2400" b="1" dirty="0">
                <a:solidFill>
                  <a:schemeClr val="tx2"/>
                </a:solidFill>
                <a:latin typeface="Arial Unicode MS" pitchFamily="34" charset="-122"/>
                <a:ea typeface="Arial Unicode MS" pitchFamily="34" charset="-122"/>
                <a:cs typeface="Arial Unicode MS" pitchFamily="34" charset="-122"/>
              </a:endParaRPr>
            </a:p>
          </p:txBody>
        </p:sp>
      </p:gr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cstate="print"/>
          <a:srcRect/>
          <a:stretch>
            <a:fillRect/>
          </a:stretch>
        </p:blipFill>
        <p:spPr bwMode="auto">
          <a:xfrm>
            <a:off x="509360" y="1433059"/>
            <a:ext cx="7485063" cy="3933825"/>
          </a:xfrm>
          <a:prstGeom prst="rect">
            <a:avLst/>
          </a:prstGeom>
          <a:noFill/>
          <a:ln w="9525">
            <a:noFill/>
            <a:miter lim="800000"/>
            <a:headEnd/>
            <a:tailEnd/>
          </a:ln>
        </p:spPr>
      </p:pic>
      <p:sp>
        <p:nvSpPr>
          <p:cNvPr id="3" name="矩形 11"/>
          <p:cNvSpPr/>
          <p:nvPr/>
        </p:nvSpPr>
        <p:spPr>
          <a:xfrm>
            <a:off x="861389" y="3587549"/>
            <a:ext cx="1577011" cy="13182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713049" y="1116421"/>
            <a:ext cx="3960000"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“分析检索结果”页面</a:t>
            </a:r>
          </a:p>
        </p:txBody>
      </p:sp>
      <p:sp>
        <p:nvSpPr>
          <p:cNvPr id="5" name="TextBox 4"/>
          <p:cNvSpPr txBox="1"/>
          <p:nvPr/>
        </p:nvSpPr>
        <p:spPr>
          <a:xfrm>
            <a:off x="2325577" y="5124182"/>
            <a:ext cx="6252346" cy="1451679"/>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1000"/>
              </a:spcAft>
            </a:pPr>
            <a:r>
              <a:rPr lang="zh-CN" altLang="en-US" sz="1600" b="1" dirty="0" smtClean="0">
                <a:solidFill>
                  <a:schemeClr val="tx2"/>
                </a:solidFill>
                <a:latin typeface="Arial Unicode MS" pitchFamily="34" charset="-122"/>
                <a:ea typeface="Arial Unicode MS" pitchFamily="34" charset="-122"/>
                <a:cs typeface="Arial Unicode MS" pitchFamily="34" charset="-122"/>
              </a:rPr>
              <a:t>强大的分析功能</a:t>
            </a:r>
            <a:r>
              <a:rPr lang="en-US" altLang="zh-CN" sz="1600" b="1" dirty="0" smtClean="0">
                <a:solidFill>
                  <a:schemeClr val="tx2"/>
                </a:solidFill>
                <a:latin typeface="Arial Unicode MS" pitchFamily="34" charset="-122"/>
                <a:ea typeface="Arial Unicode MS" pitchFamily="34" charset="-122"/>
                <a:cs typeface="Arial Unicode MS" pitchFamily="34" charset="-122"/>
              </a:rPr>
              <a:t>(16</a:t>
            </a:r>
            <a:r>
              <a:rPr lang="zh-CN" altLang="en-US" sz="1600" b="1" dirty="0" smtClean="0">
                <a:solidFill>
                  <a:schemeClr val="tx2"/>
                </a:solidFill>
                <a:latin typeface="Arial Unicode MS" pitchFamily="34" charset="-122"/>
                <a:ea typeface="Arial Unicode MS" pitchFamily="34" charset="-122"/>
                <a:cs typeface="Arial Unicode MS" pitchFamily="34" charset="-122"/>
              </a:rPr>
              <a:t>个分析入口</a:t>
            </a:r>
            <a:r>
              <a:rPr lang="en-US" altLang="zh-CN" sz="1600" b="1" dirty="0" smtClean="0">
                <a:solidFill>
                  <a:schemeClr val="tx2"/>
                </a:solidFill>
                <a:latin typeface="Arial Unicode MS" pitchFamily="34" charset="-122"/>
                <a:ea typeface="Arial Unicode MS" pitchFamily="34" charset="-122"/>
                <a:cs typeface="Arial Unicode MS" pitchFamily="34" charset="-122"/>
              </a:rPr>
              <a:t>)</a:t>
            </a:r>
            <a:r>
              <a:rPr lang="zh-CN" altLang="en-US" sz="1600" b="1" dirty="0" smtClean="0">
                <a:solidFill>
                  <a:schemeClr val="tx2"/>
                </a:solidFill>
                <a:latin typeface="Arial Unicode MS" pitchFamily="34" charset="-122"/>
                <a:ea typeface="Arial Unicode MS" pitchFamily="34" charset="-122"/>
                <a:cs typeface="Arial Unicode MS" pitchFamily="34" charset="-122"/>
              </a:rPr>
              <a:t>：</a:t>
            </a:r>
            <a:endParaRPr lang="en-US" altLang="zh-CN" sz="1600" b="1"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▪作者            ▪出版年            ▪来源期刊           ▪文献类型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▪会议名称    ▪国家</a:t>
            </a:r>
            <a:r>
              <a:rPr lang="en-US" altLang="zh-CN" sz="1600" dirty="0" smtClean="0">
                <a:solidFill>
                  <a:schemeClr val="tx2"/>
                </a:solidFill>
                <a:latin typeface="Arial Unicode MS" pitchFamily="34" charset="-122"/>
                <a:ea typeface="Arial Unicode MS" pitchFamily="34" charset="-122"/>
                <a:cs typeface="Arial Unicode MS" pitchFamily="34" charset="-122"/>
              </a:rPr>
              <a:t>/</a:t>
            </a:r>
            <a:r>
              <a:rPr lang="zh-CN" altLang="en-US" sz="1600" dirty="0" smtClean="0">
                <a:solidFill>
                  <a:schemeClr val="tx2"/>
                </a:solidFill>
                <a:latin typeface="Arial Unicode MS" pitchFamily="34" charset="-122"/>
                <a:ea typeface="Arial Unicode MS" pitchFamily="34" charset="-122"/>
                <a:cs typeface="Arial Unicode MS" pitchFamily="34" charset="-122"/>
              </a:rPr>
              <a:t>地区        ▪基金资助机构   ▪授权号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▪团体作者    ▪机构                ▪机构扩展          ▪ </a:t>
            </a:r>
            <a:r>
              <a:rPr lang="en-US" altLang="zh-CN" sz="1600" dirty="0" smtClean="0">
                <a:solidFill>
                  <a:schemeClr val="tx2"/>
                </a:solidFill>
                <a:latin typeface="Arial Unicode MS" pitchFamily="34" charset="-122"/>
                <a:ea typeface="Arial Unicode MS" pitchFamily="34" charset="-122"/>
                <a:cs typeface="Arial Unicode MS" pitchFamily="34" charset="-122"/>
              </a:rPr>
              <a:t>WOS</a:t>
            </a:r>
            <a:r>
              <a:rPr lang="zh-CN" altLang="en-US" sz="1600" dirty="0" smtClean="0">
                <a:solidFill>
                  <a:schemeClr val="tx2"/>
                </a:solidFill>
                <a:latin typeface="Arial Unicode MS" pitchFamily="34" charset="-122"/>
                <a:ea typeface="Arial Unicode MS" pitchFamily="34" charset="-122"/>
                <a:cs typeface="Arial Unicode MS" pitchFamily="34" charset="-122"/>
              </a:rPr>
              <a:t>学科类别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▪语种   </a:t>
            </a:r>
            <a:r>
              <a:rPr lang="en-US" altLang="zh-CN" sz="1600" dirty="0" smtClean="0">
                <a:solidFill>
                  <a:schemeClr val="tx2"/>
                </a:solidFill>
                <a:latin typeface="Arial Unicode MS" pitchFamily="34" charset="-122"/>
                <a:ea typeface="Arial Unicode MS" pitchFamily="34" charset="-122"/>
                <a:cs typeface="Arial Unicode MS" pitchFamily="34" charset="-122"/>
              </a:rPr>
              <a:t>         </a:t>
            </a:r>
            <a:r>
              <a:rPr lang="zh-CN" altLang="en-US" sz="1600" dirty="0" smtClean="0">
                <a:solidFill>
                  <a:schemeClr val="tx2"/>
                </a:solidFill>
                <a:latin typeface="Arial Unicode MS" pitchFamily="34" charset="-122"/>
                <a:ea typeface="Arial Unicode MS" pitchFamily="34" charset="-122"/>
                <a:cs typeface="Arial Unicode MS" pitchFamily="34" charset="-122"/>
              </a:rPr>
              <a:t>▪编者                ▪丛书名称         ▪研究方向</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746" y="116117"/>
            <a:ext cx="4792312"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“出版年”：分析整体研究趋势</a:t>
            </a:r>
          </a:p>
        </p:txBody>
      </p:sp>
      <p:pic>
        <p:nvPicPr>
          <p:cNvPr id="4099" name="Picture 3"/>
          <p:cNvPicPr>
            <a:picLocks noChangeAspect="1" noChangeArrowheads="1"/>
          </p:cNvPicPr>
          <p:nvPr/>
        </p:nvPicPr>
        <p:blipFill>
          <a:blip r:embed="rId2" cstate="print"/>
          <a:srcRect/>
          <a:stretch>
            <a:fillRect/>
          </a:stretch>
        </p:blipFill>
        <p:spPr bwMode="auto">
          <a:xfrm>
            <a:off x="659720" y="621167"/>
            <a:ext cx="3738109" cy="1341275"/>
          </a:xfrm>
          <a:prstGeom prst="rect">
            <a:avLst/>
          </a:prstGeom>
          <a:noFill/>
          <a:ln w="9525">
            <a:noFill/>
            <a:miter lim="800000"/>
            <a:headEnd/>
            <a:tailEnd/>
          </a:ln>
        </p:spPr>
      </p:pic>
      <p:sp>
        <p:nvSpPr>
          <p:cNvPr id="14" name="Rectangular Callout 13"/>
          <p:cNvSpPr/>
          <p:nvPr/>
        </p:nvSpPr>
        <p:spPr>
          <a:xfrm>
            <a:off x="5646056" y="1436915"/>
            <a:ext cx="2888345" cy="609600"/>
          </a:xfrm>
          <a:prstGeom prst="wedgeRectCallout">
            <a:avLst>
              <a:gd name="adj1" fmla="val -49352"/>
              <a:gd name="adj2" fmla="val 10545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Arial Unicode MS" pitchFamily="34" charset="-122"/>
                <a:ea typeface="Arial Unicode MS" pitchFamily="34" charset="-122"/>
                <a:cs typeface="Arial Unicode MS" pitchFamily="34" charset="-122"/>
              </a:rPr>
              <a:t>将“所有数据行”保存至本地，用</a:t>
            </a:r>
            <a:r>
              <a:rPr lang="en-US" altLang="zh-CN" sz="1600" dirty="0" smtClean="0">
                <a:solidFill>
                  <a:schemeClr val="bg1"/>
                </a:solidFill>
                <a:latin typeface="Arial Unicode MS" pitchFamily="34" charset="-122"/>
                <a:ea typeface="Arial Unicode MS" pitchFamily="34" charset="-122"/>
                <a:cs typeface="Arial Unicode MS" pitchFamily="34" charset="-122"/>
              </a:rPr>
              <a:t>Excel</a:t>
            </a:r>
            <a:r>
              <a:rPr lang="zh-CN" altLang="en-US" sz="1600" b="1" dirty="0" smtClean="0">
                <a:solidFill>
                  <a:schemeClr val="bg1"/>
                </a:solidFill>
                <a:latin typeface="Arial Unicode MS" pitchFamily="34" charset="-122"/>
                <a:ea typeface="Arial Unicode MS" pitchFamily="34" charset="-122"/>
                <a:cs typeface="Arial Unicode MS" pitchFamily="34" charset="-122"/>
              </a:rPr>
              <a:t>打开</a:t>
            </a:r>
            <a:r>
              <a:rPr lang="en-US" altLang="zh-CN" sz="1600" b="1" dirty="0" smtClean="0">
                <a:solidFill>
                  <a:schemeClr val="bg1"/>
                </a:solidFill>
                <a:latin typeface="Arial Unicode MS" pitchFamily="34" charset="-122"/>
                <a:ea typeface="Arial Unicode MS" pitchFamily="34" charset="-122"/>
                <a:cs typeface="Arial Unicode MS" pitchFamily="34" charset="-122"/>
              </a:rPr>
              <a:t>.txt</a:t>
            </a:r>
            <a:r>
              <a:rPr lang="zh-CN" altLang="en-US" sz="1600" b="1" dirty="0" smtClean="0">
                <a:solidFill>
                  <a:schemeClr val="bg1"/>
                </a:solidFill>
                <a:latin typeface="Arial Unicode MS" pitchFamily="34" charset="-122"/>
                <a:ea typeface="Arial Unicode MS" pitchFamily="34" charset="-122"/>
                <a:cs typeface="Arial Unicode MS" pitchFamily="34" charset="-122"/>
              </a:rPr>
              <a:t>文档并作图</a:t>
            </a:r>
          </a:p>
        </p:txBody>
      </p:sp>
      <p:pic>
        <p:nvPicPr>
          <p:cNvPr id="80897" name="Picture 1"/>
          <p:cNvPicPr>
            <a:picLocks noChangeAspect="1" noChangeArrowheads="1"/>
          </p:cNvPicPr>
          <p:nvPr/>
        </p:nvPicPr>
        <p:blipFill>
          <a:blip r:embed="rId3" cstate="print"/>
          <a:srcRect/>
          <a:stretch>
            <a:fillRect/>
          </a:stretch>
        </p:blipFill>
        <p:spPr bwMode="auto">
          <a:xfrm>
            <a:off x="813254" y="1963965"/>
            <a:ext cx="4791476" cy="4835979"/>
          </a:xfrm>
          <a:prstGeom prst="rect">
            <a:avLst/>
          </a:prstGeom>
          <a:noFill/>
          <a:ln w="9525">
            <a:noFill/>
            <a:miter lim="800000"/>
            <a:headEnd/>
            <a:tailEnd/>
          </a:ln>
        </p:spPr>
      </p:pic>
      <p:pic>
        <p:nvPicPr>
          <p:cNvPr id="80898" name="Picture 2"/>
          <p:cNvPicPr>
            <a:picLocks noChangeAspect="1" noChangeArrowheads="1"/>
          </p:cNvPicPr>
          <p:nvPr/>
        </p:nvPicPr>
        <p:blipFill>
          <a:blip r:embed="rId4" cstate="print"/>
          <a:srcRect/>
          <a:stretch>
            <a:fillRect/>
          </a:stretch>
        </p:blipFill>
        <p:spPr bwMode="auto">
          <a:xfrm>
            <a:off x="2212067" y="2745014"/>
            <a:ext cx="5619750" cy="3429000"/>
          </a:xfrm>
          <a:prstGeom prst="rect">
            <a:avLst/>
          </a:prstGeom>
          <a:noFill/>
          <a:ln w="9525">
            <a:noFill/>
            <a:miter lim="800000"/>
            <a:headEnd/>
            <a:tailEnd/>
          </a:ln>
        </p:spPr>
      </p:pic>
      <p:pic>
        <p:nvPicPr>
          <p:cNvPr id="80899" name="Picture 3"/>
          <p:cNvPicPr>
            <a:picLocks noChangeAspect="1" noChangeArrowheads="1"/>
          </p:cNvPicPr>
          <p:nvPr/>
        </p:nvPicPr>
        <p:blipFill>
          <a:blip r:embed="rId5" cstate="print"/>
          <a:srcRect/>
          <a:stretch>
            <a:fillRect/>
          </a:stretch>
        </p:blipFill>
        <p:spPr bwMode="auto">
          <a:xfrm>
            <a:off x="736374" y="4283756"/>
            <a:ext cx="5000625" cy="1019175"/>
          </a:xfrm>
          <a:prstGeom prst="rect">
            <a:avLst/>
          </a:prstGeom>
          <a:noFill/>
          <a:ln w="9525">
            <a:solidFill>
              <a:schemeClr val="tx2"/>
            </a:solidFill>
            <a:miter lim="800000"/>
            <a:headEnd/>
            <a:tailEnd/>
          </a:ln>
        </p:spPr>
      </p:pic>
      <p:sp>
        <p:nvSpPr>
          <p:cNvPr id="13" name="TextBox 12"/>
          <p:cNvSpPr txBox="1"/>
          <p:nvPr/>
        </p:nvSpPr>
        <p:spPr>
          <a:xfrm>
            <a:off x="1233716" y="3831772"/>
            <a:ext cx="3467616" cy="369332"/>
          </a:xfrm>
          <a:prstGeom prst="rect">
            <a:avLst/>
          </a:prstGeom>
          <a:solidFill>
            <a:schemeClr val="tx2"/>
          </a:solidFill>
        </p:spPr>
        <p:txBody>
          <a:bodyPr wrap="none" rtlCol="0">
            <a:spAutoFit/>
          </a:bodyPr>
          <a:lstStyle/>
          <a:p>
            <a:r>
              <a:rPr lang="en-US" altLang="zh-CN" dirty="0" smtClean="0">
                <a:solidFill>
                  <a:schemeClr val="bg1"/>
                </a:solidFill>
              </a:rPr>
              <a:t>1960</a:t>
            </a:r>
            <a:r>
              <a:rPr lang="zh-CN" altLang="en-US" dirty="0" smtClean="0">
                <a:solidFill>
                  <a:schemeClr val="bg1"/>
                </a:solidFill>
              </a:rPr>
              <a:t>年文章关于机器人血管造影</a:t>
            </a:r>
            <a:endParaRPr lang="en-US"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80898"/>
                                        </p:tgtEl>
                                        <p:attrNameLst>
                                          <p:attrName>style.visibility</p:attrName>
                                        </p:attrNameLst>
                                      </p:cBhvr>
                                      <p:to>
                                        <p:strVal val="visible"/>
                                      </p:to>
                                    </p:set>
                                    <p:animEffect transition="in" filter="barn(inHorizontal)">
                                      <p:cBhvr>
                                        <p:cTn id="12" dur="500"/>
                                        <p:tgtEl>
                                          <p:spTgt spid="808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899"/>
                                        </p:tgtEl>
                                        <p:attrNameLst>
                                          <p:attrName>style.visibility</p:attrName>
                                        </p:attrNameLst>
                                      </p:cBhvr>
                                      <p:to>
                                        <p:strVal val="visible"/>
                                      </p:to>
                                    </p:set>
                                    <p:animEffect transition="in" filter="fade">
                                      <p:cBhvr>
                                        <p:cTn id="17" dur="500"/>
                                        <p:tgtEl>
                                          <p:spTgt spid="8089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p:cNvPicPr>
            <a:picLocks noChangeAspect="1" noChangeArrowheads="1"/>
          </p:cNvPicPr>
          <p:nvPr/>
        </p:nvPicPr>
        <p:blipFill>
          <a:blip r:embed="rId2" cstate="print"/>
          <a:srcRect/>
          <a:stretch>
            <a:fillRect/>
          </a:stretch>
        </p:blipFill>
        <p:spPr bwMode="auto">
          <a:xfrm>
            <a:off x="823232" y="1419453"/>
            <a:ext cx="4362450" cy="1609725"/>
          </a:xfrm>
          <a:prstGeom prst="rect">
            <a:avLst/>
          </a:prstGeom>
          <a:noFill/>
          <a:ln w="9525">
            <a:noFill/>
            <a:miter lim="800000"/>
            <a:headEnd/>
            <a:tailEnd/>
          </a:ln>
        </p:spPr>
      </p:pic>
      <p:pic>
        <p:nvPicPr>
          <p:cNvPr id="208901" name="Picture 5"/>
          <p:cNvPicPr>
            <a:picLocks noChangeAspect="1" noChangeArrowheads="1"/>
          </p:cNvPicPr>
          <p:nvPr/>
        </p:nvPicPr>
        <p:blipFill>
          <a:blip r:embed="rId3" cstate="print"/>
          <a:srcRect/>
          <a:stretch>
            <a:fillRect/>
          </a:stretch>
        </p:blipFill>
        <p:spPr bwMode="auto">
          <a:xfrm>
            <a:off x="484189" y="3155949"/>
            <a:ext cx="6751637" cy="3390900"/>
          </a:xfrm>
          <a:prstGeom prst="rect">
            <a:avLst/>
          </a:prstGeom>
          <a:noFill/>
          <a:ln w="9525">
            <a:noFill/>
            <a:miter lim="800000"/>
            <a:headEnd/>
            <a:tailEnd/>
          </a:ln>
        </p:spPr>
      </p:pic>
      <p:sp>
        <p:nvSpPr>
          <p:cNvPr id="6" name="TextBox 5"/>
          <p:cNvSpPr txBox="1"/>
          <p:nvPr/>
        </p:nvSpPr>
        <p:spPr>
          <a:xfrm>
            <a:off x="911804" y="595088"/>
            <a:ext cx="4792312"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“研究方向”：了解学科分布</a:t>
            </a:r>
          </a:p>
        </p:txBody>
      </p:sp>
      <p:sp>
        <p:nvSpPr>
          <p:cNvPr id="7" name="TextBox 6"/>
          <p:cNvSpPr txBox="1"/>
          <p:nvPr/>
        </p:nvSpPr>
        <p:spPr>
          <a:xfrm>
            <a:off x="5664038" y="3817258"/>
            <a:ext cx="2698175" cy="1477328"/>
          </a:xfrm>
          <a:prstGeom prst="rect">
            <a:avLst/>
          </a:prstGeom>
          <a:solidFill>
            <a:schemeClr val="tx2"/>
          </a:solidFill>
        </p:spPr>
        <p:txBody>
          <a:bodyPr wrap="none" rtlCol="0">
            <a:spAutoFit/>
          </a:bodyPr>
          <a:lstStyle/>
          <a:p>
            <a:pPr>
              <a:buFont typeface="Wingdings" pitchFamily="2" charset="2"/>
              <a:buChar char="v"/>
            </a:pPr>
            <a:r>
              <a:rPr lang="zh-CN" altLang="en-US" dirty="0" smtClean="0">
                <a:solidFill>
                  <a:schemeClr val="bg1"/>
                </a:solidFill>
              </a:rPr>
              <a:t>泌尿科学与肾脏学</a:t>
            </a:r>
            <a:endParaRPr lang="en-US" altLang="zh-CN" dirty="0" smtClean="0">
              <a:solidFill>
                <a:schemeClr val="bg1"/>
              </a:solidFill>
            </a:endParaRPr>
          </a:p>
          <a:p>
            <a:pPr>
              <a:buFont typeface="Wingdings" pitchFamily="2" charset="2"/>
              <a:buChar char="v"/>
            </a:pPr>
            <a:r>
              <a:rPr lang="zh-CN" altLang="en-US" dirty="0" smtClean="0">
                <a:solidFill>
                  <a:schemeClr val="bg1"/>
                </a:solidFill>
              </a:rPr>
              <a:t>外科</a:t>
            </a:r>
            <a:endParaRPr lang="en-US" altLang="zh-CN" dirty="0" smtClean="0">
              <a:solidFill>
                <a:schemeClr val="bg1"/>
              </a:solidFill>
            </a:endParaRPr>
          </a:p>
          <a:p>
            <a:pPr>
              <a:buFont typeface="Wingdings" pitchFamily="2" charset="2"/>
              <a:buChar char="v"/>
            </a:pPr>
            <a:r>
              <a:rPr lang="zh-CN" altLang="en-US" dirty="0" smtClean="0">
                <a:solidFill>
                  <a:schemeClr val="bg1"/>
                </a:solidFill>
              </a:rPr>
              <a:t>心血管系統与心脏病学</a:t>
            </a:r>
            <a:endParaRPr lang="en-US" altLang="zh-CN" dirty="0" smtClean="0">
              <a:solidFill>
                <a:schemeClr val="bg1"/>
              </a:solidFill>
            </a:endParaRPr>
          </a:p>
          <a:p>
            <a:pPr>
              <a:buFont typeface="Wingdings" pitchFamily="2" charset="2"/>
              <a:buChar char="v"/>
            </a:pPr>
            <a:r>
              <a:rPr lang="zh-CN" altLang="en-US" dirty="0" smtClean="0">
                <a:solidFill>
                  <a:schemeClr val="bg1"/>
                </a:solidFill>
              </a:rPr>
              <a:t>肿瘤</a:t>
            </a:r>
            <a:endParaRPr lang="en-US" altLang="zh-CN" dirty="0" smtClean="0">
              <a:solidFill>
                <a:schemeClr val="bg1"/>
              </a:solidFill>
            </a:endParaRPr>
          </a:p>
          <a:p>
            <a:pPr>
              <a:buFont typeface="Wingdings" pitchFamily="2" charset="2"/>
              <a:buChar char="v"/>
            </a:pPr>
            <a:r>
              <a:rPr lang="zh-CN" altLang="en-US" dirty="0" smtClean="0">
                <a:solidFill>
                  <a:schemeClr val="bg1"/>
                </a:solidFill>
              </a:rPr>
              <a:t>康复</a:t>
            </a:r>
            <a:endParaRPr lang="en-US" altLang="zh-CN"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cstate="print"/>
          <a:srcRect/>
          <a:stretch>
            <a:fillRect/>
          </a:stretch>
        </p:blipFill>
        <p:spPr bwMode="auto">
          <a:xfrm>
            <a:off x="765173" y="2623003"/>
            <a:ext cx="6782255" cy="3610247"/>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800559" y="910987"/>
            <a:ext cx="4552950" cy="1552575"/>
          </a:xfrm>
          <a:prstGeom prst="rect">
            <a:avLst/>
          </a:prstGeom>
          <a:noFill/>
          <a:ln w="9525">
            <a:noFill/>
            <a:miter lim="800000"/>
            <a:headEnd/>
            <a:tailEnd/>
          </a:ln>
        </p:spPr>
      </p:pic>
      <p:sp>
        <p:nvSpPr>
          <p:cNvPr id="6" name="圆角矩形 9"/>
          <p:cNvSpPr>
            <a:spLocks noChangeArrowheads="1"/>
          </p:cNvSpPr>
          <p:nvPr/>
        </p:nvSpPr>
        <p:spPr bwMode="auto">
          <a:xfrm>
            <a:off x="2129955" y="3327392"/>
            <a:ext cx="2572671" cy="286666"/>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9" name="TextBox 8"/>
          <p:cNvSpPr txBox="1"/>
          <p:nvPr/>
        </p:nvSpPr>
        <p:spPr>
          <a:xfrm>
            <a:off x="752148" y="116117"/>
            <a:ext cx="4792312"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“作者”：分析高产出的科研人员</a:t>
            </a:r>
          </a:p>
        </p:txBody>
      </p:sp>
      <p:sp>
        <p:nvSpPr>
          <p:cNvPr id="12" name="TextBox 11"/>
          <p:cNvSpPr txBox="1"/>
          <p:nvPr/>
        </p:nvSpPr>
        <p:spPr>
          <a:xfrm>
            <a:off x="4687642" y="5283190"/>
            <a:ext cx="4134465" cy="646331"/>
          </a:xfrm>
          <a:prstGeom prst="rect">
            <a:avLst/>
          </a:prstGeom>
          <a:solidFill>
            <a:schemeClr val="bg1"/>
          </a:solidFill>
        </p:spPr>
        <p:txBody>
          <a:bodyPr wrap="none" rtlCol="0">
            <a:spAutoFit/>
          </a:bodyPr>
          <a:lstStyle/>
          <a:p>
            <a:r>
              <a:rPr lang="zh-CN" altLang="en-US" sz="1400" dirty="0" smtClean="0">
                <a:solidFill>
                  <a:schemeClr val="tx2"/>
                </a:solidFill>
              </a:rPr>
              <a:t>（美国）亨利福特医疗集团（非盈利性医疗机构）</a:t>
            </a:r>
            <a:endParaRPr lang="en-US" altLang="zh-CN" sz="1400" dirty="0" smtClean="0">
              <a:solidFill>
                <a:schemeClr val="tx2"/>
              </a:solidFill>
            </a:endParaRPr>
          </a:p>
          <a:p>
            <a:r>
              <a:rPr lang="en-US" altLang="en-US" sz="1400" dirty="0" smtClean="0">
                <a:solidFill>
                  <a:schemeClr val="tx2"/>
                </a:solidFill>
              </a:rPr>
              <a:t>Director, </a:t>
            </a:r>
            <a:r>
              <a:rPr lang="en-US" altLang="en-US" sz="1400" dirty="0" err="1" smtClean="0">
                <a:solidFill>
                  <a:schemeClr val="tx2"/>
                </a:solidFill>
              </a:rPr>
              <a:t>Vattikuti</a:t>
            </a:r>
            <a:r>
              <a:rPr lang="en-US" altLang="en-US" sz="1400" dirty="0" smtClean="0">
                <a:solidFill>
                  <a:schemeClr val="tx2"/>
                </a:solidFill>
              </a:rPr>
              <a:t> Urology Institute</a:t>
            </a:r>
            <a:endParaRPr lang="en-US" altLang="zh-CN" sz="1400" dirty="0" smtClean="0">
              <a:solidFill>
                <a:schemeClr val="tx2"/>
              </a:solidFill>
            </a:endParaRPr>
          </a:p>
          <a:p>
            <a:r>
              <a:rPr lang="zh-CN" altLang="en-US" sz="800" b="1" dirty="0" smtClean="0">
                <a:solidFill>
                  <a:schemeClr val="tx2"/>
                </a:solidFill>
              </a:rPr>
              <a:t>信息来源：</a:t>
            </a:r>
            <a:r>
              <a:rPr lang="en-US" altLang="zh-CN" sz="800" b="1" dirty="0" smtClean="0">
                <a:solidFill>
                  <a:schemeClr val="tx2"/>
                </a:solidFill>
              </a:rPr>
              <a:t>http://www.henryford.com/body.cfm?id=47772</a:t>
            </a:r>
            <a:endParaRPr lang="en-US" sz="800" b="1" dirty="0" smtClean="0">
              <a:solidFill>
                <a:schemeClr val="tx2"/>
              </a:solidFill>
            </a:endParaRPr>
          </a:p>
        </p:txBody>
      </p:sp>
      <p:pic>
        <p:nvPicPr>
          <p:cNvPr id="79874" name="Picture 2"/>
          <p:cNvPicPr>
            <a:picLocks noChangeAspect="1" noChangeArrowheads="1"/>
          </p:cNvPicPr>
          <p:nvPr/>
        </p:nvPicPr>
        <p:blipFill>
          <a:blip r:embed="rId4" cstate="print"/>
          <a:srcRect/>
          <a:stretch>
            <a:fillRect/>
          </a:stretch>
        </p:blipFill>
        <p:spPr bwMode="auto">
          <a:xfrm>
            <a:off x="4677457" y="2124323"/>
            <a:ext cx="4190773" cy="31665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500"/>
                                        <p:tgtEl>
                                          <p:spTgt spid="798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cstate="print"/>
          <a:srcRect/>
          <a:stretch>
            <a:fillRect/>
          </a:stretch>
        </p:blipFill>
        <p:spPr bwMode="auto">
          <a:xfrm>
            <a:off x="765173" y="2623003"/>
            <a:ext cx="6782255" cy="3610247"/>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800559" y="910987"/>
            <a:ext cx="4552950" cy="1552575"/>
          </a:xfrm>
          <a:prstGeom prst="rect">
            <a:avLst/>
          </a:prstGeom>
          <a:noFill/>
          <a:ln w="9525">
            <a:noFill/>
            <a:miter lim="800000"/>
            <a:headEnd/>
            <a:tailEnd/>
          </a:ln>
        </p:spPr>
      </p:pic>
      <p:sp>
        <p:nvSpPr>
          <p:cNvPr id="6" name="圆角矩形 9"/>
          <p:cNvSpPr>
            <a:spLocks noChangeArrowheads="1"/>
          </p:cNvSpPr>
          <p:nvPr/>
        </p:nvSpPr>
        <p:spPr bwMode="auto">
          <a:xfrm>
            <a:off x="2115440" y="3762820"/>
            <a:ext cx="2572671" cy="286666"/>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9" name="TextBox 8"/>
          <p:cNvSpPr txBox="1"/>
          <p:nvPr/>
        </p:nvSpPr>
        <p:spPr>
          <a:xfrm>
            <a:off x="752148" y="116117"/>
            <a:ext cx="4792312"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“作者”：分析高产出的科研人员</a:t>
            </a:r>
          </a:p>
        </p:txBody>
      </p:sp>
      <p:sp>
        <p:nvSpPr>
          <p:cNvPr id="12" name="TextBox 11"/>
          <p:cNvSpPr txBox="1"/>
          <p:nvPr/>
        </p:nvSpPr>
        <p:spPr>
          <a:xfrm>
            <a:off x="5224671" y="3744677"/>
            <a:ext cx="3057247" cy="684803"/>
          </a:xfrm>
          <a:prstGeom prst="rect">
            <a:avLst/>
          </a:prstGeom>
          <a:solidFill>
            <a:schemeClr val="bg1"/>
          </a:solidFill>
        </p:spPr>
        <p:txBody>
          <a:bodyPr wrap="none" rtlCol="0">
            <a:spAutoFit/>
          </a:bodyPr>
          <a:lstStyle/>
          <a:p>
            <a:r>
              <a:rPr lang="zh-CN" altLang="en-US" sz="1400" dirty="0" smtClean="0">
                <a:solidFill>
                  <a:schemeClr val="tx2"/>
                </a:solidFill>
              </a:rPr>
              <a:t>（英国）伦敦大学国王学院</a:t>
            </a:r>
            <a:endParaRPr lang="en-US" altLang="zh-CN" sz="1400" dirty="0" smtClean="0">
              <a:solidFill>
                <a:schemeClr val="tx2"/>
              </a:solidFill>
            </a:endParaRPr>
          </a:p>
          <a:p>
            <a:r>
              <a:rPr lang="zh-CN" altLang="en-US" sz="1400" dirty="0" smtClean="0">
                <a:solidFill>
                  <a:schemeClr val="tx2"/>
                </a:solidFill>
              </a:rPr>
              <a:t>机器人外科手术和泌尿革新领域教授</a:t>
            </a:r>
            <a:endParaRPr lang="en-US" altLang="zh-CN" sz="1400" dirty="0" smtClean="0">
              <a:solidFill>
                <a:schemeClr val="tx2"/>
              </a:solidFill>
            </a:endParaRPr>
          </a:p>
          <a:p>
            <a:r>
              <a:rPr lang="zh-CN" altLang="en-US" sz="1050" dirty="0" smtClean="0">
                <a:solidFill>
                  <a:schemeClr val="tx2"/>
                </a:solidFill>
              </a:rPr>
              <a:t>信息来源：</a:t>
            </a:r>
            <a:r>
              <a:rPr lang="en-US" altLang="zh-CN" sz="1050" dirty="0" smtClean="0">
                <a:solidFill>
                  <a:schemeClr val="tx2"/>
                </a:solidFill>
              </a:rPr>
              <a:t>http://www.prokar.co.uk/</a:t>
            </a:r>
          </a:p>
        </p:txBody>
      </p:sp>
      <p:pic>
        <p:nvPicPr>
          <p:cNvPr id="209922" name="Picture 2"/>
          <p:cNvPicPr>
            <a:picLocks noChangeAspect="1" noChangeArrowheads="1"/>
          </p:cNvPicPr>
          <p:nvPr/>
        </p:nvPicPr>
        <p:blipFill>
          <a:blip r:embed="rId4" cstate="print"/>
          <a:srcRect/>
          <a:stretch>
            <a:fillRect/>
          </a:stretch>
        </p:blipFill>
        <p:spPr bwMode="auto">
          <a:xfrm>
            <a:off x="2960915" y="933179"/>
            <a:ext cx="5907315" cy="271716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fade">
                                      <p:cBhvr>
                                        <p:cTn id="7" dur="2000"/>
                                        <p:tgtEl>
                                          <p:spTgt spid="2099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cstate="print"/>
          <a:srcRect/>
          <a:stretch>
            <a:fillRect/>
          </a:stretch>
        </p:blipFill>
        <p:spPr bwMode="auto">
          <a:xfrm>
            <a:off x="493713" y="2284413"/>
            <a:ext cx="6732587" cy="3305175"/>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466272" y="412524"/>
            <a:ext cx="4495800" cy="1533525"/>
          </a:xfrm>
          <a:prstGeom prst="rect">
            <a:avLst/>
          </a:prstGeom>
          <a:noFill/>
          <a:ln w="9525">
            <a:noFill/>
            <a:miter lim="800000"/>
            <a:headEnd/>
            <a:tailEnd/>
          </a:ln>
        </p:spPr>
      </p:pic>
      <p:sp>
        <p:nvSpPr>
          <p:cNvPr id="4" name="TextBox 3"/>
          <p:cNvSpPr txBox="1"/>
          <p:nvPr/>
        </p:nvSpPr>
        <p:spPr>
          <a:xfrm>
            <a:off x="563461" y="43547"/>
            <a:ext cx="4792312"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“机构”：分析高产出机构</a:t>
            </a:r>
          </a:p>
        </p:txBody>
      </p:sp>
      <p:sp>
        <p:nvSpPr>
          <p:cNvPr id="5" name="Text Box 5"/>
          <p:cNvSpPr txBox="1">
            <a:spLocks noChangeArrowheads="1"/>
          </p:cNvSpPr>
          <p:nvPr/>
        </p:nvSpPr>
        <p:spPr bwMode="auto">
          <a:xfrm>
            <a:off x="3817258" y="5000644"/>
            <a:ext cx="4877934" cy="1421928"/>
          </a:xfrm>
          <a:prstGeom prst="rect">
            <a:avLst/>
          </a:prstGeom>
          <a:solidFill>
            <a:srgbClr val="FFCC99"/>
          </a:solidFill>
          <a:ln w="9525">
            <a:noFill/>
            <a:miter lim="800000"/>
            <a:headEnd/>
            <a:tailEnd/>
          </a:ln>
        </p:spPr>
        <p:txBody>
          <a:bodyPr wrap="square">
            <a:spAutoFit/>
          </a:bodyPr>
          <a:lstStyle/>
          <a:p>
            <a:pPr>
              <a:lnSpc>
                <a:spcPct val="120000"/>
              </a:lnSpc>
            </a:pPr>
            <a:r>
              <a:rPr lang="zh-CN" altLang="en-US" b="1" dirty="0"/>
              <a:t>组织分析 </a:t>
            </a:r>
          </a:p>
          <a:p>
            <a:pPr>
              <a:lnSpc>
                <a:spcPct val="120000"/>
              </a:lnSpc>
            </a:pPr>
            <a:r>
              <a:rPr lang="en-US" altLang="zh-CN" b="1" dirty="0"/>
              <a:t>- </a:t>
            </a:r>
            <a:r>
              <a:rPr lang="zh-CN" altLang="en-US" b="1" dirty="0"/>
              <a:t>发现该领域高产出的大学及研究机构</a:t>
            </a:r>
          </a:p>
          <a:p>
            <a:pPr>
              <a:lnSpc>
                <a:spcPct val="120000"/>
              </a:lnSpc>
              <a:buFontTx/>
              <a:buChar char="-"/>
            </a:pPr>
            <a:r>
              <a:rPr lang="zh-CN" altLang="en-US" b="1" dirty="0"/>
              <a:t> 有利于机构间的合作</a:t>
            </a:r>
          </a:p>
          <a:p>
            <a:pPr>
              <a:lnSpc>
                <a:spcPct val="120000"/>
              </a:lnSpc>
              <a:buFontTx/>
              <a:buChar char="-"/>
            </a:pPr>
            <a:r>
              <a:rPr lang="zh-CN" altLang="en-US" b="1" dirty="0"/>
              <a:t> 发现深造的研究机构 </a:t>
            </a:r>
          </a:p>
        </p:txBody>
      </p:sp>
      <p:sp>
        <p:nvSpPr>
          <p:cNvPr id="7" name="TextBox 6"/>
          <p:cNvSpPr txBox="1"/>
          <p:nvPr/>
        </p:nvSpPr>
        <p:spPr>
          <a:xfrm>
            <a:off x="4920342" y="2162626"/>
            <a:ext cx="4223657" cy="1815882"/>
          </a:xfrm>
          <a:prstGeom prst="rect">
            <a:avLst/>
          </a:prstGeom>
          <a:solidFill>
            <a:schemeClr val="tx2"/>
          </a:solidFill>
        </p:spPr>
        <p:txBody>
          <a:bodyPr wrap="square" rtlCol="0">
            <a:spAutoFit/>
          </a:bodyPr>
          <a:lstStyle/>
          <a:p>
            <a:pPr>
              <a:buFont typeface="Wingdings" pitchFamily="2" charset="2"/>
              <a:buChar char="v"/>
            </a:pPr>
            <a:r>
              <a:rPr lang="zh-CN" altLang="en-US" sz="1600" u="sng" dirty="0" smtClean="0">
                <a:solidFill>
                  <a:schemeClr val="bg1"/>
                </a:solidFill>
              </a:rPr>
              <a:t>（美国）克利夫兰诊所</a:t>
            </a:r>
            <a:endParaRPr lang="en-US" altLang="zh-CN" sz="1600" u="sng" dirty="0" smtClean="0">
              <a:solidFill>
                <a:schemeClr val="bg1"/>
              </a:solidFill>
            </a:endParaRPr>
          </a:p>
          <a:p>
            <a:r>
              <a:rPr lang="zh-CN" altLang="en-US" sz="1600" dirty="0" smtClean="0">
                <a:solidFill>
                  <a:schemeClr val="bg1"/>
                </a:solidFill>
              </a:rPr>
              <a:t>从</a:t>
            </a:r>
            <a:r>
              <a:rPr lang="en-US" altLang="zh-CN" sz="1600" dirty="0" smtClean="0">
                <a:solidFill>
                  <a:schemeClr val="bg1"/>
                </a:solidFill>
              </a:rPr>
              <a:t>1994</a:t>
            </a:r>
            <a:r>
              <a:rPr lang="zh-CN" altLang="en-US" sz="1600" dirty="0" smtClean="0">
                <a:solidFill>
                  <a:schemeClr val="bg1"/>
                </a:solidFill>
              </a:rPr>
              <a:t>年至</a:t>
            </a:r>
            <a:r>
              <a:rPr lang="en-US" altLang="zh-CN" sz="1600" dirty="0" smtClean="0">
                <a:solidFill>
                  <a:schemeClr val="bg1"/>
                </a:solidFill>
              </a:rPr>
              <a:t>2009</a:t>
            </a:r>
            <a:r>
              <a:rPr lang="zh-CN" altLang="en-US" sz="1600" dirty="0" smtClean="0">
                <a:solidFill>
                  <a:schemeClr val="bg1"/>
                </a:solidFill>
              </a:rPr>
              <a:t>年连续</a:t>
            </a:r>
            <a:r>
              <a:rPr lang="en-US" altLang="zh-CN" sz="1600" dirty="0" smtClean="0">
                <a:solidFill>
                  <a:schemeClr val="bg1"/>
                </a:solidFill>
              </a:rPr>
              <a:t>16</a:t>
            </a:r>
            <a:r>
              <a:rPr lang="zh-CN" altLang="en-US" sz="1600" dirty="0" smtClean="0">
                <a:solidFill>
                  <a:schemeClr val="bg1"/>
                </a:solidFill>
              </a:rPr>
              <a:t>年一直是美国排名第一的最大的心血管疾病及心脏外科中心，全年研究基金超过</a:t>
            </a:r>
            <a:r>
              <a:rPr lang="en-US" altLang="zh-CN" sz="1600" dirty="0" smtClean="0">
                <a:solidFill>
                  <a:schemeClr val="bg1"/>
                </a:solidFill>
              </a:rPr>
              <a:t>2.58</a:t>
            </a:r>
            <a:r>
              <a:rPr lang="zh-CN" altLang="en-US" sz="1600" dirty="0" smtClean="0">
                <a:solidFill>
                  <a:schemeClr val="bg1"/>
                </a:solidFill>
              </a:rPr>
              <a:t>亿美元</a:t>
            </a:r>
            <a:endParaRPr lang="en-US" altLang="zh-CN" sz="1600" dirty="0" smtClean="0">
              <a:solidFill>
                <a:schemeClr val="bg1"/>
              </a:solidFill>
            </a:endParaRPr>
          </a:p>
          <a:p>
            <a:pPr>
              <a:buFont typeface="Wingdings" pitchFamily="2" charset="2"/>
              <a:buChar char="v"/>
            </a:pPr>
            <a:r>
              <a:rPr lang="zh-CN" altLang="en-US" sz="1600" u="sng" dirty="0" smtClean="0">
                <a:solidFill>
                  <a:schemeClr val="bg1"/>
                </a:solidFill>
              </a:rPr>
              <a:t>（韩国）延世大学</a:t>
            </a:r>
            <a:endParaRPr lang="en-US" altLang="zh-CN" sz="1600" u="sng" dirty="0" smtClean="0">
              <a:solidFill>
                <a:schemeClr val="bg1"/>
              </a:solidFill>
            </a:endParaRPr>
          </a:p>
          <a:p>
            <a:pPr>
              <a:buFont typeface="Wingdings" pitchFamily="2" charset="2"/>
              <a:buChar char="v"/>
            </a:pPr>
            <a:r>
              <a:rPr lang="zh-CN" altLang="en-US" sz="1600" u="sng" dirty="0" smtClean="0">
                <a:solidFill>
                  <a:schemeClr val="bg1"/>
                </a:solidFill>
              </a:rPr>
              <a:t>（美国）哈佛大学</a:t>
            </a:r>
            <a:endParaRPr lang="en-US" altLang="zh-CN" sz="1600" u="sng" dirty="0" smtClean="0">
              <a:solidFill>
                <a:schemeClr val="bg1"/>
              </a:solidFill>
            </a:endParaRPr>
          </a:p>
          <a:p>
            <a:pPr>
              <a:buFont typeface="Wingdings" pitchFamily="2" charset="2"/>
              <a:buChar char="v"/>
            </a:pPr>
            <a:r>
              <a:rPr lang="zh-CN" altLang="en-US" sz="1600" u="sng" dirty="0" smtClean="0">
                <a:solidFill>
                  <a:schemeClr val="bg1"/>
                </a:solidFill>
              </a:rPr>
              <a:t>（美国）匹兹堡大学</a:t>
            </a:r>
            <a:endParaRPr lang="en-US" altLang="zh-CN" sz="1600" u="sng" dirty="0" smtClean="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cstate="print"/>
          <a:srcRect/>
          <a:stretch>
            <a:fillRect/>
          </a:stretch>
        </p:blipFill>
        <p:spPr bwMode="auto">
          <a:xfrm>
            <a:off x="734106" y="2665866"/>
            <a:ext cx="6542087" cy="3209925"/>
          </a:xfrm>
          <a:prstGeom prst="rect">
            <a:avLst/>
          </a:prstGeom>
          <a:noFill/>
          <a:ln w="9525">
            <a:noFill/>
            <a:miter lim="800000"/>
            <a:headEnd/>
            <a:tailEnd/>
          </a:ln>
        </p:spPr>
      </p:pic>
      <p:sp>
        <p:nvSpPr>
          <p:cNvPr id="3" name="圆角矩形 12"/>
          <p:cNvSpPr>
            <a:spLocks noChangeArrowheads="1"/>
          </p:cNvSpPr>
          <p:nvPr/>
        </p:nvSpPr>
        <p:spPr bwMode="auto">
          <a:xfrm>
            <a:off x="676027" y="2648872"/>
            <a:ext cx="1602715" cy="297528"/>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4" name="圆角矩形 13"/>
          <p:cNvSpPr>
            <a:spLocks noChangeArrowheads="1"/>
          </p:cNvSpPr>
          <p:nvPr/>
        </p:nvSpPr>
        <p:spPr bwMode="auto">
          <a:xfrm>
            <a:off x="990750" y="4793485"/>
            <a:ext cx="5003650" cy="24297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5" name="矩形 8"/>
          <p:cNvSpPr/>
          <p:nvPr/>
        </p:nvSpPr>
        <p:spPr>
          <a:xfrm>
            <a:off x="1351170" y="4874627"/>
            <a:ext cx="130629" cy="1306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882773" y="188687"/>
            <a:ext cx="5387397"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“国家</a:t>
            </a:r>
            <a:r>
              <a:rPr lang="en-US" altLang="zh-CN" sz="2400" dirty="0" smtClean="0">
                <a:solidFill>
                  <a:schemeClr val="bg1"/>
                </a:solidFill>
                <a:latin typeface="Arial Unicode MS" pitchFamily="34" charset="-122"/>
                <a:ea typeface="Arial Unicode MS" pitchFamily="34" charset="-122"/>
                <a:cs typeface="Arial Unicode MS" pitchFamily="34" charset="-122"/>
              </a:rPr>
              <a:t>/</a:t>
            </a:r>
            <a:r>
              <a:rPr lang="zh-CN" altLang="en-US" sz="2400" dirty="0" smtClean="0">
                <a:solidFill>
                  <a:schemeClr val="bg1"/>
                </a:solidFill>
                <a:latin typeface="Arial Unicode MS" pitchFamily="34" charset="-122"/>
                <a:ea typeface="Arial Unicode MS" pitchFamily="34" charset="-122"/>
                <a:cs typeface="Arial Unicode MS" pitchFamily="34" charset="-122"/>
              </a:rPr>
              <a:t>地区”：分析高产出国家或地区</a:t>
            </a:r>
          </a:p>
        </p:txBody>
      </p:sp>
      <p:pic>
        <p:nvPicPr>
          <p:cNvPr id="10243" name="Picture 3"/>
          <p:cNvPicPr>
            <a:picLocks noChangeAspect="1" noChangeArrowheads="1"/>
          </p:cNvPicPr>
          <p:nvPr/>
        </p:nvPicPr>
        <p:blipFill>
          <a:blip r:embed="rId3" cstate="print"/>
          <a:srcRect/>
          <a:stretch>
            <a:fillRect/>
          </a:stretch>
        </p:blipFill>
        <p:spPr bwMode="auto">
          <a:xfrm>
            <a:off x="785359" y="834799"/>
            <a:ext cx="4467225" cy="1704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2" cstate="print"/>
          <a:srcRect/>
          <a:stretch>
            <a:fillRect/>
          </a:stretch>
        </p:blipFill>
        <p:spPr bwMode="auto">
          <a:xfrm>
            <a:off x="0" y="1430792"/>
            <a:ext cx="8708571" cy="4730650"/>
          </a:xfrm>
          <a:prstGeom prst="rect">
            <a:avLst/>
          </a:prstGeom>
          <a:noFill/>
          <a:ln w="9525">
            <a:noFill/>
            <a:miter lim="800000"/>
            <a:headEnd/>
            <a:tailEnd/>
          </a:ln>
        </p:spPr>
      </p:pic>
      <p:sp>
        <p:nvSpPr>
          <p:cNvPr id="3" name="TextBox 2"/>
          <p:cNvSpPr txBox="1"/>
          <p:nvPr/>
        </p:nvSpPr>
        <p:spPr>
          <a:xfrm>
            <a:off x="2230858" y="149655"/>
            <a:ext cx="5416077" cy="1882567"/>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1000"/>
              </a:spcAft>
            </a:pPr>
            <a:r>
              <a:rPr lang="zh-CN" altLang="en-US" b="1" dirty="0" smtClean="0">
                <a:solidFill>
                  <a:schemeClr val="tx2"/>
                </a:solidFill>
                <a:latin typeface="Arial Unicode MS" pitchFamily="34" charset="-122"/>
                <a:ea typeface="Arial Unicode MS" pitchFamily="34" charset="-122"/>
                <a:cs typeface="Arial Unicode MS" pitchFamily="34" charset="-122"/>
              </a:rPr>
              <a:t>继续利用“分析检索结果”分析我国在该领域：</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该课题</a:t>
            </a:r>
            <a:r>
              <a:rPr lang="zh-CN" altLang="en-US" dirty="0" smtClean="0">
                <a:solidFill>
                  <a:schemeClr val="tx2"/>
                </a:solidFill>
                <a:latin typeface="Arial Unicode MS" pitchFamily="34" charset="-122"/>
                <a:ea typeface="Arial Unicode MS" pitchFamily="34" charset="-122"/>
                <a:cs typeface="Arial Unicode MS" pitchFamily="34" charset="-122"/>
              </a:rPr>
              <a:t>的</a:t>
            </a:r>
            <a:r>
              <a:rPr lang="zh-CN" altLang="zh-CN" dirty="0" smtClean="0">
                <a:solidFill>
                  <a:schemeClr val="tx2"/>
                </a:solidFill>
                <a:latin typeface="Arial Unicode MS" pitchFamily="34" charset="-122"/>
                <a:ea typeface="Arial Unicode MS" pitchFamily="34" charset="-122"/>
                <a:cs typeface="Arial Unicode MS" pitchFamily="34" charset="-122"/>
              </a:rPr>
              <a:t>发展趋势</a:t>
            </a:r>
            <a:r>
              <a:rPr lang="zh-CN" altLang="en-US" dirty="0" smtClean="0">
                <a:solidFill>
                  <a:schemeClr val="tx2"/>
                </a:solidFill>
                <a:latin typeface="Arial Unicode MS" pitchFamily="34" charset="-122"/>
                <a:ea typeface="Arial Unicode MS" pitchFamily="34" charset="-122"/>
                <a:cs typeface="Arial Unicode MS" pitchFamily="34" charset="-122"/>
              </a:rPr>
              <a:t>；</a:t>
            </a:r>
            <a:endParaRPr lang="en-US" altLang="zh-CN" dirty="0" smtClean="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引领机构，高影响力作者；</a:t>
            </a:r>
            <a:endParaRPr lang="en-US" altLang="zh-CN" dirty="0" smtClean="0">
              <a:solidFill>
                <a:schemeClr val="tx2"/>
              </a:solidFill>
              <a:latin typeface="Arial Unicode MS" pitchFamily="34" charset="-122"/>
              <a:ea typeface="Arial Unicode MS" pitchFamily="34" charset="-122"/>
              <a:cs typeface="Arial Unicode MS" pitchFamily="34" charset="-122"/>
            </a:endParaRPr>
          </a:p>
          <a:p>
            <a:pPr lvl="0">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经常发表的期刊； </a:t>
            </a:r>
          </a:p>
          <a:p>
            <a:pPr lvl="0">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基金资助项目；</a:t>
            </a: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合作的国家和机构……</a:t>
            </a:r>
          </a:p>
        </p:txBody>
      </p:sp>
      <p:sp>
        <p:nvSpPr>
          <p:cNvPr id="4" name="圆角矩形 11"/>
          <p:cNvSpPr>
            <a:spLocks noChangeArrowheads="1"/>
          </p:cNvSpPr>
          <p:nvPr/>
        </p:nvSpPr>
        <p:spPr bwMode="auto">
          <a:xfrm>
            <a:off x="68041" y="2338148"/>
            <a:ext cx="1379276" cy="27722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dirty="0"/>
          </a:p>
        </p:txBody>
      </p:sp>
      <p:sp>
        <p:nvSpPr>
          <p:cNvPr id="5" name="圆角矩形 11"/>
          <p:cNvSpPr>
            <a:spLocks noChangeArrowheads="1"/>
          </p:cNvSpPr>
          <p:nvPr/>
        </p:nvSpPr>
        <p:spPr bwMode="auto">
          <a:xfrm>
            <a:off x="7645789" y="2864721"/>
            <a:ext cx="968991" cy="193344"/>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2" cstate="print"/>
          <a:srcRect/>
          <a:stretch>
            <a:fillRect/>
          </a:stretch>
        </p:blipFill>
        <p:spPr bwMode="auto">
          <a:xfrm>
            <a:off x="72570" y="362856"/>
            <a:ext cx="9144000" cy="5282231"/>
          </a:xfrm>
          <a:prstGeom prst="rect">
            <a:avLst/>
          </a:prstGeom>
          <a:noFill/>
          <a:ln w="9525">
            <a:noFill/>
            <a:miter lim="800000"/>
            <a:headEnd/>
            <a:tailEnd/>
          </a:ln>
        </p:spPr>
      </p:pic>
      <p:sp>
        <p:nvSpPr>
          <p:cNvPr id="3" name="圆角矩形 11"/>
          <p:cNvSpPr>
            <a:spLocks noChangeArrowheads="1"/>
          </p:cNvSpPr>
          <p:nvPr/>
        </p:nvSpPr>
        <p:spPr bwMode="auto">
          <a:xfrm>
            <a:off x="2230661" y="1278613"/>
            <a:ext cx="1379276" cy="27722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dirty="0"/>
          </a:p>
        </p:txBody>
      </p:sp>
      <p:pic>
        <p:nvPicPr>
          <p:cNvPr id="10243" name="Picture 3"/>
          <p:cNvPicPr>
            <a:picLocks noChangeAspect="1" noChangeArrowheads="1"/>
          </p:cNvPicPr>
          <p:nvPr/>
        </p:nvPicPr>
        <p:blipFill>
          <a:blip r:embed="rId3" cstate="print"/>
          <a:srcRect/>
          <a:stretch>
            <a:fillRect/>
          </a:stretch>
        </p:blipFill>
        <p:spPr bwMode="auto">
          <a:xfrm>
            <a:off x="4366531" y="1216008"/>
            <a:ext cx="1543050" cy="2190750"/>
          </a:xfrm>
          <a:prstGeom prst="rect">
            <a:avLst/>
          </a:prstGeom>
          <a:noFill/>
          <a:ln w="19050">
            <a:solidFill>
              <a:schemeClr val="tx2"/>
            </a:solidFill>
            <a:miter lim="800000"/>
            <a:headEnd/>
            <a:tailEnd/>
          </a:ln>
        </p:spPr>
      </p:pic>
      <p:sp>
        <p:nvSpPr>
          <p:cNvPr id="5" name="Right Arrow 4"/>
          <p:cNvSpPr/>
          <p:nvPr/>
        </p:nvSpPr>
        <p:spPr>
          <a:xfrm>
            <a:off x="3715644" y="1291761"/>
            <a:ext cx="566057" cy="27577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圆角矩形 11"/>
          <p:cNvSpPr>
            <a:spLocks noChangeArrowheads="1"/>
          </p:cNvSpPr>
          <p:nvPr/>
        </p:nvSpPr>
        <p:spPr bwMode="auto">
          <a:xfrm>
            <a:off x="4298947" y="2069641"/>
            <a:ext cx="1680934" cy="310683"/>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dirty="0"/>
          </a:p>
        </p:txBody>
      </p:sp>
      <p:sp>
        <p:nvSpPr>
          <p:cNvPr id="9" name="TextBox 8"/>
          <p:cNvSpPr txBox="1"/>
          <p:nvPr/>
        </p:nvSpPr>
        <p:spPr>
          <a:xfrm>
            <a:off x="2309028" y="225437"/>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②</a:t>
            </a:r>
            <a:r>
              <a:rPr lang="zh-CN" altLang="en-US" sz="2400" dirty="0" smtClean="0">
                <a:solidFill>
                  <a:schemeClr val="bg1"/>
                </a:solidFill>
                <a:latin typeface="Arial Unicode MS" pitchFamily="34" charset="-122"/>
                <a:ea typeface="Arial Unicode MS" pitchFamily="34" charset="-122"/>
                <a:cs typeface="Arial Unicode MS" pitchFamily="34" charset="-122"/>
              </a:rPr>
              <a:t>高影响力文献</a:t>
            </a:r>
          </a:p>
        </p:txBody>
      </p:sp>
      <p:sp>
        <p:nvSpPr>
          <p:cNvPr id="10" name="Down Arrow 9"/>
          <p:cNvSpPr>
            <a:spLocks noChangeArrowheads="1"/>
          </p:cNvSpPr>
          <p:nvPr/>
        </p:nvSpPr>
        <p:spPr bwMode="auto">
          <a:xfrm>
            <a:off x="7180707" y="2075558"/>
            <a:ext cx="207065" cy="3367071"/>
          </a:xfrm>
          <a:prstGeom prst="downArrow">
            <a:avLst>
              <a:gd name="adj1" fmla="val 50000"/>
              <a:gd name="adj2" fmla="val 50091"/>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11" name="TextBox 10"/>
          <p:cNvSpPr txBox="1"/>
          <p:nvPr/>
        </p:nvSpPr>
        <p:spPr>
          <a:xfrm>
            <a:off x="1768136" y="711210"/>
            <a:ext cx="6867864"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途径一：被引频次（降序）锁定文献中经常受关注的文章</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243"/>
                                        </p:tgtEl>
                                        <p:attrNameLst>
                                          <p:attrName>style.visibility</p:attrName>
                                        </p:attrNameLst>
                                      </p:cBhvr>
                                      <p:to>
                                        <p:strVal val="visible"/>
                                      </p:to>
                                    </p:set>
                                    <p:animEffect transition="in" filter="fade">
                                      <p:cBhvr>
                                        <p:cTn id="18" dur="500"/>
                                        <p:tgtEl>
                                          <p:spTgt spid="10243"/>
                                        </p:tgtEl>
                                      </p:cBhvr>
                                    </p:animEffect>
                                  </p:childTnLst>
                                </p:cTn>
                              </p:par>
                            </p:childTnLst>
                          </p:cTn>
                        </p:par>
                        <p:par>
                          <p:cTn id="19" fill="hold">
                            <p:stCondLst>
                              <p:cond delay="2000"/>
                            </p:stCondLst>
                            <p:childTnLst>
                              <p:par>
                                <p:cTn id="20" presetID="37"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900" decel="100000" fill="hold"/>
                                        <p:tgtEl>
                                          <p:spTgt spid="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450" decel="100000" fill="hold"/>
                                        <p:tgtEl>
                                          <p:spTgt spid="10"/>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cstate="print"/>
          <a:srcRect/>
          <a:stretch>
            <a:fillRect/>
          </a:stretch>
        </p:blipFill>
        <p:spPr bwMode="auto">
          <a:xfrm>
            <a:off x="0" y="566059"/>
            <a:ext cx="8911771" cy="4987070"/>
          </a:xfrm>
          <a:prstGeom prst="rect">
            <a:avLst/>
          </a:prstGeom>
          <a:noFill/>
          <a:ln w="9525">
            <a:noFill/>
            <a:miter lim="800000"/>
            <a:headEnd/>
            <a:tailEnd/>
          </a:ln>
        </p:spPr>
      </p:pic>
      <p:sp>
        <p:nvSpPr>
          <p:cNvPr id="9" name="TextBox 8"/>
          <p:cNvSpPr txBox="1"/>
          <p:nvPr/>
        </p:nvSpPr>
        <p:spPr>
          <a:xfrm>
            <a:off x="2309028" y="225437"/>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②</a:t>
            </a:r>
            <a:r>
              <a:rPr lang="zh-CN" altLang="en-US" sz="2400" dirty="0" smtClean="0">
                <a:solidFill>
                  <a:schemeClr val="bg1"/>
                </a:solidFill>
                <a:latin typeface="Arial Unicode MS" pitchFamily="34" charset="-122"/>
                <a:ea typeface="Arial Unicode MS" pitchFamily="34" charset="-122"/>
                <a:cs typeface="Arial Unicode MS" pitchFamily="34" charset="-122"/>
              </a:rPr>
              <a:t>高影响力文献</a:t>
            </a:r>
          </a:p>
        </p:txBody>
      </p:sp>
      <p:sp>
        <p:nvSpPr>
          <p:cNvPr id="12" name="TextBox 11"/>
          <p:cNvSpPr txBox="1"/>
          <p:nvPr/>
        </p:nvSpPr>
        <p:spPr>
          <a:xfrm>
            <a:off x="1042436" y="754754"/>
            <a:ext cx="8101563"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途径二：锁定最近</a:t>
            </a:r>
            <a:r>
              <a:rPr lang="en-US" altLang="zh-CN" sz="2000" dirty="0" smtClean="0">
                <a:solidFill>
                  <a:schemeClr val="bg1"/>
                </a:solidFill>
                <a:latin typeface="Arial Unicode MS" pitchFamily="34" charset="-122"/>
                <a:ea typeface="Arial Unicode MS" pitchFamily="34" charset="-122"/>
                <a:cs typeface="Arial Unicode MS" pitchFamily="34" charset="-122"/>
              </a:rPr>
              <a:t>10</a:t>
            </a:r>
            <a:r>
              <a:rPr lang="zh-CN" altLang="en-US" sz="2000" dirty="0" smtClean="0">
                <a:solidFill>
                  <a:schemeClr val="bg1"/>
                </a:solidFill>
                <a:latin typeface="Arial Unicode MS" pitchFamily="34" charset="-122"/>
                <a:ea typeface="Arial Unicode MS" pitchFamily="34" charset="-122"/>
                <a:cs typeface="Arial Unicode MS" pitchFamily="34" charset="-122"/>
              </a:rPr>
              <a:t>年同年度同学科中的重要文章，即</a:t>
            </a:r>
            <a:r>
              <a:rPr lang="en-US" altLang="zh-CN" sz="2000" dirty="0" smtClean="0">
                <a:solidFill>
                  <a:schemeClr val="bg1"/>
                </a:solidFill>
                <a:latin typeface="Arial Unicode MS" pitchFamily="34" charset="-122"/>
                <a:ea typeface="Arial Unicode MS" pitchFamily="34" charset="-122"/>
                <a:cs typeface="Arial Unicode MS" pitchFamily="34" charset="-122"/>
              </a:rPr>
              <a:t>ESI</a:t>
            </a:r>
            <a:r>
              <a:rPr lang="zh-CN" altLang="en-US" sz="2000" dirty="0" smtClean="0">
                <a:solidFill>
                  <a:schemeClr val="bg1"/>
                </a:solidFill>
                <a:latin typeface="Arial Unicode MS" pitchFamily="34" charset="-122"/>
                <a:ea typeface="Arial Unicode MS" pitchFamily="34" charset="-122"/>
                <a:cs typeface="Arial Unicode MS" pitchFamily="34" charset="-122"/>
              </a:rPr>
              <a:t>高水平文章</a:t>
            </a:r>
          </a:p>
        </p:txBody>
      </p:sp>
      <p:sp>
        <p:nvSpPr>
          <p:cNvPr id="13" name="Rounded Rectangle 7"/>
          <p:cNvSpPr/>
          <p:nvPr/>
        </p:nvSpPr>
        <p:spPr>
          <a:xfrm>
            <a:off x="7186306" y="2377867"/>
            <a:ext cx="1219199" cy="3210133"/>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4" name="圆角矩形 21"/>
          <p:cNvSpPr>
            <a:spLocks noChangeArrowheads="1"/>
          </p:cNvSpPr>
          <p:nvPr/>
        </p:nvSpPr>
        <p:spPr bwMode="auto">
          <a:xfrm>
            <a:off x="0" y="1407885"/>
            <a:ext cx="1538514" cy="377371"/>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5" name="Rectangular Callout 14"/>
          <p:cNvSpPr/>
          <p:nvPr/>
        </p:nvSpPr>
        <p:spPr>
          <a:xfrm>
            <a:off x="885370" y="2336800"/>
            <a:ext cx="2975430" cy="812800"/>
          </a:xfrm>
          <a:prstGeom prst="wedgeRectCallout">
            <a:avLst>
              <a:gd name="adj1" fmla="val -38297"/>
              <a:gd name="adj2" fmla="val -11597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schemeClr val="bg1"/>
                </a:solidFill>
                <a:latin typeface="Arial Unicode MS" pitchFamily="34" charset="-122"/>
                <a:ea typeface="Arial Unicode MS" pitchFamily="34" charset="-122"/>
                <a:cs typeface="Arial Unicode MS" pitchFamily="34" charset="-122"/>
              </a:rPr>
              <a:t>利用“精炼”中的</a:t>
            </a:r>
            <a:r>
              <a:rPr lang="en-US" altLang="zh-CN" sz="1600" dirty="0" smtClean="0">
                <a:solidFill>
                  <a:schemeClr val="bg1"/>
                </a:solidFill>
                <a:latin typeface="Arial Unicode MS" pitchFamily="34" charset="-122"/>
                <a:ea typeface="Arial Unicode MS" pitchFamily="34" charset="-122"/>
                <a:cs typeface="Arial Unicode MS" pitchFamily="34" charset="-122"/>
              </a:rPr>
              <a:t>”ESI</a:t>
            </a:r>
            <a:r>
              <a:rPr lang="zh-CN" altLang="en-US" sz="1600" dirty="0" smtClean="0">
                <a:solidFill>
                  <a:schemeClr val="bg1"/>
                </a:solidFill>
                <a:latin typeface="Arial Unicode MS" pitchFamily="34" charset="-122"/>
                <a:ea typeface="Arial Unicode MS" pitchFamily="34" charset="-122"/>
                <a:cs typeface="Arial Unicode MS" pitchFamily="34" charset="-122"/>
              </a:rPr>
              <a:t>高水平文章</a:t>
            </a:r>
            <a:r>
              <a:rPr lang="en-US" altLang="zh-CN" sz="1600" dirty="0" smtClean="0">
                <a:solidFill>
                  <a:schemeClr val="bg1"/>
                </a:solidFill>
                <a:latin typeface="Arial Unicode MS" pitchFamily="34" charset="-122"/>
                <a:ea typeface="Arial Unicode MS" pitchFamily="34" charset="-122"/>
                <a:cs typeface="Arial Unicode MS" pitchFamily="34" charset="-122"/>
              </a:rPr>
              <a:t>”</a:t>
            </a:r>
            <a:r>
              <a:rPr lang="zh-CN" altLang="en-US" sz="1600" dirty="0" smtClean="0">
                <a:solidFill>
                  <a:schemeClr val="bg1"/>
                </a:solidFill>
                <a:latin typeface="Arial Unicode MS" pitchFamily="34" charset="-122"/>
                <a:ea typeface="Arial Unicode MS" pitchFamily="34" charset="-122"/>
                <a:cs typeface="Arial Unicode MS" pitchFamily="34" charset="-122"/>
              </a:rPr>
              <a:t>可直接过滤出最近</a:t>
            </a:r>
            <a:r>
              <a:rPr lang="en-US" altLang="zh-CN" sz="1600" dirty="0" smtClean="0">
                <a:solidFill>
                  <a:schemeClr val="bg1"/>
                </a:solidFill>
                <a:latin typeface="Arial Unicode MS" pitchFamily="34" charset="-122"/>
                <a:ea typeface="Arial Unicode MS" pitchFamily="34" charset="-122"/>
                <a:cs typeface="Arial Unicode MS" pitchFamily="34" charset="-122"/>
              </a:rPr>
              <a:t>10</a:t>
            </a:r>
            <a:r>
              <a:rPr lang="zh-CN" altLang="en-US" sz="1600" dirty="0" smtClean="0">
                <a:solidFill>
                  <a:schemeClr val="bg1"/>
                </a:solidFill>
                <a:latin typeface="Arial Unicode MS" pitchFamily="34" charset="-122"/>
                <a:ea typeface="Arial Unicode MS" pitchFamily="34" charset="-122"/>
                <a:cs typeface="Arial Unicode MS" pitchFamily="34" charset="-122"/>
              </a:rPr>
              <a:t>年的</a:t>
            </a:r>
            <a:r>
              <a:rPr lang="en-US" altLang="zh-CN" sz="1600" dirty="0" smtClean="0">
                <a:solidFill>
                  <a:schemeClr val="bg1"/>
                </a:solidFill>
                <a:latin typeface="Arial Unicode MS" pitchFamily="34" charset="-122"/>
                <a:ea typeface="Arial Unicode MS" pitchFamily="34" charset="-122"/>
                <a:cs typeface="Arial Unicode MS" pitchFamily="34" charset="-122"/>
              </a:rPr>
              <a:t>ESI</a:t>
            </a:r>
            <a:r>
              <a:rPr lang="zh-CN" altLang="en-US" sz="1600" dirty="0" smtClean="0">
                <a:solidFill>
                  <a:schemeClr val="bg1"/>
                </a:solidFill>
                <a:latin typeface="Arial Unicode MS" pitchFamily="34" charset="-122"/>
                <a:ea typeface="Arial Unicode MS" pitchFamily="34" charset="-122"/>
                <a:cs typeface="Arial Unicode MS" pitchFamily="34" charset="-122"/>
              </a:rPr>
              <a:t>高水平文章</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29770" y="3681580"/>
            <a:ext cx="2188857" cy="3089336"/>
          </a:xfrm>
          <a:prstGeom prst="rect">
            <a:avLst/>
          </a:prstGeom>
          <a:noFill/>
          <a:ln w="9525">
            <a:noFill/>
            <a:miter lim="800000"/>
            <a:headEnd/>
            <a:tailEnd/>
          </a:ln>
        </p:spPr>
      </p:pic>
      <p:sp>
        <p:nvSpPr>
          <p:cNvPr id="4" name="TextBox 3"/>
          <p:cNvSpPr txBox="1"/>
          <p:nvPr/>
        </p:nvSpPr>
        <p:spPr>
          <a:xfrm>
            <a:off x="406401" y="1523997"/>
            <a:ext cx="5094514" cy="2169825"/>
          </a:xfrm>
          <a:prstGeom prst="rect">
            <a:avLst/>
          </a:prstGeom>
          <a:noFill/>
        </p:spPr>
        <p:txBody>
          <a:bodyPr wrap="square" rtlCol="0">
            <a:spAutoFit/>
          </a:bodyPr>
          <a:lstStyle/>
          <a:p>
            <a:pPr>
              <a:lnSpc>
                <a:spcPct val="150000"/>
              </a:lnSpc>
            </a:pPr>
            <a:r>
              <a:rPr lang="en-US" dirty="0" smtClean="0">
                <a:solidFill>
                  <a:srgbClr val="4B4B4B"/>
                </a:solidFill>
                <a:latin typeface="Arial"/>
              </a:rPr>
              <a:t>        2014</a:t>
            </a:r>
            <a:r>
              <a:rPr lang="zh-CN" altLang="en-US" dirty="0" smtClean="0">
                <a:solidFill>
                  <a:srgbClr val="4B4B4B"/>
                </a:solidFill>
                <a:latin typeface="Arial"/>
              </a:rPr>
              <a:t>年</a:t>
            </a:r>
            <a:r>
              <a:rPr lang="en-US" altLang="zh-CN" dirty="0" smtClean="0">
                <a:solidFill>
                  <a:srgbClr val="4B4B4B"/>
                </a:solidFill>
                <a:latin typeface="Arial"/>
              </a:rPr>
              <a:t>10</a:t>
            </a:r>
            <a:r>
              <a:rPr lang="zh-CN" altLang="en-US" dirty="0" smtClean="0">
                <a:solidFill>
                  <a:srgbClr val="4B4B4B"/>
                </a:solidFill>
                <a:latin typeface="Arial"/>
              </a:rPr>
              <a:t>月</a:t>
            </a:r>
            <a:r>
              <a:rPr lang="en-US" altLang="zh-CN" dirty="0" smtClean="0">
                <a:solidFill>
                  <a:srgbClr val="4B4B4B"/>
                </a:solidFill>
                <a:latin typeface="Arial"/>
              </a:rPr>
              <a:t>2</a:t>
            </a:r>
            <a:r>
              <a:rPr lang="zh-CN" altLang="en-US" dirty="0" smtClean="0">
                <a:solidFill>
                  <a:srgbClr val="4B4B4B"/>
                </a:solidFill>
                <a:latin typeface="Arial"/>
              </a:rPr>
              <a:t>日，</a:t>
            </a:r>
            <a:r>
              <a:rPr lang="en-US" altLang="zh-CN" dirty="0" smtClean="0">
                <a:solidFill>
                  <a:srgbClr val="4B4B4B"/>
                </a:solidFill>
                <a:latin typeface="Arial"/>
              </a:rPr>
              <a:t>Nature</a:t>
            </a:r>
            <a:r>
              <a:rPr lang="zh-CN" altLang="en-US" dirty="0" smtClean="0">
                <a:solidFill>
                  <a:srgbClr val="4B4B4B"/>
                </a:solidFill>
                <a:latin typeface="Arial"/>
              </a:rPr>
              <a:t>发布了一项结果：统计了</a:t>
            </a:r>
            <a:r>
              <a:rPr lang="zh-CN" altLang="en-US" dirty="0" smtClean="0">
                <a:solidFill>
                  <a:srgbClr val="FF8000"/>
                </a:solidFill>
                <a:latin typeface="Arial"/>
              </a:rPr>
              <a:t>科学界有史以来被引频次最高的前</a:t>
            </a:r>
            <a:r>
              <a:rPr lang="en-US" altLang="zh-CN" dirty="0" smtClean="0">
                <a:solidFill>
                  <a:srgbClr val="FF8000"/>
                </a:solidFill>
                <a:latin typeface="Arial"/>
              </a:rPr>
              <a:t>100</a:t>
            </a:r>
            <a:r>
              <a:rPr lang="zh-CN" altLang="en-US" dirty="0" smtClean="0">
                <a:solidFill>
                  <a:srgbClr val="FF8000"/>
                </a:solidFill>
                <a:latin typeface="Arial"/>
              </a:rPr>
              <a:t>篇文章</a:t>
            </a:r>
            <a:r>
              <a:rPr lang="zh-CN" altLang="en-US" dirty="0" smtClean="0">
                <a:solidFill>
                  <a:srgbClr val="4B4B4B"/>
                </a:solidFill>
                <a:latin typeface="Arial"/>
              </a:rPr>
              <a:t>。该项目与汤森路透共同合作完成，其数据支撑来自</a:t>
            </a:r>
            <a:r>
              <a:rPr lang="en-US" altLang="zh-CN" dirty="0" smtClean="0">
                <a:solidFill>
                  <a:srgbClr val="4B4B4B"/>
                </a:solidFill>
                <a:latin typeface="Arial"/>
              </a:rPr>
              <a:t>WOS</a:t>
            </a:r>
            <a:r>
              <a:rPr lang="zh-CN" altLang="en-US" dirty="0" smtClean="0">
                <a:solidFill>
                  <a:srgbClr val="4B4B4B"/>
                </a:solidFill>
                <a:latin typeface="Arial"/>
              </a:rPr>
              <a:t>核心合集，统计了自</a:t>
            </a:r>
            <a:r>
              <a:rPr lang="en-US" altLang="zh-CN" dirty="0" smtClean="0">
                <a:solidFill>
                  <a:srgbClr val="4B4B4B"/>
                </a:solidFill>
                <a:latin typeface="Arial"/>
              </a:rPr>
              <a:t>1900</a:t>
            </a:r>
            <a:r>
              <a:rPr lang="zh-CN" altLang="en-US" dirty="0" smtClean="0">
                <a:solidFill>
                  <a:srgbClr val="4B4B4B"/>
                </a:solidFill>
                <a:latin typeface="Arial"/>
              </a:rPr>
              <a:t>年以来，被引频次最高的前</a:t>
            </a:r>
            <a:r>
              <a:rPr lang="en-US" altLang="zh-CN" dirty="0" smtClean="0">
                <a:solidFill>
                  <a:srgbClr val="4B4B4B"/>
                </a:solidFill>
                <a:latin typeface="Arial"/>
              </a:rPr>
              <a:t>100</a:t>
            </a:r>
            <a:r>
              <a:rPr lang="zh-CN" altLang="en-US" dirty="0" smtClean="0">
                <a:solidFill>
                  <a:srgbClr val="4B4B4B"/>
                </a:solidFill>
                <a:latin typeface="Arial"/>
              </a:rPr>
              <a:t>篇文章。</a:t>
            </a:r>
            <a:endParaRPr lang="en-US" dirty="0">
              <a:solidFill>
                <a:srgbClr val="4B4B4B"/>
              </a:solidFill>
              <a:latin typeface="Arial"/>
            </a:endParaRPr>
          </a:p>
        </p:txBody>
      </p:sp>
      <p:pic>
        <p:nvPicPr>
          <p:cNvPr id="4099" name="Picture 3" descr="Table of contents"/>
          <p:cNvPicPr>
            <a:picLocks noChangeAspect="1" noChangeArrowheads="1"/>
          </p:cNvPicPr>
          <p:nvPr/>
        </p:nvPicPr>
        <p:blipFill>
          <a:blip r:embed="rId3" cstate="print"/>
          <a:srcRect/>
          <a:stretch>
            <a:fillRect/>
          </a:stretch>
        </p:blipFill>
        <p:spPr bwMode="auto">
          <a:xfrm>
            <a:off x="5799364" y="1698171"/>
            <a:ext cx="3272066" cy="4297313"/>
          </a:xfrm>
          <a:prstGeom prst="rect">
            <a:avLst/>
          </a:prstGeom>
          <a:noFill/>
          <a:ln w="9525">
            <a:noFill/>
            <a:miter lim="800000"/>
            <a:headEnd/>
            <a:tailEnd/>
          </a:ln>
        </p:spPr>
      </p:pic>
      <p:sp>
        <p:nvSpPr>
          <p:cNvPr id="6" name="Title 1"/>
          <p:cNvSpPr txBox="1">
            <a:spLocks/>
          </p:cNvSpPr>
          <p:nvPr/>
        </p:nvSpPr>
        <p:spPr>
          <a:xfrm>
            <a:off x="899592" y="620688"/>
            <a:ext cx="7369175" cy="546323"/>
          </a:xfrm>
          <a:prstGeom prst="rect">
            <a:avLst/>
          </a:prstGeom>
        </p:spPr>
        <p:txBody>
          <a:bodyPr/>
          <a:lstStyle/>
          <a:p>
            <a:pPr eaLnBrk="0" hangingPunct="0">
              <a:lnSpc>
                <a:spcPct val="90000"/>
              </a:lnSpc>
              <a:defRPr/>
            </a:pPr>
            <a:r>
              <a:rPr lang="en-US" altLang="zh-CN" sz="2800" b="1" kern="0" dirty="0" smtClean="0">
                <a:solidFill>
                  <a:srgbClr val="FF8000"/>
                </a:solidFill>
                <a:latin typeface="Arial"/>
              </a:rPr>
              <a:t>Nature</a:t>
            </a:r>
            <a:r>
              <a:rPr lang="zh-CN" altLang="en-US" sz="2800" b="1" kern="0" dirty="0" smtClean="0">
                <a:solidFill>
                  <a:srgbClr val="FF8000"/>
                </a:solidFill>
                <a:latin typeface="Arial"/>
              </a:rPr>
              <a:t>与</a:t>
            </a:r>
            <a:r>
              <a:rPr lang="en-US" altLang="zh-CN" sz="2800" b="1" kern="0" dirty="0" smtClean="0">
                <a:solidFill>
                  <a:srgbClr val="FF8000"/>
                </a:solidFill>
                <a:latin typeface="Arial"/>
              </a:rPr>
              <a:t>TR</a:t>
            </a:r>
            <a:r>
              <a:rPr lang="zh-CN" altLang="en-US" sz="2800" b="1" kern="0" dirty="0" smtClean="0">
                <a:solidFill>
                  <a:srgbClr val="FF8000"/>
                </a:solidFill>
                <a:latin typeface="Arial"/>
              </a:rPr>
              <a:t>合作“</a:t>
            </a:r>
            <a:r>
              <a:rPr lang="en-US" sz="2800" b="1" kern="0" dirty="0" smtClean="0">
                <a:solidFill>
                  <a:srgbClr val="FF8000"/>
                </a:solidFill>
                <a:latin typeface="Arial"/>
              </a:rPr>
              <a:t>The top 100 papers</a:t>
            </a:r>
            <a:r>
              <a:rPr lang="zh-CN" altLang="en-US" sz="2800" b="1" kern="0" dirty="0" smtClean="0">
                <a:solidFill>
                  <a:srgbClr val="FF8000"/>
                </a:solidFill>
                <a:latin typeface="Arial"/>
              </a:rPr>
              <a:t>”</a:t>
            </a:r>
            <a:endParaRPr lang="en-US" sz="2800" kern="0" dirty="0">
              <a:solidFill>
                <a:srgbClr val="FF8000"/>
              </a:solidFill>
              <a:latin typeface="Arial"/>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72570" y="362856"/>
            <a:ext cx="9144000" cy="5282231"/>
          </a:xfrm>
          <a:prstGeom prst="rect">
            <a:avLst/>
          </a:prstGeom>
          <a:noFill/>
          <a:ln w="9525">
            <a:noFill/>
            <a:miter lim="800000"/>
            <a:headEnd/>
            <a:tailEnd/>
          </a:ln>
        </p:spPr>
      </p:pic>
      <p:sp>
        <p:nvSpPr>
          <p:cNvPr id="12" name="Rectangular Callout 11"/>
          <p:cNvSpPr/>
          <p:nvPr/>
        </p:nvSpPr>
        <p:spPr>
          <a:xfrm>
            <a:off x="2220685" y="2525485"/>
            <a:ext cx="5050972" cy="1683658"/>
          </a:xfrm>
          <a:prstGeom prst="wedgeRectCallout">
            <a:avLst>
              <a:gd name="adj1" fmla="val -38297"/>
              <a:gd name="adj2" fmla="val -11597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bg1"/>
                </a:solidFill>
                <a:latin typeface="Arial Unicode MS" pitchFamily="34" charset="-122"/>
                <a:ea typeface="Arial Unicode MS" pitchFamily="34" charset="-122"/>
                <a:cs typeface="Arial Unicode MS" pitchFamily="34" charset="-122"/>
              </a:rPr>
              <a:t>锁定热点研究两个途径：</a:t>
            </a:r>
            <a:endParaRPr lang="en-US" altLang="zh-CN" dirty="0" smtClean="0">
              <a:solidFill>
                <a:schemeClr val="bg1"/>
              </a:solidFill>
              <a:latin typeface="Arial Unicode MS" pitchFamily="34" charset="-122"/>
              <a:ea typeface="Arial Unicode MS" pitchFamily="34" charset="-122"/>
              <a:cs typeface="Arial Unicode MS" pitchFamily="34" charset="-122"/>
            </a:endParaRPr>
          </a:p>
          <a:p>
            <a:pPr marL="342900" indent="-342900">
              <a:buAutoNum type="arabicPeriod"/>
            </a:pPr>
            <a:r>
              <a:rPr lang="zh-CN" altLang="en-US" dirty="0" smtClean="0">
                <a:solidFill>
                  <a:schemeClr val="bg1"/>
                </a:solidFill>
                <a:latin typeface="Arial Unicode MS" pitchFamily="34" charset="-122"/>
                <a:ea typeface="Arial Unicode MS" pitchFamily="34" charset="-122"/>
                <a:cs typeface="Arial Unicode MS" pitchFamily="34" charset="-122"/>
              </a:rPr>
              <a:t>“精炼”</a:t>
            </a:r>
            <a:r>
              <a:rPr lang="en-US" altLang="zh-CN" dirty="0" smtClean="0">
                <a:solidFill>
                  <a:schemeClr val="bg1"/>
                </a:solidFill>
                <a:latin typeface="Arial Unicode MS" pitchFamily="34" charset="-122"/>
                <a:ea typeface="Arial Unicode MS" pitchFamily="34" charset="-122"/>
                <a:cs typeface="Arial Unicode MS" pitchFamily="34" charset="-122"/>
              </a:rPr>
              <a:t>-&gt;ESI</a:t>
            </a:r>
            <a:r>
              <a:rPr lang="zh-CN" altLang="en-US" dirty="0" smtClean="0">
                <a:solidFill>
                  <a:schemeClr val="bg1"/>
                </a:solidFill>
                <a:latin typeface="Arial Unicode MS" pitchFamily="34" charset="-122"/>
                <a:ea typeface="Arial Unicode MS" pitchFamily="34" charset="-122"/>
                <a:cs typeface="Arial Unicode MS" pitchFamily="34" charset="-122"/>
              </a:rPr>
              <a:t>高水平文章</a:t>
            </a:r>
            <a:r>
              <a:rPr lang="en-US" altLang="zh-CN" dirty="0" smtClean="0">
                <a:solidFill>
                  <a:schemeClr val="bg1"/>
                </a:solidFill>
                <a:latin typeface="Arial Unicode MS" pitchFamily="34" charset="-122"/>
                <a:ea typeface="Arial Unicode MS" pitchFamily="34" charset="-122"/>
                <a:cs typeface="Arial Unicode MS" pitchFamily="34" charset="-122"/>
              </a:rPr>
              <a:t>-&gt;Hot Papers</a:t>
            </a:r>
          </a:p>
          <a:p>
            <a:pPr marL="342900" indent="-342900">
              <a:buAutoNum type="arabicPeriod"/>
            </a:pPr>
            <a:r>
              <a:rPr lang="zh-CN" altLang="en-US" dirty="0" smtClean="0">
                <a:solidFill>
                  <a:schemeClr val="bg1"/>
                </a:solidFill>
                <a:latin typeface="Arial Unicode MS" pitchFamily="34" charset="-122"/>
                <a:ea typeface="Arial Unicode MS" pitchFamily="34" charset="-122"/>
                <a:cs typeface="Arial Unicode MS" pitchFamily="34" charset="-122"/>
              </a:rPr>
              <a:t>“创建引文报告”查看最近几年被引频次（创建引文报告功能当文献量超过</a:t>
            </a:r>
            <a:r>
              <a:rPr lang="en-US" altLang="zh-CN" dirty="0" smtClean="0">
                <a:solidFill>
                  <a:schemeClr val="bg1"/>
                </a:solidFill>
                <a:latin typeface="Arial Unicode MS" pitchFamily="34" charset="-122"/>
                <a:ea typeface="Arial Unicode MS" pitchFamily="34" charset="-122"/>
                <a:cs typeface="Arial Unicode MS" pitchFamily="34" charset="-122"/>
              </a:rPr>
              <a:t>1</a:t>
            </a:r>
            <a:r>
              <a:rPr lang="zh-CN" altLang="en-US" dirty="0" smtClean="0">
                <a:solidFill>
                  <a:schemeClr val="bg1"/>
                </a:solidFill>
                <a:latin typeface="Arial Unicode MS" pitchFamily="34" charset="-122"/>
                <a:ea typeface="Arial Unicode MS" pitchFamily="34" charset="-122"/>
                <a:cs typeface="Arial Unicode MS" pitchFamily="34" charset="-122"/>
              </a:rPr>
              <a:t>万篇时无法使用，建议可精炼学科</a:t>
            </a:r>
            <a:r>
              <a:rPr lang="en-US" altLang="zh-CN" dirty="0" smtClean="0">
                <a:solidFill>
                  <a:schemeClr val="bg1"/>
                </a:solidFill>
                <a:latin typeface="Arial Unicode MS" pitchFamily="34" charset="-122"/>
                <a:ea typeface="Arial Unicode MS" pitchFamily="34" charset="-122"/>
                <a:cs typeface="Arial Unicode MS" pitchFamily="34" charset="-122"/>
              </a:rPr>
              <a:t>/</a:t>
            </a:r>
            <a:r>
              <a:rPr lang="zh-CN" altLang="en-US" dirty="0" smtClean="0">
                <a:solidFill>
                  <a:schemeClr val="bg1"/>
                </a:solidFill>
                <a:latin typeface="Arial Unicode MS" pitchFamily="34" charset="-122"/>
                <a:ea typeface="Arial Unicode MS" pitchFamily="34" charset="-122"/>
                <a:cs typeface="Arial Unicode MS" pitchFamily="34" charset="-122"/>
              </a:rPr>
              <a:t>出版年</a:t>
            </a:r>
            <a:r>
              <a:rPr lang="en-US" altLang="zh-CN" dirty="0" smtClean="0">
                <a:solidFill>
                  <a:schemeClr val="bg1"/>
                </a:solidFill>
                <a:latin typeface="Arial Unicode MS" pitchFamily="34" charset="-122"/>
                <a:ea typeface="Arial Unicode MS" pitchFamily="34" charset="-122"/>
                <a:cs typeface="Arial Unicode MS" pitchFamily="34" charset="-122"/>
              </a:rPr>
              <a:t>/</a:t>
            </a:r>
            <a:r>
              <a:rPr lang="zh-CN" altLang="en-US" dirty="0" smtClean="0">
                <a:solidFill>
                  <a:schemeClr val="bg1"/>
                </a:solidFill>
                <a:latin typeface="Arial Unicode MS" pitchFamily="34" charset="-122"/>
                <a:ea typeface="Arial Unicode MS" pitchFamily="34" charset="-122"/>
                <a:cs typeface="Arial Unicode MS" pitchFamily="34" charset="-122"/>
              </a:rPr>
              <a:t>国家地区等之后再利用）</a:t>
            </a:r>
            <a:endParaRPr lang="en-US" altLang="zh-CN" dirty="0" smtClean="0">
              <a:solidFill>
                <a:schemeClr val="bg1"/>
              </a:solidFill>
              <a:latin typeface="Arial Unicode MS" pitchFamily="34" charset="-122"/>
              <a:ea typeface="Arial Unicode MS" pitchFamily="34" charset="-122"/>
              <a:cs typeface="Arial Unicode MS" pitchFamily="34" charset="-122"/>
            </a:endParaRPr>
          </a:p>
        </p:txBody>
      </p:sp>
      <p:sp>
        <p:nvSpPr>
          <p:cNvPr id="13" name="TextBox 12"/>
          <p:cNvSpPr txBox="1"/>
          <p:nvPr/>
        </p:nvSpPr>
        <p:spPr>
          <a:xfrm>
            <a:off x="2105827" y="631833"/>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③ </a:t>
            </a:r>
            <a:r>
              <a:rPr lang="zh-CN" altLang="en-US" sz="2400" dirty="0" smtClean="0">
                <a:solidFill>
                  <a:schemeClr val="bg1"/>
                </a:solidFill>
                <a:latin typeface="Arial Unicode MS" pitchFamily="34" charset="-122"/>
                <a:ea typeface="Arial Unicode MS" pitchFamily="34" charset="-122"/>
                <a:cs typeface="Arial Unicode MS" pitchFamily="34" charset="-122"/>
              </a:rPr>
              <a:t>热点研究</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cstate="print"/>
          <a:srcRect/>
          <a:stretch>
            <a:fillRect/>
          </a:stretch>
        </p:blipFill>
        <p:spPr bwMode="auto">
          <a:xfrm>
            <a:off x="0" y="1497239"/>
            <a:ext cx="9361714" cy="3551987"/>
          </a:xfrm>
          <a:prstGeom prst="rect">
            <a:avLst/>
          </a:prstGeom>
          <a:noFill/>
          <a:ln w="9525">
            <a:noFill/>
            <a:miter lim="800000"/>
            <a:headEnd/>
            <a:tailEnd/>
          </a:ln>
        </p:spPr>
      </p:pic>
      <p:sp>
        <p:nvSpPr>
          <p:cNvPr id="3" name="TextBox 2"/>
          <p:cNvSpPr txBox="1"/>
          <p:nvPr/>
        </p:nvSpPr>
        <p:spPr>
          <a:xfrm>
            <a:off x="2105827" y="631833"/>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③ </a:t>
            </a:r>
            <a:r>
              <a:rPr lang="zh-CN" altLang="en-US" sz="2400" dirty="0" smtClean="0">
                <a:solidFill>
                  <a:schemeClr val="bg1"/>
                </a:solidFill>
                <a:latin typeface="Arial Unicode MS" pitchFamily="34" charset="-122"/>
                <a:ea typeface="Arial Unicode MS" pitchFamily="34" charset="-122"/>
                <a:cs typeface="Arial Unicode MS" pitchFamily="34" charset="-122"/>
              </a:rPr>
              <a:t>热点研究</a:t>
            </a:r>
          </a:p>
        </p:txBody>
      </p:sp>
      <p:sp>
        <p:nvSpPr>
          <p:cNvPr id="4" name="Rectangular Callout 3"/>
          <p:cNvSpPr/>
          <p:nvPr/>
        </p:nvSpPr>
        <p:spPr>
          <a:xfrm>
            <a:off x="1959427" y="4717143"/>
            <a:ext cx="5428344" cy="943428"/>
          </a:xfrm>
          <a:prstGeom prst="wedgeRectCallout">
            <a:avLst>
              <a:gd name="adj1" fmla="val 56624"/>
              <a:gd name="adj2" fmla="val -12142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bg1"/>
                </a:solidFill>
                <a:latin typeface="Arial Unicode MS" pitchFamily="34" charset="-122"/>
                <a:ea typeface="Arial Unicode MS" pitchFamily="34" charset="-122"/>
                <a:cs typeface="Arial Unicode MS" pitchFamily="34" charset="-122"/>
              </a:rPr>
              <a:t>目前在医疗机器人领域有</a:t>
            </a:r>
            <a:r>
              <a:rPr lang="en-US" altLang="zh-CN" dirty="0" smtClean="0">
                <a:solidFill>
                  <a:schemeClr val="bg1"/>
                </a:solidFill>
                <a:latin typeface="Arial Unicode MS" pitchFamily="34" charset="-122"/>
                <a:ea typeface="Arial Unicode MS" pitchFamily="34" charset="-122"/>
                <a:cs typeface="Arial Unicode MS" pitchFamily="34" charset="-122"/>
              </a:rPr>
              <a:t>1</a:t>
            </a:r>
            <a:r>
              <a:rPr lang="zh-CN" altLang="en-US" dirty="0" smtClean="0">
                <a:solidFill>
                  <a:schemeClr val="bg1"/>
                </a:solidFill>
                <a:latin typeface="Arial Unicode MS" pitchFamily="34" charset="-122"/>
                <a:ea typeface="Arial Unicode MS" pitchFamily="34" charset="-122"/>
                <a:cs typeface="Arial Unicode MS" pitchFamily="34" charset="-122"/>
              </a:rPr>
              <a:t>篇</a:t>
            </a:r>
            <a:r>
              <a:rPr lang="en-US" altLang="zh-CN" dirty="0" smtClean="0">
                <a:solidFill>
                  <a:schemeClr val="bg1"/>
                </a:solidFill>
                <a:latin typeface="Arial Unicode MS" pitchFamily="34" charset="-122"/>
                <a:ea typeface="Arial Unicode MS" pitchFamily="34" charset="-122"/>
                <a:cs typeface="Arial Unicode MS" pitchFamily="34" charset="-122"/>
              </a:rPr>
              <a:t>ESI</a:t>
            </a:r>
            <a:r>
              <a:rPr lang="zh-CN" altLang="en-US" dirty="0" smtClean="0">
                <a:solidFill>
                  <a:schemeClr val="bg1"/>
                </a:solidFill>
                <a:latin typeface="Arial Unicode MS" pitchFamily="34" charset="-122"/>
                <a:ea typeface="Arial Unicode MS" pitchFamily="34" charset="-122"/>
                <a:cs typeface="Arial Unicode MS" pitchFamily="34" charset="-122"/>
              </a:rPr>
              <a:t>热点论文。</a:t>
            </a:r>
            <a:endParaRPr lang="en-US" altLang="zh-CN" dirty="0" smtClean="0">
              <a:solidFill>
                <a:schemeClr val="bg1"/>
              </a:solidFill>
              <a:latin typeface="Arial Unicode MS" pitchFamily="34" charset="-122"/>
              <a:ea typeface="Arial Unicode MS" pitchFamily="34" charset="-122"/>
              <a:cs typeface="Arial Unicode MS" pitchFamily="34" charset="-122"/>
            </a:endParaRPr>
          </a:p>
          <a:p>
            <a:r>
              <a:rPr lang="zh-CN" altLang="en-US" dirty="0" smtClean="0">
                <a:solidFill>
                  <a:schemeClr val="bg1"/>
                </a:solidFill>
                <a:latin typeface="Arial Unicode MS" pitchFamily="34" charset="-122"/>
                <a:ea typeface="Arial Unicode MS" pitchFamily="34" charset="-122"/>
                <a:cs typeface="Arial Unicode MS" pitchFamily="34" charset="-122"/>
              </a:rPr>
              <a:t>大致关于：小肾癌手术治疗中机器人和腹腔镜肾部分切除术的三次最佳围手术期结果</a:t>
            </a:r>
            <a:endParaRPr lang="en-US" altLang="zh-CN" dirty="0" smtClean="0">
              <a:solidFill>
                <a:schemeClr val="bg1"/>
              </a:solidFill>
              <a:latin typeface="Arial Unicode MS" pitchFamily="34" charset="-122"/>
              <a:ea typeface="Arial Unicode MS" pitchFamily="34" charset="-122"/>
              <a:cs typeface="Arial Unicode MS" pitchFamily="34" charset="-122"/>
            </a:endParaRPr>
          </a:p>
        </p:txBody>
      </p:sp>
      <p:sp>
        <p:nvSpPr>
          <p:cNvPr id="5" name="Rounded Rectangle 7"/>
          <p:cNvSpPr/>
          <p:nvPr/>
        </p:nvSpPr>
        <p:spPr>
          <a:xfrm>
            <a:off x="29028" y="2409373"/>
            <a:ext cx="1567543" cy="435427"/>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2" cstate="print"/>
          <a:srcRect/>
          <a:stretch>
            <a:fillRect/>
          </a:stretch>
        </p:blipFill>
        <p:spPr bwMode="auto">
          <a:xfrm>
            <a:off x="142865" y="1277257"/>
            <a:ext cx="9001135" cy="5138057"/>
          </a:xfrm>
          <a:prstGeom prst="rect">
            <a:avLst/>
          </a:prstGeom>
          <a:noFill/>
          <a:ln w="9525">
            <a:noFill/>
            <a:miter lim="800000"/>
            <a:headEnd/>
            <a:tailEnd/>
          </a:ln>
        </p:spPr>
      </p:pic>
      <p:sp>
        <p:nvSpPr>
          <p:cNvPr id="3" name="TextBox 2"/>
          <p:cNvSpPr txBox="1"/>
          <p:nvPr/>
        </p:nvSpPr>
        <p:spPr>
          <a:xfrm>
            <a:off x="2105827" y="631833"/>
            <a:ext cx="4464683"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③ </a:t>
            </a:r>
            <a:r>
              <a:rPr lang="zh-CN" altLang="en-US" sz="2400" dirty="0" smtClean="0">
                <a:solidFill>
                  <a:schemeClr val="bg1"/>
                </a:solidFill>
                <a:latin typeface="Arial Unicode MS" pitchFamily="34" charset="-122"/>
                <a:ea typeface="Arial Unicode MS" pitchFamily="34" charset="-122"/>
                <a:cs typeface="Arial Unicode MS" pitchFamily="34" charset="-122"/>
              </a:rPr>
              <a:t>热点研究</a:t>
            </a:r>
          </a:p>
        </p:txBody>
      </p:sp>
      <p:sp>
        <p:nvSpPr>
          <p:cNvPr id="4" name="Rectangular Callout 3"/>
          <p:cNvSpPr/>
          <p:nvPr/>
        </p:nvSpPr>
        <p:spPr>
          <a:xfrm>
            <a:off x="2975428" y="3962400"/>
            <a:ext cx="4876800" cy="1683658"/>
          </a:xfrm>
          <a:prstGeom prst="wedgeRectCallout">
            <a:avLst>
              <a:gd name="adj1" fmla="val 53965"/>
              <a:gd name="adj2" fmla="val -9269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lang="zh-CN" altLang="en-US" dirty="0" smtClean="0">
                <a:solidFill>
                  <a:schemeClr val="bg1"/>
                </a:solidFill>
                <a:latin typeface="Arial Unicode MS" pitchFamily="34" charset="-122"/>
                <a:ea typeface="Arial Unicode MS" pitchFamily="34" charset="-122"/>
                <a:cs typeface="Arial Unicode MS" pitchFamily="34" charset="-122"/>
              </a:rPr>
              <a:t>   利用“创建引文报告”查看最近几年被引频次，但因为创建引文报告功能当文献量超过</a:t>
            </a:r>
            <a:r>
              <a:rPr lang="en-US" altLang="zh-CN" dirty="0" smtClean="0">
                <a:solidFill>
                  <a:schemeClr val="bg1"/>
                </a:solidFill>
                <a:latin typeface="Arial Unicode MS" pitchFamily="34" charset="-122"/>
                <a:ea typeface="Arial Unicode MS" pitchFamily="34" charset="-122"/>
                <a:cs typeface="Arial Unicode MS" pitchFamily="34" charset="-122"/>
              </a:rPr>
              <a:t>1</a:t>
            </a:r>
            <a:r>
              <a:rPr lang="zh-CN" altLang="en-US" dirty="0" smtClean="0">
                <a:solidFill>
                  <a:schemeClr val="bg1"/>
                </a:solidFill>
                <a:latin typeface="Arial Unicode MS" pitchFamily="34" charset="-122"/>
                <a:ea typeface="Arial Unicode MS" pitchFamily="34" charset="-122"/>
                <a:cs typeface="Arial Unicode MS" pitchFamily="34" charset="-122"/>
              </a:rPr>
              <a:t>万篇时无法使用，所以此处，精炼了美国的文献，共得到</a:t>
            </a:r>
            <a:r>
              <a:rPr lang="en-US" altLang="zh-CN" dirty="0" smtClean="0">
                <a:solidFill>
                  <a:schemeClr val="bg1"/>
                </a:solidFill>
                <a:latin typeface="Arial Unicode MS" pitchFamily="34" charset="-122"/>
                <a:ea typeface="Arial Unicode MS" pitchFamily="34" charset="-122"/>
                <a:cs typeface="Arial Unicode MS" pitchFamily="34" charset="-122"/>
              </a:rPr>
              <a:t>8891</a:t>
            </a:r>
            <a:r>
              <a:rPr lang="zh-CN" altLang="en-US" dirty="0" smtClean="0">
                <a:solidFill>
                  <a:schemeClr val="bg1"/>
                </a:solidFill>
                <a:latin typeface="Arial Unicode MS" pitchFamily="34" charset="-122"/>
                <a:ea typeface="Arial Unicode MS" pitchFamily="34" charset="-122"/>
                <a:cs typeface="Arial Unicode MS" pitchFamily="34" charset="-122"/>
              </a:rPr>
              <a:t>篇文章，然后点击“创建引文报告”</a:t>
            </a:r>
            <a:endParaRPr lang="en-US" altLang="zh-CN" dirty="0" smtClean="0">
              <a:solidFill>
                <a:schemeClr val="bg1"/>
              </a:solidFill>
              <a:latin typeface="Arial Unicode MS" pitchFamily="34" charset="-122"/>
              <a:ea typeface="Arial Unicode MS" pitchFamily="34" charset="-122"/>
              <a:cs typeface="Arial Unicode MS" pitchFamily="34" charset="-122"/>
            </a:endParaRPr>
          </a:p>
        </p:txBody>
      </p:sp>
      <p:sp>
        <p:nvSpPr>
          <p:cNvPr id="5" name="Rounded Rectangle 7"/>
          <p:cNvSpPr/>
          <p:nvPr/>
        </p:nvSpPr>
        <p:spPr>
          <a:xfrm>
            <a:off x="217714" y="2206174"/>
            <a:ext cx="1335316" cy="391884"/>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圆角矩形 21"/>
          <p:cNvSpPr>
            <a:spLocks noChangeArrowheads="1"/>
          </p:cNvSpPr>
          <p:nvPr/>
        </p:nvSpPr>
        <p:spPr bwMode="auto">
          <a:xfrm>
            <a:off x="7649029" y="2975424"/>
            <a:ext cx="1494971" cy="24674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cstate="print"/>
          <a:srcRect/>
          <a:stretch>
            <a:fillRect/>
          </a:stretch>
        </p:blipFill>
        <p:spPr bwMode="auto">
          <a:xfrm>
            <a:off x="0" y="-1966686"/>
            <a:ext cx="8772617" cy="8824686"/>
          </a:xfrm>
          <a:prstGeom prst="rect">
            <a:avLst/>
          </a:prstGeom>
          <a:noFill/>
          <a:ln w="9525">
            <a:noFill/>
            <a:miter lim="800000"/>
            <a:headEnd/>
            <a:tailEnd/>
          </a:ln>
        </p:spPr>
      </p:pic>
      <p:sp>
        <p:nvSpPr>
          <p:cNvPr id="3" name="Content Placeholder 2"/>
          <p:cNvSpPr>
            <a:spLocks noGrp="1"/>
          </p:cNvSpPr>
          <p:nvPr>
            <p:ph idx="1"/>
          </p:nvPr>
        </p:nvSpPr>
        <p:spPr/>
        <p:txBody>
          <a:bodyPr/>
          <a:lstStyle/>
          <a:p>
            <a:endParaRPr lang="en-US"/>
          </a:p>
        </p:txBody>
      </p:sp>
      <p:sp>
        <p:nvSpPr>
          <p:cNvPr id="5" name="Rectangle 4"/>
          <p:cNvSpPr/>
          <p:nvPr/>
        </p:nvSpPr>
        <p:spPr>
          <a:xfrm>
            <a:off x="130630" y="2293256"/>
            <a:ext cx="8940800" cy="4521201"/>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5863771" y="2365829"/>
            <a:ext cx="2670629" cy="4296228"/>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769250" y="4412365"/>
            <a:ext cx="4557491" cy="711250"/>
          </a:xfrm>
          <a:prstGeom prst="rect">
            <a:avLst/>
          </a:prstGeom>
          <a:solidFill>
            <a:srgbClr val="003399"/>
          </a:solidFill>
        </p:spPr>
        <p:txBody>
          <a:bodyPr wrap="square" rtlCol="0">
            <a:spAutoFit/>
          </a:bodyPr>
          <a:lstStyle/>
          <a:p>
            <a:pPr marL="0" lvl="1"/>
            <a:r>
              <a:rPr lang="zh-CN" altLang="en-US" sz="2000" dirty="0" smtClean="0">
                <a:solidFill>
                  <a:schemeClr val="bg1"/>
                </a:solidFill>
                <a:latin typeface="Arial Unicode MS" pitchFamily="34" charset="-122"/>
                <a:ea typeface="Arial Unicode MS" pitchFamily="34" charset="-122"/>
                <a:cs typeface="Arial Unicode MS" pitchFamily="34" charset="-122"/>
              </a:rPr>
              <a:t>高影响力是对总被引频次的关注；</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a:p>
            <a:pPr marL="0" lvl="1"/>
            <a:r>
              <a:rPr lang="zh-CN" altLang="en-US" sz="2000" dirty="0" smtClean="0">
                <a:solidFill>
                  <a:schemeClr val="bg1"/>
                </a:solidFill>
                <a:latin typeface="Arial Unicode MS" pitchFamily="34" charset="-122"/>
                <a:ea typeface="Arial Unicode MS" pitchFamily="34" charset="-122"/>
                <a:cs typeface="Arial Unicode MS" pitchFamily="34" charset="-122"/>
              </a:rPr>
              <a:t>高热点是对最近几年被引频次的关注</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rot="21427732">
            <a:off x="4009764" y="2718963"/>
            <a:ext cx="2725019" cy="1752285"/>
            <a:chOff x="4037244" y="2751476"/>
            <a:chExt cx="2725019" cy="1752285"/>
          </a:xfrm>
        </p:grpSpPr>
        <p:pic>
          <p:nvPicPr>
            <p:cNvPr id="5122" name="Picture 2"/>
            <p:cNvPicPr>
              <a:picLocks noChangeAspect="1" noChangeArrowheads="1"/>
            </p:cNvPicPr>
            <p:nvPr/>
          </p:nvPicPr>
          <p:blipFill>
            <a:blip r:embed="rId2" cstate="print"/>
            <a:srcRect/>
            <a:stretch>
              <a:fillRect/>
            </a:stretch>
          </p:blipFill>
          <p:spPr bwMode="auto">
            <a:xfrm rot="20693044">
              <a:off x="4037244" y="2751476"/>
              <a:ext cx="1617493" cy="1752285"/>
            </a:xfrm>
            <a:prstGeom prst="rect">
              <a:avLst/>
            </a:prstGeom>
            <a:noFill/>
            <a:ln w="9525">
              <a:noFill/>
              <a:miter lim="800000"/>
              <a:headEnd/>
              <a:tailEnd/>
            </a:ln>
          </p:spPr>
        </p:pic>
        <p:sp>
          <p:nvSpPr>
            <p:cNvPr id="13" name="TextBox 12"/>
            <p:cNvSpPr txBox="1"/>
            <p:nvPr/>
          </p:nvSpPr>
          <p:spPr>
            <a:xfrm rot="172268">
              <a:off x="5429847" y="2754975"/>
              <a:ext cx="1332416" cy="307777"/>
            </a:xfrm>
            <a:prstGeom prst="rect">
              <a:avLst/>
            </a:prstGeom>
            <a:noFill/>
          </p:spPr>
          <p:txBody>
            <a:bodyPr wrap="none" rtlCol="0">
              <a:spAutoFit/>
            </a:bodyPr>
            <a:lstStyle/>
            <a:p>
              <a:r>
                <a:rPr lang="zh-CN" altLang="zh-CN" sz="1400" b="1" dirty="0" smtClean="0">
                  <a:solidFill>
                    <a:schemeClr val="tx2"/>
                  </a:solidFill>
                </a:rPr>
                <a:t>在</a:t>
              </a:r>
              <a:r>
                <a:rPr lang="en-US" altLang="zh-CN" sz="1400" b="1" dirty="0" smtClean="0">
                  <a:solidFill>
                    <a:schemeClr val="tx2"/>
                  </a:solidFill>
                </a:rPr>
                <a:t>WOS</a:t>
              </a:r>
              <a:r>
                <a:rPr lang="zh-CN" altLang="zh-CN" sz="1400" b="1" dirty="0" smtClean="0">
                  <a:solidFill>
                    <a:schemeClr val="tx2"/>
                  </a:solidFill>
                </a:rPr>
                <a:t>中寻找</a:t>
              </a:r>
              <a:endParaRPr lang="zh-CN" altLang="en-US" sz="1400" b="1" dirty="0" smtClean="0">
                <a:solidFill>
                  <a:schemeClr val="tx2"/>
                </a:solidFill>
              </a:endParaRPr>
            </a:p>
          </p:txBody>
        </p:sp>
      </p:grpSp>
      <p:sp>
        <p:nvSpPr>
          <p:cNvPr id="24" name="TextBox 23"/>
          <p:cNvSpPr txBox="1"/>
          <p:nvPr/>
        </p:nvSpPr>
        <p:spPr>
          <a:xfrm>
            <a:off x="224970" y="2126342"/>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6566050" y="2119085"/>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7" name="TextBox 26"/>
          <p:cNvSpPr txBox="1"/>
          <p:nvPr/>
        </p:nvSpPr>
        <p:spPr>
          <a:xfrm>
            <a:off x="5950853" y="4731652"/>
            <a:ext cx="3309259" cy="523220"/>
          </a:xfrm>
          <a:prstGeom prst="rect">
            <a:avLst/>
          </a:prstGeom>
          <a:noFill/>
        </p:spPr>
        <p:txBody>
          <a:bodyPr wrap="square" rtlCol="0">
            <a:spAutoFit/>
          </a:bodyPr>
          <a:lstStyle/>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“被引频次（降序）”锁定高影响力文献</a:t>
            </a:r>
            <a:endParaRPr lang="en-US" altLang="zh-CN" sz="1400" b="1" dirty="0" smtClean="0">
              <a:solidFill>
                <a:srgbClr val="78A22F"/>
              </a:solidFill>
              <a:latin typeface="Arial Unicode MS" pitchFamily="34" charset="-122"/>
              <a:ea typeface="Arial Unicode MS" pitchFamily="34" charset="-122"/>
              <a:cs typeface="Arial Unicode MS" pitchFamily="34" charset="-122"/>
            </a:endParaRPr>
          </a:p>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“创建引文报告”锁定高热点文献</a:t>
            </a:r>
          </a:p>
        </p:txBody>
      </p:sp>
      <p:cxnSp>
        <p:nvCxnSpPr>
          <p:cNvPr id="30" name="Elbow Connector 29"/>
          <p:cNvCxnSpPr/>
          <p:nvPr/>
        </p:nvCxnSpPr>
        <p:spPr>
          <a:xfrm rot="16200000" flipH="1">
            <a:off x="5654808" y="3056752"/>
            <a:ext cx="2286942" cy="2282076"/>
          </a:xfrm>
          <a:prstGeom prst="bentConnector3">
            <a:avLst>
              <a:gd name="adj1" fmla="val 126794"/>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126513" y="3178629"/>
            <a:ext cx="1480457" cy="584775"/>
          </a:xfrm>
          <a:prstGeom prst="rect">
            <a:avLst/>
          </a:prstGeom>
          <a:noFill/>
        </p:spPr>
        <p:txBody>
          <a:bodyPr wrap="square" rtlCol="0">
            <a:spAutoFit/>
          </a:bodyPr>
          <a:lstStyle/>
          <a:p>
            <a:pPr algn="ctr"/>
            <a:r>
              <a:rPr lang="zh-CN" altLang="zh-CN" sz="1600" b="1" dirty="0" smtClean="0">
                <a:solidFill>
                  <a:srgbClr val="78A22F"/>
                </a:solidFill>
                <a:latin typeface="Arial Unicode MS" pitchFamily="34" charset="-122"/>
                <a:ea typeface="Arial Unicode MS" pitchFamily="34" charset="-122"/>
                <a:cs typeface="Arial Unicode MS" pitchFamily="34" charset="-122"/>
              </a:rPr>
              <a:t>“引证关系图”</a:t>
            </a:r>
            <a:r>
              <a:rPr lang="en-US" altLang="zh-CN" sz="1600" b="1" dirty="0" smtClean="0">
                <a:solidFill>
                  <a:srgbClr val="78A22F"/>
                </a:solidFill>
                <a:latin typeface="Arial Unicode MS" pitchFamily="34" charset="-122"/>
                <a:ea typeface="Arial Unicode MS" pitchFamily="34" charset="-122"/>
                <a:cs typeface="Arial Unicode MS" pitchFamily="34" charset="-122"/>
              </a:rPr>
              <a:t> &amp; </a:t>
            </a:r>
            <a:r>
              <a:rPr lang="zh-CN" altLang="zh-CN" sz="1600" b="1" dirty="0" smtClean="0">
                <a:solidFill>
                  <a:srgbClr val="78A22F"/>
                </a:solidFill>
                <a:latin typeface="Arial Unicode MS" pitchFamily="34" charset="-122"/>
                <a:ea typeface="Arial Unicode MS" pitchFamily="34" charset="-122"/>
                <a:cs typeface="Arial Unicode MS" pitchFamily="34" charset="-122"/>
              </a:rPr>
              <a:t>“引文跟踪”</a:t>
            </a:r>
            <a:endParaRPr lang="zh-CN" altLang="en-US" sz="1600" b="1" dirty="0" smtClean="0">
              <a:solidFill>
                <a:srgbClr val="78A22F"/>
              </a:solidFill>
              <a:latin typeface="Arial Unicode MS" pitchFamily="34" charset="-122"/>
              <a:ea typeface="Arial Unicode MS" pitchFamily="34" charset="-122"/>
              <a:cs typeface="Arial Unicode MS" pitchFamily="34" charset="-122"/>
            </a:endParaRPr>
          </a:p>
        </p:txBody>
      </p:sp>
      <p:cxnSp>
        <p:nvCxnSpPr>
          <p:cNvPr id="48" name="Straight Arrow Connector 47"/>
          <p:cNvCxnSpPr/>
          <p:nvPr/>
        </p:nvCxnSpPr>
        <p:spPr>
          <a:xfrm flipH="1" flipV="1">
            <a:off x="7910294" y="3802742"/>
            <a:ext cx="7254" cy="87085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895768" y="2467431"/>
            <a:ext cx="0" cy="70393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1405813" y="2864383"/>
            <a:ext cx="1554480" cy="1280160"/>
          </a:xfrm>
          <a:prstGeom prst="bentConnector3">
            <a:avLst>
              <a:gd name="adj1" fmla="val -31446"/>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7" y="3164108"/>
            <a:ext cx="2104570" cy="584775"/>
          </a:xfrm>
          <a:prstGeom prst="rect">
            <a:avLst/>
          </a:prstGeom>
          <a:solidFill>
            <a:schemeClr val="bg1"/>
          </a:solidFill>
        </p:spPr>
        <p:txBody>
          <a:bodyPr wrap="square" rtlCol="0">
            <a:spAutoFit/>
          </a:bodyPr>
          <a:lstStyle/>
          <a:p>
            <a:pPr algn="ctr"/>
            <a:r>
              <a:rPr lang="zh-CN" altLang="en-US" sz="1600" b="1" dirty="0" smtClean="0">
                <a:solidFill>
                  <a:srgbClr val="78A22F"/>
                </a:solidFill>
                <a:latin typeface="Arial Unicode MS" pitchFamily="34" charset="-122"/>
                <a:ea typeface="Arial Unicode MS" pitchFamily="34" charset="-122"/>
                <a:cs typeface="Arial Unicode MS" pitchFamily="34" charset="-122"/>
              </a:rPr>
              <a:t>“被引参考文献检索” </a:t>
            </a:r>
            <a:r>
              <a:rPr lang="en-US" altLang="zh-CN" sz="1600" b="1" dirty="0" smtClean="0">
                <a:solidFill>
                  <a:srgbClr val="78A22F"/>
                </a:solidFill>
                <a:latin typeface="Arial Unicode MS" pitchFamily="34" charset="-122"/>
                <a:ea typeface="Arial Unicode MS" pitchFamily="34" charset="-122"/>
                <a:cs typeface="Arial Unicode MS" pitchFamily="34" charset="-122"/>
              </a:rPr>
              <a:t>&amp; </a:t>
            </a:r>
            <a:r>
              <a:rPr lang="zh-CN" altLang="en-US" sz="1600" b="1" dirty="0" smtClean="0">
                <a:solidFill>
                  <a:srgbClr val="78A22F"/>
                </a:solidFill>
                <a:latin typeface="Arial Unicode MS" pitchFamily="34" charset="-122"/>
                <a:ea typeface="Arial Unicode MS" pitchFamily="34" charset="-122"/>
                <a:cs typeface="Arial Unicode MS" pitchFamily="34" charset="-122"/>
              </a:rPr>
              <a:t>“创建跟踪</a:t>
            </a:r>
            <a:r>
              <a:rPr lang="en-US" altLang="zh-CN" sz="1600" b="1" dirty="0" smtClean="0">
                <a:solidFill>
                  <a:srgbClr val="78A22F"/>
                </a:solidFill>
                <a:latin typeface="Arial Unicode MS" pitchFamily="34" charset="-122"/>
                <a:ea typeface="Arial Unicode MS" pitchFamily="34" charset="-122"/>
                <a:cs typeface="Arial Unicode MS" pitchFamily="34" charset="-122"/>
              </a:rPr>
              <a:t>/RSS</a:t>
            </a:r>
            <a:r>
              <a:rPr lang="zh-CN" altLang="en-US" sz="1600" b="1" dirty="0" smtClean="0">
                <a:solidFill>
                  <a:srgbClr val="78A22F"/>
                </a:solidFill>
                <a:latin typeface="Arial Unicode MS" pitchFamily="34" charset="-122"/>
                <a:ea typeface="Arial Unicode MS" pitchFamily="34" charset="-122"/>
                <a:cs typeface="Arial Unicode MS" pitchFamily="34" charset="-122"/>
              </a:rPr>
              <a:t>”</a:t>
            </a:r>
          </a:p>
        </p:txBody>
      </p:sp>
      <p:grpSp>
        <p:nvGrpSpPr>
          <p:cNvPr id="3" name="Group 3"/>
          <p:cNvGrpSpPr/>
          <p:nvPr/>
        </p:nvGrpSpPr>
        <p:grpSpPr>
          <a:xfrm rot="1326014">
            <a:off x="2034942" y="2629953"/>
            <a:ext cx="1914872" cy="1712685"/>
            <a:chOff x="1291927" y="2510971"/>
            <a:chExt cx="2118930" cy="1973943"/>
          </a:xfrm>
        </p:grpSpPr>
        <p:grpSp>
          <p:nvGrpSpPr>
            <p:cNvPr id="4" name="Group 31"/>
            <p:cNvGrpSpPr/>
            <p:nvPr/>
          </p:nvGrpSpPr>
          <p:grpSpPr>
            <a:xfrm>
              <a:off x="1927905" y="2510971"/>
              <a:ext cx="1482952" cy="1973943"/>
              <a:chOff x="4221163" y="2243138"/>
              <a:chExt cx="1593143" cy="2386919"/>
            </a:xfrm>
          </p:grpSpPr>
          <p:pic>
            <p:nvPicPr>
              <p:cNvPr id="7" name="Picture 5"/>
              <p:cNvPicPr>
                <a:picLocks noChangeAspect="1" noChangeArrowheads="1"/>
              </p:cNvPicPr>
              <p:nvPr/>
            </p:nvPicPr>
            <p:blipFill>
              <a:blip r:embed="rId3" cstate="print"/>
              <a:srcRect/>
              <a:stretch>
                <a:fillRect/>
              </a:stretch>
            </p:blipFill>
            <p:spPr bwMode="auto">
              <a:xfrm>
                <a:off x="4221163" y="2243138"/>
                <a:ext cx="1593143" cy="2386919"/>
              </a:xfrm>
              <a:prstGeom prst="rect">
                <a:avLst/>
              </a:prstGeom>
              <a:noFill/>
              <a:ln w="9525">
                <a:noFill/>
                <a:miter lim="800000"/>
                <a:headEnd/>
                <a:tailEnd/>
              </a:ln>
            </p:spPr>
          </p:pic>
          <p:sp>
            <p:nvSpPr>
              <p:cNvPr id="8" name="TextBox 7"/>
              <p:cNvSpPr txBox="1"/>
              <p:nvPr/>
            </p:nvSpPr>
            <p:spPr>
              <a:xfrm rot="19548788">
                <a:off x="4270015" y="3186501"/>
                <a:ext cx="638316" cy="215443"/>
              </a:xfrm>
              <a:prstGeom prst="rect">
                <a:avLst/>
              </a:prstGeom>
              <a:noFill/>
            </p:spPr>
            <p:txBody>
              <a:bodyPr wrap="none" rtlCol="0">
                <a:spAutoFit/>
              </a:bodyPr>
              <a:lstStyle/>
              <a:p>
                <a:r>
                  <a:rPr lang="en-US" altLang="zh-CN" sz="800" b="1" dirty="0" smtClean="0">
                    <a:solidFill>
                      <a:srgbClr val="993300"/>
                    </a:solidFill>
                  </a:rPr>
                  <a:t>materials</a:t>
                </a:r>
                <a:endParaRPr lang="zh-CN" altLang="en-US" sz="800" b="1" dirty="0">
                  <a:solidFill>
                    <a:srgbClr val="993300"/>
                  </a:solidFill>
                </a:endParaRPr>
              </a:p>
            </p:txBody>
          </p:sp>
        </p:grpSp>
        <p:sp>
          <p:nvSpPr>
            <p:cNvPr id="6" name="TextBox 5"/>
            <p:cNvSpPr txBox="1"/>
            <p:nvPr/>
          </p:nvSpPr>
          <p:spPr>
            <a:xfrm rot="20273986">
              <a:off x="1291927" y="2814589"/>
              <a:ext cx="999019" cy="354726"/>
            </a:xfrm>
            <a:prstGeom prst="rect">
              <a:avLst/>
            </a:prstGeom>
            <a:noFill/>
          </p:spPr>
          <p:txBody>
            <a:bodyPr wrap="none" rtlCol="0">
              <a:spAutoFit/>
            </a:bodyPr>
            <a:lstStyle/>
            <a:p>
              <a:r>
                <a:rPr lang="zh-CN" altLang="en-US" sz="1400" b="1" dirty="0" smtClean="0">
                  <a:solidFill>
                    <a:schemeClr val="tx2"/>
                  </a:solidFill>
                </a:rPr>
                <a:t>手边就有</a:t>
              </a:r>
              <a:endParaRPr lang="zh-CN" altLang="en-US" sz="1400" b="1" dirty="0">
                <a:solidFill>
                  <a:schemeClr val="tx2"/>
                </a:solidFill>
              </a:endParaRPr>
            </a:p>
          </p:txBody>
        </p:sp>
      </p:grpSp>
      <p:sp>
        <p:nvSpPr>
          <p:cNvPr id="21" name="Rectangle 20"/>
          <p:cNvSpPr/>
          <p:nvPr/>
        </p:nvSpPr>
        <p:spPr>
          <a:xfrm>
            <a:off x="130705" y="1451429"/>
            <a:ext cx="3788151" cy="4818743"/>
          </a:xfrm>
          <a:prstGeom prst="rect">
            <a:avLst/>
          </a:prstGeom>
          <a:noFill/>
          <a:ln w="381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1494970" y="675371"/>
            <a:ext cx="6212115"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④ </a:t>
            </a:r>
            <a:r>
              <a:rPr lang="zh-CN" altLang="en-US" sz="2400" dirty="0" smtClean="0">
                <a:solidFill>
                  <a:schemeClr val="bg1"/>
                </a:solidFill>
                <a:latin typeface="Arial Unicode MS" pitchFamily="34" charset="-122"/>
                <a:ea typeface="Arial Unicode MS" pitchFamily="34" charset="-122"/>
                <a:cs typeface="Arial Unicode MS" pitchFamily="34" charset="-122"/>
              </a:rPr>
              <a:t>跟进课题的后续进展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900" decel="100000" fill="hold"/>
                                        <p:tgtEl>
                                          <p:spTgt spid="2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1" fill="hold">
                            <p:stCondLst>
                              <p:cond delay="1500"/>
                            </p:stCondLst>
                            <p:childTnLst>
                              <p:par>
                                <p:cTn id="42" presetID="55"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1000" fill="hold"/>
                                        <p:tgtEl>
                                          <p:spTgt spid="45"/>
                                        </p:tgtEl>
                                        <p:attrNameLst>
                                          <p:attrName>ppt_w</p:attrName>
                                        </p:attrNameLst>
                                      </p:cBhvr>
                                      <p:tavLst>
                                        <p:tav tm="0">
                                          <p:val>
                                            <p:strVal val="#ppt_w*0.70"/>
                                          </p:val>
                                        </p:tav>
                                        <p:tav tm="100000">
                                          <p:val>
                                            <p:strVal val="#ppt_w"/>
                                          </p:val>
                                        </p:tav>
                                      </p:tavLst>
                                    </p:anim>
                                    <p:anim calcmode="lin" valueType="num">
                                      <p:cBhvr>
                                        <p:cTn id="45" dur="1000" fill="hold"/>
                                        <p:tgtEl>
                                          <p:spTgt spid="45"/>
                                        </p:tgtEl>
                                        <p:attrNameLst>
                                          <p:attrName>ppt_h</p:attrName>
                                        </p:attrNameLst>
                                      </p:cBhvr>
                                      <p:tavLst>
                                        <p:tav tm="0">
                                          <p:val>
                                            <p:strVal val="#ppt_h"/>
                                          </p:val>
                                        </p:tav>
                                        <p:tav tm="100000">
                                          <p:val>
                                            <p:strVal val="#ppt_h"/>
                                          </p:val>
                                        </p:tav>
                                      </p:tavLst>
                                    </p:anim>
                                    <p:animEffect transition="in" filter="fade">
                                      <p:cBhvr>
                                        <p:cTn id="46" dur="1000"/>
                                        <p:tgtEl>
                                          <p:spTgt spid="45"/>
                                        </p:tgtEl>
                                      </p:cBhvr>
                                    </p:animEffect>
                                  </p:childTnLst>
                                </p:cTn>
                              </p:par>
                            </p:childTnLst>
                          </p:cTn>
                        </p:par>
                        <p:par>
                          <p:cTn id="47" fill="hold">
                            <p:stCondLst>
                              <p:cond delay="2500"/>
                            </p:stCondLst>
                            <p:childTnLst>
                              <p:par>
                                <p:cTn id="48" presetID="22" presetClass="entr" presetSubtype="4"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down)">
                                      <p:cBhvr>
                                        <p:cTn id="50" dur="500"/>
                                        <p:tgtEl>
                                          <p:spTgt spid="48"/>
                                        </p:tgtEl>
                                      </p:cBhvr>
                                    </p:animEffect>
                                  </p:childTnLst>
                                </p:cTn>
                              </p:par>
                            </p:childTnLst>
                          </p:cTn>
                        </p:par>
                        <p:par>
                          <p:cTn id="51" fill="hold">
                            <p:stCondLst>
                              <p:cond delay="3000"/>
                            </p:stCondLst>
                            <p:childTnLst>
                              <p:par>
                                <p:cTn id="52" presetID="22" presetClass="entr" presetSubtype="4"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4)">
                                      <p:cBhvr>
                                        <p:cTn id="5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45" grpId="0"/>
      <p:bldP spid="22"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WOS CC.jpg"/>
          <p:cNvPicPr>
            <a:picLocks noChangeAspect="1"/>
          </p:cNvPicPr>
          <p:nvPr/>
        </p:nvPicPr>
        <p:blipFill>
          <a:blip r:embed="rId3" cstate="print"/>
          <a:srcRect/>
          <a:stretch>
            <a:fillRect/>
          </a:stretch>
        </p:blipFill>
        <p:spPr bwMode="auto">
          <a:xfrm>
            <a:off x="304800" y="0"/>
            <a:ext cx="8583613" cy="8077200"/>
          </a:xfrm>
          <a:prstGeom prst="rect">
            <a:avLst/>
          </a:prstGeom>
          <a:noFill/>
          <a:ln w="9525">
            <a:noFill/>
            <a:miter lim="800000"/>
            <a:headEnd/>
            <a:tailEnd/>
          </a:ln>
        </p:spPr>
      </p:pic>
      <p:sp>
        <p:nvSpPr>
          <p:cNvPr id="9" name="Title 1"/>
          <p:cNvSpPr txBox="1">
            <a:spLocks/>
          </p:cNvSpPr>
          <p:nvPr/>
        </p:nvSpPr>
        <p:spPr bwMode="auto">
          <a:xfrm>
            <a:off x="3429000" y="228600"/>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pic>
        <p:nvPicPr>
          <p:cNvPr id="11" name="Picture 10" descr="检索下拉条.jpg"/>
          <p:cNvPicPr>
            <a:picLocks noChangeAspect="1"/>
          </p:cNvPicPr>
          <p:nvPr/>
        </p:nvPicPr>
        <p:blipFill>
          <a:blip r:embed="rId4" cstate="print"/>
          <a:srcRect/>
          <a:stretch>
            <a:fillRect/>
          </a:stretch>
        </p:blipFill>
        <p:spPr bwMode="auto">
          <a:xfrm>
            <a:off x="1143000" y="1295400"/>
            <a:ext cx="2019300" cy="1400175"/>
          </a:xfrm>
          <a:prstGeom prst="rect">
            <a:avLst/>
          </a:prstGeom>
          <a:noFill/>
          <a:ln w="9525">
            <a:solidFill>
              <a:schemeClr val="tx2"/>
            </a:solidFill>
            <a:miter lim="800000"/>
            <a:headEnd/>
            <a:tailEnd/>
          </a:ln>
        </p:spPr>
      </p:pic>
      <p:sp>
        <p:nvSpPr>
          <p:cNvPr id="12" name="Rounded Rectangle 11"/>
          <p:cNvSpPr/>
          <p:nvPr/>
        </p:nvSpPr>
        <p:spPr>
          <a:xfrm>
            <a:off x="914400" y="76200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10800000">
            <a:off x="3276600" y="1947863"/>
            <a:ext cx="552450" cy="15716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3" descr="被引参考文献检索界面.jpg"/>
          <p:cNvPicPr>
            <a:picLocks noChangeAspect="1"/>
          </p:cNvPicPr>
          <p:nvPr/>
        </p:nvPicPr>
        <p:blipFill>
          <a:blip r:embed="rId2" cstate="print"/>
          <a:srcRect/>
          <a:stretch>
            <a:fillRect/>
          </a:stretch>
        </p:blipFill>
        <p:spPr bwMode="auto">
          <a:xfrm>
            <a:off x="0" y="1204913"/>
            <a:ext cx="9144000" cy="4448175"/>
          </a:xfrm>
          <a:prstGeom prst="rect">
            <a:avLst/>
          </a:prstGeom>
          <a:noFill/>
          <a:ln w="9525">
            <a:noFill/>
            <a:miter lim="800000"/>
            <a:headEnd/>
            <a:tailEnd/>
          </a:ln>
        </p:spPr>
      </p:pic>
      <p:sp>
        <p:nvSpPr>
          <p:cNvPr id="15" name="Text Box 4"/>
          <p:cNvSpPr txBox="1">
            <a:spLocks noChangeArrowheads="1"/>
          </p:cNvSpPr>
          <p:nvPr/>
        </p:nvSpPr>
        <p:spPr bwMode="auto">
          <a:xfrm>
            <a:off x="4613275" y="2781300"/>
            <a:ext cx="252730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被引文献作者</a:t>
            </a:r>
            <a:r>
              <a:rPr lang="en-US" altLang="zh-CN" sz="1600" b="1" dirty="0">
                <a:latin typeface="宋体" pitchFamily="2" charset="-122"/>
              </a:rPr>
              <a:t>: </a:t>
            </a:r>
            <a:r>
              <a:rPr lang="en-US" altLang="zh-CN" sz="1600" b="1" dirty="0" err="1">
                <a:latin typeface="宋体" pitchFamily="2" charset="-122"/>
              </a:rPr>
              <a:t>Hou</a:t>
            </a:r>
            <a:r>
              <a:rPr lang="en-US" altLang="zh-CN" sz="1600" b="1" dirty="0">
                <a:latin typeface="宋体" pitchFamily="2" charset="-122"/>
              </a:rPr>
              <a:t> </a:t>
            </a:r>
            <a:r>
              <a:rPr lang="en-US" altLang="zh-CN" sz="1600" b="1" dirty="0" err="1">
                <a:latin typeface="宋体" pitchFamily="2" charset="-122"/>
              </a:rPr>
              <a:t>jg</a:t>
            </a:r>
            <a:endParaRPr lang="zh-CN" altLang="en-US" sz="1600" b="1" dirty="0">
              <a:latin typeface="宋体" pitchFamily="2" charset="-122"/>
            </a:endParaRPr>
          </a:p>
        </p:txBody>
      </p:sp>
      <p:sp>
        <p:nvSpPr>
          <p:cNvPr id="16" name="Line 5"/>
          <p:cNvSpPr>
            <a:spLocks noChangeShapeType="1"/>
          </p:cNvSpPr>
          <p:nvPr/>
        </p:nvSpPr>
        <p:spPr bwMode="auto">
          <a:xfrm flipH="1">
            <a:off x="2555875" y="3027363"/>
            <a:ext cx="2057400" cy="0"/>
          </a:xfrm>
          <a:prstGeom prst="line">
            <a:avLst/>
          </a:prstGeom>
          <a:noFill/>
          <a:ln w="31750">
            <a:solidFill>
              <a:srgbClr val="FF6600"/>
            </a:solidFill>
            <a:round/>
            <a:headEnd/>
            <a:tailEnd type="triangle" w="med" len="med"/>
          </a:ln>
        </p:spPr>
        <p:txBody>
          <a:bodyPr/>
          <a:lstStyle/>
          <a:p>
            <a:endParaRPr lang="en-US"/>
          </a:p>
        </p:txBody>
      </p:sp>
      <p:sp>
        <p:nvSpPr>
          <p:cNvPr id="17" name="Text Box 6"/>
          <p:cNvSpPr txBox="1">
            <a:spLocks noChangeArrowheads="1"/>
          </p:cNvSpPr>
          <p:nvPr/>
        </p:nvSpPr>
        <p:spPr bwMode="auto">
          <a:xfrm>
            <a:off x="4613275" y="3284538"/>
            <a:ext cx="3198813"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被引著作</a:t>
            </a:r>
            <a:r>
              <a:rPr lang="en-US" altLang="zh-CN" sz="1600" b="1" dirty="0">
                <a:latin typeface="宋体" pitchFamily="2" charset="-122"/>
              </a:rPr>
              <a:t>: phys* rev* </a:t>
            </a:r>
            <a:r>
              <a:rPr lang="en-US" altLang="zh-CN" sz="1600" b="1" dirty="0" err="1">
                <a:latin typeface="宋体" pitchFamily="2" charset="-122"/>
              </a:rPr>
              <a:t>lett</a:t>
            </a:r>
            <a:r>
              <a:rPr lang="en-US" altLang="zh-CN" sz="1600" b="1" dirty="0">
                <a:latin typeface="宋体" pitchFamily="2" charset="-122"/>
              </a:rPr>
              <a:t>*</a:t>
            </a:r>
            <a:endParaRPr lang="zh-CN" altLang="en-US" sz="1600" b="1" dirty="0">
              <a:latin typeface="宋体" pitchFamily="2" charset="-122"/>
            </a:endParaRPr>
          </a:p>
        </p:txBody>
      </p:sp>
      <p:sp>
        <p:nvSpPr>
          <p:cNvPr id="18" name="Line 7"/>
          <p:cNvSpPr>
            <a:spLocks noChangeShapeType="1"/>
          </p:cNvSpPr>
          <p:nvPr/>
        </p:nvSpPr>
        <p:spPr bwMode="auto">
          <a:xfrm flipH="1">
            <a:off x="2555875" y="3573463"/>
            <a:ext cx="2057400" cy="0"/>
          </a:xfrm>
          <a:prstGeom prst="line">
            <a:avLst/>
          </a:prstGeom>
          <a:noFill/>
          <a:ln w="31750">
            <a:solidFill>
              <a:srgbClr val="FF6600"/>
            </a:solidFill>
            <a:round/>
            <a:headEnd/>
            <a:tailEnd type="triangle" w="med" len="med"/>
          </a:ln>
        </p:spPr>
        <p:txBody>
          <a:bodyPr/>
          <a:lstStyle/>
          <a:p>
            <a:endParaRPr lang="en-US"/>
          </a:p>
        </p:txBody>
      </p:sp>
      <p:sp>
        <p:nvSpPr>
          <p:cNvPr id="19" name="Text Box 8"/>
          <p:cNvSpPr txBox="1">
            <a:spLocks noChangeArrowheads="1"/>
          </p:cNvSpPr>
          <p:nvPr/>
        </p:nvSpPr>
        <p:spPr bwMode="auto">
          <a:xfrm>
            <a:off x="4613275" y="3789363"/>
            <a:ext cx="2622550"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被引文献出版年</a:t>
            </a:r>
            <a:r>
              <a:rPr lang="en-US" altLang="zh-CN" sz="1600" b="1" dirty="0">
                <a:latin typeface="宋体" pitchFamily="2" charset="-122"/>
              </a:rPr>
              <a:t>: 1999</a:t>
            </a:r>
            <a:endParaRPr lang="zh-CN" altLang="en-US" sz="1600" b="1" dirty="0">
              <a:latin typeface="宋体" pitchFamily="2" charset="-122"/>
            </a:endParaRPr>
          </a:p>
        </p:txBody>
      </p:sp>
      <p:sp>
        <p:nvSpPr>
          <p:cNvPr id="20" name="Line 9"/>
          <p:cNvSpPr>
            <a:spLocks noChangeShapeType="1"/>
          </p:cNvSpPr>
          <p:nvPr/>
        </p:nvSpPr>
        <p:spPr bwMode="auto">
          <a:xfrm flipH="1">
            <a:off x="2555875" y="4076700"/>
            <a:ext cx="2057400" cy="0"/>
          </a:xfrm>
          <a:prstGeom prst="line">
            <a:avLst/>
          </a:prstGeom>
          <a:noFill/>
          <a:ln w="31750">
            <a:solidFill>
              <a:srgbClr val="FF6600"/>
            </a:solidFill>
            <a:round/>
            <a:headEnd/>
            <a:tailEnd type="triangle" w="med" len="med"/>
          </a:ln>
        </p:spPr>
        <p:txBody>
          <a:bodyPr/>
          <a:lstStyle/>
          <a:p>
            <a:endParaRPr lang="en-US"/>
          </a:p>
        </p:txBody>
      </p:sp>
      <p:sp>
        <p:nvSpPr>
          <p:cNvPr id="21" name="Text Box 8"/>
          <p:cNvSpPr txBox="1">
            <a:spLocks noChangeArrowheads="1"/>
          </p:cNvSpPr>
          <p:nvPr/>
        </p:nvSpPr>
        <p:spPr bwMode="auto">
          <a:xfrm>
            <a:off x="4613275" y="4191000"/>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被引文献卷</a:t>
            </a:r>
            <a:r>
              <a:rPr lang="en-US" altLang="zh-CN" sz="1600" b="1" dirty="0">
                <a:latin typeface="宋体" pitchFamily="2" charset="-122"/>
              </a:rPr>
              <a:t>: 83</a:t>
            </a:r>
            <a:endParaRPr lang="zh-CN" altLang="en-US" sz="1600" b="1" dirty="0">
              <a:latin typeface="宋体" pitchFamily="2" charset="-122"/>
            </a:endParaRPr>
          </a:p>
        </p:txBody>
      </p:sp>
      <p:sp>
        <p:nvSpPr>
          <p:cNvPr id="22" name="Line 9"/>
          <p:cNvSpPr>
            <a:spLocks noChangeShapeType="1"/>
          </p:cNvSpPr>
          <p:nvPr/>
        </p:nvSpPr>
        <p:spPr bwMode="auto">
          <a:xfrm flipH="1">
            <a:off x="2555875" y="4479925"/>
            <a:ext cx="2057400" cy="0"/>
          </a:xfrm>
          <a:prstGeom prst="line">
            <a:avLst/>
          </a:prstGeom>
          <a:noFill/>
          <a:ln w="31750">
            <a:solidFill>
              <a:srgbClr val="FF6600"/>
            </a:solidFill>
            <a:round/>
            <a:headEnd/>
            <a:tailEnd type="triangle" w="med" len="med"/>
          </a:ln>
        </p:spPr>
        <p:txBody>
          <a:bodyPr/>
          <a:lstStyle/>
          <a:p>
            <a:endParaRPr lang="en-US"/>
          </a:p>
        </p:txBody>
      </p:sp>
      <p:sp>
        <p:nvSpPr>
          <p:cNvPr id="23" name="Text Box 8"/>
          <p:cNvSpPr txBox="1">
            <a:spLocks noChangeArrowheads="1"/>
          </p:cNvSpPr>
          <p:nvPr/>
        </p:nvSpPr>
        <p:spPr bwMode="auto">
          <a:xfrm>
            <a:off x="4613275" y="4622800"/>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被引文献期</a:t>
            </a:r>
            <a:r>
              <a:rPr lang="en-US" altLang="zh-CN" sz="1600" b="1" dirty="0">
                <a:latin typeface="宋体" pitchFamily="2" charset="-122"/>
              </a:rPr>
              <a:t>: 15</a:t>
            </a:r>
            <a:endParaRPr lang="zh-CN" altLang="en-US" sz="1600" b="1" dirty="0">
              <a:latin typeface="宋体" pitchFamily="2" charset="-122"/>
            </a:endParaRPr>
          </a:p>
        </p:txBody>
      </p:sp>
      <p:sp>
        <p:nvSpPr>
          <p:cNvPr id="24" name="Line 9"/>
          <p:cNvSpPr>
            <a:spLocks noChangeShapeType="1"/>
          </p:cNvSpPr>
          <p:nvPr/>
        </p:nvSpPr>
        <p:spPr bwMode="auto">
          <a:xfrm flipH="1">
            <a:off x="2555875" y="4911725"/>
            <a:ext cx="2057400" cy="0"/>
          </a:xfrm>
          <a:prstGeom prst="line">
            <a:avLst/>
          </a:prstGeom>
          <a:noFill/>
          <a:ln w="31750">
            <a:solidFill>
              <a:srgbClr val="FF6600"/>
            </a:solidFill>
            <a:round/>
            <a:headEnd/>
            <a:tailEnd type="triangle" w="med" len="med"/>
          </a:ln>
        </p:spPr>
        <p:txBody>
          <a:bodyPr/>
          <a:lstStyle/>
          <a:p>
            <a:endParaRPr lang="en-US"/>
          </a:p>
        </p:txBody>
      </p:sp>
      <p:sp>
        <p:nvSpPr>
          <p:cNvPr id="25" name="Text Box 8"/>
          <p:cNvSpPr txBox="1">
            <a:spLocks noChangeArrowheads="1"/>
          </p:cNvSpPr>
          <p:nvPr/>
        </p:nvSpPr>
        <p:spPr bwMode="auto">
          <a:xfrm>
            <a:off x="4613275" y="5127625"/>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被引文献标题</a:t>
            </a:r>
          </a:p>
        </p:txBody>
      </p:sp>
      <p:sp>
        <p:nvSpPr>
          <p:cNvPr id="26" name="Line 9"/>
          <p:cNvSpPr>
            <a:spLocks noChangeShapeType="1"/>
          </p:cNvSpPr>
          <p:nvPr/>
        </p:nvSpPr>
        <p:spPr bwMode="auto">
          <a:xfrm flipH="1">
            <a:off x="2555875" y="5373688"/>
            <a:ext cx="2057400" cy="0"/>
          </a:xfrm>
          <a:prstGeom prst="line">
            <a:avLst/>
          </a:prstGeom>
          <a:noFill/>
          <a:ln w="31750">
            <a:solidFill>
              <a:srgbClr val="FF6600"/>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amond(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amond(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amond(in)">
                                      <p:cBhvr>
                                        <p:cTn id="23" dur="2000"/>
                                        <p:tgtEl>
                                          <p:spTgt spid="20"/>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amond(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amond(in)">
                                      <p:cBhvr>
                                        <p:cTn id="31" dur="2000"/>
                                        <p:tgtEl>
                                          <p:spTgt spid="2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amond(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amond(in)">
                                      <p:cBhvr>
                                        <p:cTn id="39" dur="2000"/>
                                        <p:tgtEl>
                                          <p:spTgt spid="2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amond(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amond(in)">
                                      <p:cBhvr>
                                        <p:cTn id="47" dur="2000"/>
                                        <p:tgtEl>
                                          <p:spTgt spid="26"/>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amond(in)">
                                      <p:cBhvr>
                                        <p:cTn id="5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cstate="print"/>
          <a:srcRect/>
          <a:stretch>
            <a:fillRect/>
          </a:stretch>
        </p:blipFill>
        <p:spPr bwMode="auto">
          <a:xfrm>
            <a:off x="-58055" y="217711"/>
            <a:ext cx="9361714" cy="6944593"/>
          </a:xfrm>
          <a:prstGeom prst="rect">
            <a:avLst/>
          </a:prstGeom>
          <a:noFill/>
          <a:ln w="9525">
            <a:noFill/>
            <a:miter lim="800000"/>
            <a:headEnd/>
            <a:tailEnd/>
          </a:ln>
        </p:spPr>
      </p:pic>
      <p:sp>
        <p:nvSpPr>
          <p:cNvPr id="8" name="圆角矩形 5"/>
          <p:cNvSpPr>
            <a:spLocks noChangeArrowheads="1"/>
          </p:cNvSpPr>
          <p:nvPr/>
        </p:nvSpPr>
        <p:spPr bwMode="auto">
          <a:xfrm>
            <a:off x="107950" y="1373631"/>
            <a:ext cx="1655763" cy="431800"/>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grpSp>
        <p:nvGrpSpPr>
          <p:cNvPr id="2" name="Group 26"/>
          <p:cNvGrpSpPr/>
          <p:nvPr/>
        </p:nvGrpSpPr>
        <p:grpSpPr>
          <a:xfrm>
            <a:off x="503309" y="63442"/>
            <a:ext cx="8364938" cy="1095619"/>
            <a:chOff x="2607844" y="2313161"/>
            <a:chExt cx="8364938" cy="1095619"/>
          </a:xfrm>
        </p:grpSpPr>
        <p:grpSp>
          <p:nvGrpSpPr>
            <p:cNvPr id="3" name="Group 16"/>
            <p:cNvGrpSpPr/>
            <p:nvPr/>
          </p:nvGrpSpPr>
          <p:grpSpPr>
            <a:xfrm>
              <a:off x="2607844" y="2313161"/>
              <a:ext cx="854006" cy="1095619"/>
              <a:chOff x="1141900" y="5045706"/>
              <a:chExt cx="854006" cy="1095619"/>
            </a:xfrm>
          </p:grpSpPr>
          <p:pic>
            <p:nvPicPr>
              <p:cNvPr id="14" name="Picture 5"/>
              <p:cNvPicPr>
                <a:picLocks noChangeAspect="1" noChangeArrowheads="1"/>
              </p:cNvPicPr>
              <p:nvPr/>
            </p:nvPicPr>
            <p:blipFill>
              <a:blip r:embed="rId3" cstate="print"/>
              <a:srcRect/>
              <a:stretch>
                <a:fillRect/>
              </a:stretch>
            </p:blipFill>
            <p:spPr bwMode="auto">
              <a:xfrm rot="1326014">
                <a:off x="1141900" y="5054834"/>
                <a:ext cx="854006" cy="1053091"/>
              </a:xfrm>
              <a:prstGeom prst="rect">
                <a:avLst/>
              </a:prstGeom>
              <a:noFill/>
              <a:ln w="9525">
                <a:noFill/>
                <a:miter lim="800000"/>
                <a:headEnd/>
                <a:tailEnd/>
              </a:ln>
            </p:spPr>
          </p:pic>
          <p:sp>
            <p:nvSpPr>
              <p:cNvPr id="15" name="Rectangle 15"/>
              <p:cNvSpPr/>
              <p:nvPr/>
            </p:nvSpPr>
            <p:spPr>
              <a:xfrm rot="1269735">
                <a:off x="1160734" y="5045706"/>
                <a:ext cx="789189" cy="1095619"/>
              </a:xfrm>
              <a:prstGeom prst="rect">
                <a:avLst/>
              </a:prstGeom>
              <a:solidFill>
                <a:schemeClr val="accent1">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3400610" y="2756136"/>
              <a:ext cx="7572172"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zh-CN" altLang="en-US" sz="2400" dirty="0" smtClean="0">
                  <a:solidFill>
                    <a:srgbClr val="FFFF00"/>
                  </a:solidFill>
                  <a:latin typeface="Arial Unicode MS" pitchFamily="34" charset="-122"/>
                  <a:ea typeface="Arial Unicode MS" pitchFamily="34" charset="-122"/>
                  <a:cs typeface="Arial Unicode MS" pitchFamily="34" charset="-122"/>
                </a:rPr>
                <a:t>手边文献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 </a:t>
              </a:r>
              <a:r>
                <a:rPr lang="en-US" altLang="zh-CN" sz="2400" dirty="0" smtClean="0">
                  <a:solidFill>
                    <a:schemeClr val="bg1"/>
                  </a:solidFill>
                  <a:latin typeface="Arial Unicode MS" pitchFamily="34" charset="-122"/>
                  <a:ea typeface="Arial Unicode MS" pitchFamily="34" charset="-122"/>
                  <a:cs typeface="Arial Unicode MS" pitchFamily="34" charset="-122"/>
                </a:rPr>
                <a:t>&amp; </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r>
                <a:rPr lang="en-US" altLang="zh-CN" sz="2400" dirty="0" smtClean="0">
                  <a:solidFill>
                    <a:schemeClr val="bg1"/>
                  </a:solidFill>
                  <a:latin typeface="Arial Unicode MS" pitchFamily="34" charset="-122"/>
                  <a:ea typeface="Arial Unicode MS" pitchFamily="34" charset="-122"/>
                  <a:cs typeface="Arial Unicode MS" pitchFamily="34" charset="-122"/>
                </a:rPr>
                <a:t>?</a:t>
              </a:r>
              <a:r>
                <a:rPr lang="en-US" altLang="zh-CN" sz="1600" dirty="0" smtClean="0">
                  <a:solidFill>
                    <a:schemeClr val="bg1"/>
                  </a:solidFill>
                  <a:latin typeface="Arial Unicode MS" pitchFamily="34" charset="-122"/>
                  <a:ea typeface="Arial Unicode MS" pitchFamily="34" charset="-122"/>
                  <a:cs typeface="Arial Unicode MS" pitchFamily="34" charset="-122"/>
                </a:rPr>
                <a:t>(</a:t>
              </a:r>
              <a:r>
                <a:rPr lang="zh-CN" altLang="en-US" sz="1600" dirty="0" smtClean="0">
                  <a:solidFill>
                    <a:schemeClr val="bg1"/>
                  </a:solidFill>
                  <a:latin typeface="Arial Unicode MS" pitchFamily="34" charset="-122"/>
                  <a:ea typeface="Arial Unicode MS" pitchFamily="34" charset="-122"/>
                  <a:cs typeface="Arial Unicode MS" pitchFamily="34" charset="-122"/>
                </a:rPr>
                <a:t>文章或书均可）</a:t>
              </a:r>
            </a:p>
          </p:txBody>
        </p:sp>
      </p:grpSp>
      <p:sp>
        <p:nvSpPr>
          <p:cNvPr id="16" name="圆角矩形 5"/>
          <p:cNvSpPr>
            <a:spLocks noChangeArrowheads="1"/>
          </p:cNvSpPr>
          <p:nvPr/>
        </p:nvSpPr>
        <p:spPr bwMode="auto">
          <a:xfrm>
            <a:off x="2244044" y="1857829"/>
            <a:ext cx="6609669" cy="5000171"/>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7" name="圆角矩形 5"/>
          <p:cNvSpPr>
            <a:spLocks noChangeArrowheads="1"/>
          </p:cNvSpPr>
          <p:nvPr/>
        </p:nvSpPr>
        <p:spPr bwMode="auto">
          <a:xfrm>
            <a:off x="72571" y="2614607"/>
            <a:ext cx="1204686" cy="346307"/>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cxnSp>
        <p:nvCxnSpPr>
          <p:cNvPr id="18" name="Straight Arrow Connector 17"/>
          <p:cNvCxnSpPr/>
          <p:nvPr/>
        </p:nvCxnSpPr>
        <p:spPr>
          <a:xfrm>
            <a:off x="4833285" y="1045026"/>
            <a:ext cx="14486" cy="120468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34"/>
          <p:cNvCxnSpPr/>
          <p:nvPr/>
        </p:nvCxnSpPr>
        <p:spPr>
          <a:xfrm rot="10800000" flipV="1">
            <a:off x="1223582" y="873743"/>
            <a:ext cx="5394960" cy="1920240"/>
          </a:xfrm>
          <a:prstGeom prst="bentConnector3">
            <a:avLst>
              <a:gd name="adj1" fmla="val 189"/>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24095" y="3175471"/>
            <a:ext cx="3486080" cy="338554"/>
          </a:xfrm>
          <a:prstGeom prst="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CN" altLang="en-US" sz="1600" dirty="0" smtClean="0">
                <a:ln>
                  <a:solidFill>
                    <a:schemeClr val="bg1"/>
                  </a:solidFill>
                </a:ln>
                <a:solidFill>
                  <a:schemeClr val="bg1"/>
                </a:solidFill>
                <a:latin typeface="华文仿宋" pitchFamily="2" charset="-122"/>
                <a:ea typeface="华文仿宋" pitchFamily="2" charset="-122"/>
                <a:cs typeface="Arial Unicode MS" pitchFamily="34" charset="-122"/>
              </a:rPr>
              <a:t>这些文献都是在该研究基础上的发展</a:t>
            </a:r>
            <a:endParaRPr lang="zh-CN" altLang="en-US" sz="1600" dirty="0">
              <a:ln>
                <a:solidFill>
                  <a:schemeClr val="bg1"/>
                </a:solidFill>
              </a:ln>
              <a:solidFill>
                <a:schemeClr val="bg1"/>
              </a:solidFill>
              <a:latin typeface="华文仿宋" pitchFamily="2" charset="-122"/>
              <a:ea typeface="华文仿宋" pitchFamily="2" charset="-122"/>
              <a:cs typeface="Arial Unicode MS" pitchFamily="34" charset="-122"/>
            </a:endParaRPr>
          </a:p>
        </p:txBody>
      </p:sp>
      <p:sp>
        <p:nvSpPr>
          <p:cNvPr id="27" name="TextBox 26"/>
          <p:cNvSpPr txBox="1"/>
          <p:nvPr/>
        </p:nvSpPr>
        <p:spPr>
          <a:xfrm>
            <a:off x="3657754" y="3859555"/>
            <a:ext cx="4441219" cy="1708160"/>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600"/>
              </a:spcAft>
            </a:pPr>
            <a:r>
              <a:rPr lang="zh-CN" altLang="en-US" b="1" dirty="0" smtClean="0">
                <a:solidFill>
                  <a:srgbClr val="FF0000"/>
                </a:solidFill>
                <a:latin typeface="Arial Unicode MS" pitchFamily="34" charset="-122"/>
                <a:ea typeface="Arial Unicode MS" pitchFamily="34" charset="-122"/>
                <a:cs typeface="Arial Unicode MS" pitchFamily="34" charset="-122"/>
              </a:rPr>
              <a:t>后续进展：</a:t>
            </a:r>
            <a:r>
              <a:rPr lang="zh-CN" altLang="en-US" b="1" dirty="0" smtClean="0">
                <a:solidFill>
                  <a:schemeClr val="tx1"/>
                </a:solidFill>
                <a:latin typeface="Arial Unicode MS" pitchFamily="34" charset="-122"/>
                <a:ea typeface="Arial Unicode MS" pitchFamily="34" charset="-122"/>
                <a:cs typeface="Arial Unicode MS" pitchFamily="34" charset="-122"/>
              </a:rPr>
              <a:t>可阅读检索得到的文献列表；</a:t>
            </a:r>
            <a:endParaRPr lang="en-US" altLang="zh-CN" b="1" dirty="0" smtClean="0">
              <a:solidFill>
                <a:schemeClr val="tx1"/>
              </a:solidFill>
              <a:latin typeface="Arial Unicode MS" pitchFamily="34" charset="-122"/>
              <a:ea typeface="Arial Unicode MS" pitchFamily="34" charset="-122"/>
              <a:cs typeface="Arial Unicode MS" pitchFamily="34" charset="-122"/>
            </a:endParaRPr>
          </a:p>
          <a:p>
            <a:pPr>
              <a:spcAft>
                <a:spcPts val="600"/>
              </a:spcAft>
            </a:pPr>
            <a:r>
              <a:rPr lang="zh-CN" altLang="en-US" b="1" dirty="0" smtClean="0">
                <a:solidFill>
                  <a:srgbClr val="FF0000"/>
                </a:solidFill>
                <a:latin typeface="Arial Unicode MS" pitchFamily="34" charset="-122"/>
                <a:ea typeface="Arial Unicode MS" pitchFamily="34" charset="-122"/>
                <a:cs typeface="Arial Unicode MS" pitchFamily="34" charset="-122"/>
              </a:rPr>
              <a:t>最新进展：</a:t>
            </a:r>
            <a:endParaRPr lang="en-US" altLang="zh-CN" b="1" dirty="0" smtClean="0">
              <a:solidFill>
                <a:srgbClr val="FF0000"/>
              </a:solidFill>
              <a:latin typeface="Arial Unicode MS" pitchFamily="34" charset="-122"/>
              <a:ea typeface="Arial Unicode MS" pitchFamily="34" charset="-122"/>
              <a:cs typeface="Arial Unicode MS" pitchFamily="34" charset="-122"/>
            </a:endParaRPr>
          </a:p>
          <a:p>
            <a:pPr>
              <a:spcAft>
                <a:spcPts val="600"/>
              </a:spcAft>
              <a:buFont typeface="Wingdings" pitchFamily="2" charset="2"/>
              <a:buChar char="v"/>
            </a:pPr>
            <a:r>
              <a:rPr lang="zh-CN" altLang="en-US" b="1" dirty="0" smtClean="0">
                <a:solidFill>
                  <a:schemeClr val="tx1"/>
                </a:solidFill>
                <a:latin typeface="Arial Unicode MS" pitchFamily="34" charset="-122"/>
                <a:ea typeface="Arial Unicode MS" pitchFamily="34" charset="-122"/>
                <a:cs typeface="Arial Unicode MS" pitchFamily="34" charset="-122"/>
              </a:rPr>
              <a:t>可利用“排序方式”</a:t>
            </a:r>
            <a:r>
              <a:rPr lang="en-US" altLang="zh-CN" b="1" dirty="0" smtClean="0">
                <a:solidFill>
                  <a:schemeClr val="tx1"/>
                </a:solidFill>
                <a:latin typeface="Arial Unicode MS" pitchFamily="34" charset="-122"/>
                <a:ea typeface="Arial Unicode MS" pitchFamily="34" charset="-122"/>
                <a:cs typeface="Arial Unicode MS" pitchFamily="34" charset="-122"/>
              </a:rPr>
              <a:t>-</a:t>
            </a:r>
            <a:r>
              <a:rPr lang="zh-CN" altLang="en-US" b="1" dirty="0" smtClean="0">
                <a:solidFill>
                  <a:schemeClr val="tx1"/>
                </a:solidFill>
                <a:latin typeface="Arial Unicode MS" pitchFamily="34" charset="-122"/>
                <a:ea typeface="Arial Unicode MS" pitchFamily="34" charset="-122"/>
                <a:cs typeface="Arial Unicode MS" pitchFamily="34" charset="-122"/>
              </a:rPr>
              <a:t>出版时间排序；</a:t>
            </a:r>
            <a:endParaRPr lang="en-US" altLang="zh-CN" b="1" dirty="0" smtClean="0">
              <a:solidFill>
                <a:schemeClr val="tx1"/>
              </a:solidFill>
              <a:latin typeface="Arial Unicode MS" pitchFamily="34" charset="-122"/>
              <a:ea typeface="Arial Unicode MS" pitchFamily="34" charset="-122"/>
              <a:cs typeface="Arial Unicode MS" pitchFamily="34" charset="-122"/>
            </a:endParaRPr>
          </a:p>
          <a:p>
            <a:pPr>
              <a:spcAft>
                <a:spcPts val="600"/>
              </a:spcAft>
              <a:buFont typeface="Wingdings" pitchFamily="2" charset="2"/>
              <a:buChar char="v"/>
            </a:pPr>
            <a:r>
              <a:rPr lang="zh-CN" altLang="en-US" b="1" dirty="0" smtClean="0">
                <a:solidFill>
                  <a:schemeClr val="tx1"/>
                </a:solidFill>
                <a:latin typeface="Arial Unicode MS" pitchFamily="34" charset="-122"/>
                <a:ea typeface="Arial Unicode MS" pitchFamily="34" charset="-122"/>
                <a:cs typeface="Arial Unicode MS" pitchFamily="34" charset="-122"/>
              </a:rPr>
              <a:t>也可创建跟踪定期发送更新报告：“创建跟踪服务”或“检索历史”中创建跟踪</a:t>
            </a:r>
            <a:endParaRPr lang="en-US" altLang="zh-CN" b="1" dirty="0" smtClean="0">
              <a:solidFill>
                <a:schemeClr val="tx1"/>
              </a:solidFill>
              <a:latin typeface="Arial Unicode MS" pitchFamily="34" charset="-122"/>
              <a:ea typeface="Arial Unicode MS" pitchFamily="34" charset="-122"/>
              <a:cs typeface="Arial Unicode MS" pitchFamily="34" charset="-122"/>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strVal val="#ppt_w*0.70"/>
                                          </p:val>
                                        </p:tav>
                                        <p:tav tm="100000">
                                          <p:val>
                                            <p:strVal val="#ppt_w"/>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24"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7575" y="2091634"/>
            <a:ext cx="7369175" cy="4570412"/>
          </a:xfrm>
        </p:spPr>
        <p:txBody>
          <a:bodyPr/>
          <a:lstStyle/>
          <a:p>
            <a:endParaRPr lang="en-US"/>
          </a:p>
        </p:txBody>
      </p:sp>
      <p:pic>
        <p:nvPicPr>
          <p:cNvPr id="15363" name="Picture 3"/>
          <p:cNvPicPr>
            <a:picLocks noChangeAspect="1" noChangeArrowheads="1"/>
          </p:cNvPicPr>
          <p:nvPr/>
        </p:nvPicPr>
        <p:blipFill>
          <a:blip r:embed="rId2" cstate="print"/>
          <a:srcRect/>
          <a:stretch>
            <a:fillRect/>
          </a:stretch>
        </p:blipFill>
        <p:spPr bwMode="auto">
          <a:xfrm>
            <a:off x="0" y="1088557"/>
            <a:ext cx="9517653" cy="6241142"/>
          </a:xfrm>
          <a:prstGeom prst="rect">
            <a:avLst/>
          </a:prstGeom>
          <a:noFill/>
          <a:ln w="9525">
            <a:noFill/>
            <a:miter lim="800000"/>
            <a:headEnd/>
            <a:tailEnd/>
          </a:ln>
        </p:spPr>
      </p:pic>
      <p:sp>
        <p:nvSpPr>
          <p:cNvPr id="6" name="圆角矩形 9"/>
          <p:cNvSpPr>
            <a:spLocks noChangeArrowheads="1"/>
          </p:cNvSpPr>
          <p:nvPr/>
        </p:nvSpPr>
        <p:spPr bwMode="auto">
          <a:xfrm>
            <a:off x="2830279" y="2306444"/>
            <a:ext cx="1437564" cy="259309"/>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7" name="TextBox 6"/>
          <p:cNvSpPr txBox="1"/>
          <p:nvPr/>
        </p:nvSpPr>
        <p:spPr>
          <a:xfrm>
            <a:off x="1891241" y="496959"/>
            <a:ext cx="5967278" cy="830997"/>
          </a:xfrm>
          <a:prstGeom prst="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Wingdings" pitchFamily="2" charset="2"/>
              <a:buChar char="Ø"/>
            </a:pPr>
            <a:r>
              <a:rPr lang="zh-CN" altLang="en-US" sz="1600" dirty="0" smtClean="0">
                <a:ln>
                  <a:solidFill>
                    <a:schemeClr val="bg1"/>
                  </a:solidFill>
                </a:ln>
                <a:solidFill>
                  <a:schemeClr val="bg1"/>
                </a:solidFill>
              </a:rPr>
              <a:t> 定题检索相关课题，并把最新结果发送到指定的邮箱中；</a:t>
            </a:r>
            <a:endParaRPr lang="en-US" altLang="zh-CN" sz="1600" dirty="0" smtClean="0">
              <a:ln>
                <a:solidFill>
                  <a:schemeClr val="bg1"/>
                </a:solidFill>
              </a:ln>
              <a:solidFill>
                <a:schemeClr val="bg1"/>
              </a:solidFill>
            </a:endParaRPr>
          </a:p>
          <a:p>
            <a:pPr>
              <a:buFont typeface="Wingdings" pitchFamily="2" charset="2"/>
              <a:buChar char="Ø"/>
            </a:pPr>
            <a:r>
              <a:rPr lang="zh-CN" altLang="en-US" sz="1600" dirty="0" smtClean="0">
                <a:ln>
                  <a:solidFill>
                    <a:schemeClr val="bg1"/>
                  </a:solidFill>
                </a:ln>
                <a:solidFill>
                  <a:schemeClr val="bg1"/>
                </a:solidFill>
              </a:rPr>
              <a:t> 有效期半年，到期后可续订；</a:t>
            </a:r>
            <a:endParaRPr lang="en-US" altLang="zh-CN" sz="1600" dirty="0" smtClean="0">
              <a:ln>
                <a:solidFill>
                  <a:schemeClr val="bg1"/>
                </a:solidFill>
              </a:ln>
              <a:solidFill>
                <a:schemeClr val="bg1"/>
              </a:solidFill>
            </a:endParaRPr>
          </a:p>
          <a:p>
            <a:pPr>
              <a:buFont typeface="Wingdings" pitchFamily="2" charset="2"/>
              <a:buChar char="Ø"/>
            </a:pPr>
            <a:r>
              <a:rPr lang="zh-CN" altLang="en-US" sz="1600" dirty="0" smtClean="0">
                <a:ln>
                  <a:solidFill>
                    <a:schemeClr val="bg1"/>
                  </a:solidFill>
                </a:ln>
                <a:solidFill>
                  <a:schemeClr val="bg1"/>
                </a:solidFill>
              </a:rPr>
              <a:t> 支持</a:t>
            </a:r>
            <a:r>
              <a:rPr lang="en-US" altLang="zh-CN" sz="1600" dirty="0" smtClean="0">
                <a:ln>
                  <a:solidFill>
                    <a:schemeClr val="bg1"/>
                  </a:solidFill>
                </a:ln>
                <a:solidFill>
                  <a:schemeClr val="bg1"/>
                </a:solidFill>
              </a:rPr>
              <a:t>RSS Feed</a:t>
            </a:r>
            <a:endParaRPr lang="zh-CN" altLang="en-US" sz="1600" dirty="0">
              <a:ln>
                <a:solidFill>
                  <a:schemeClr val="bg1"/>
                </a:solidFill>
              </a:ln>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rot="21427732">
            <a:off x="4009764" y="2718963"/>
            <a:ext cx="2725019" cy="1752285"/>
            <a:chOff x="4037244" y="2751476"/>
            <a:chExt cx="2725019" cy="1752285"/>
          </a:xfrm>
        </p:grpSpPr>
        <p:pic>
          <p:nvPicPr>
            <p:cNvPr id="5122" name="Picture 2"/>
            <p:cNvPicPr>
              <a:picLocks noChangeAspect="1" noChangeArrowheads="1"/>
            </p:cNvPicPr>
            <p:nvPr/>
          </p:nvPicPr>
          <p:blipFill>
            <a:blip r:embed="rId2" cstate="print"/>
            <a:srcRect/>
            <a:stretch>
              <a:fillRect/>
            </a:stretch>
          </p:blipFill>
          <p:spPr bwMode="auto">
            <a:xfrm rot="20693044">
              <a:off x="4037244" y="2751476"/>
              <a:ext cx="1617493" cy="1752285"/>
            </a:xfrm>
            <a:prstGeom prst="rect">
              <a:avLst/>
            </a:prstGeom>
            <a:noFill/>
            <a:ln w="9525">
              <a:noFill/>
              <a:miter lim="800000"/>
              <a:headEnd/>
              <a:tailEnd/>
            </a:ln>
          </p:spPr>
        </p:pic>
        <p:sp>
          <p:nvSpPr>
            <p:cNvPr id="13" name="TextBox 12"/>
            <p:cNvSpPr txBox="1"/>
            <p:nvPr/>
          </p:nvSpPr>
          <p:spPr>
            <a:xfrm rot="172268">
              <a:off x="5429847" y="2754975"/>
              <a:ext cx="1332416" cy="307777"/>
            </a:xfrm>
            <a:prstGeom prst="rect">
              <a:avLst/>
            </a:prstGeom>
            <a:noFill/>
          </p:spPr>
          <p:txBody>
            <a:bodyPr wrap="none" rtlCol="0">
              <a:spAutoFit/>
            </a:bodyPr>
            <a:lstStyle/>
            <a:p>
              <a:r>
                <a:rPr lang="zh-CN" altLang="zh-CN" sz="1400" b="1" dirty="0" smtClean="0">
                  <a:solidFill>
                    <a:schemeClr val="tx2"/>
                  </a:solidFill>
                </a:rPr>
                <a:t>在</a:t>
              </a:r>
              <a:r>
                <a:rPr lang="en-US" altLang="zh-CN" sz="1400" b="1" dirty="0" smtClean="0">
                  <a:solidFill>
                    <a:schemeClr val="tx2"/>
                  </a:solidFill>
                </a:rPr>
                <a:t>WOS</a:t>
              </a:r>
              <a:r>
                <a:rPr lang="zh-CN" altLang="zh-CN" sz="1400" b="1" dirty="0" smtClean="0">
                  <a:solidFill>
                    <a:schemeClr val="tx2"/>
                  </a:solidFill>
                </a:rPr>
                <a:t>中寻找</a:t>
              </a:r>
              <a:endParaRPr lang="zh-CN" altLang="en-US" sz="1400" b="1" dirty="0" smtClean="0">
                <a:solidFill>
                  <a:schemeClr val="tx2"/>
                </a:solidFill>
              </a:endParaRPr>
            </a:p>
          </p:txBody>
        </p:sp>
      </p:grpSp>
      <p:sp>
        <p:nvSpPr>
          <p:cNvPr id="24" name="TextBox 23"/>
          <p:cNvSpPr txBox="1"/>
          <p:nvPr/>
        </p:nvSpPr>
        <p:spPr>
          <a:xfrm>
            <a:off x="224970" y="2126342"/>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6566050" y="2119085"/>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7" name="TextBox 26"/>
          <p:cNvSpPr txBox="1"/>
          <p:nvPr/>
        </p:nvSpPr>
        <p:spPr>
          <a:xfrm>
            <a:off x="5950853" y="4731652"/>
            <a:ext cx="3309259" cy="523220"/>
          </a:xfrm>
          <a:prstGeom prst="rect">
            <a:avLst/>
          </a:prstGeom>
          <a:noFill/>
        </p:spPr>
        <p:txBody>
          <a:bodyPr wrap="square" rtlCol="0">
            <a:spAutoFit/>
          </a:bodyPr>
          <a:lstStyle/>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“被引频次（降序）”锁定高影响力文献</a:t>
            </a:r>
            <a:endParaRPr lang="en-US" altLang="zh-CN" sz="1400" b="1" dirty="0" smtClean="0">
              <a:solidFill>
                <a:srgbClr val="78A22F"/>
              </a:solidFill>
              <a:latin typeface="Arial Unicode MS" pitchFamily="34" charset="-122"/>
              <a:ea typeface="Arial Unicode MS" pitchFamily="34" charset="-122"/>
              <a:cs typeface="Arial Unicode MS" pitchFamily="34" charset="-122"/>
            </a:endParaRPr>
          </a:p>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“创建引文报告”锁定高热点文献</a:t>
            </a:r>
          </a:p>
        </p:txBody>
      </p:sp>
      <p:cxnSp>
        <p:nvCxnSpPr>
          <p:cNvPr id="30" name="Elbow Connector 29"/>
          <p:cNvCxnSpPr/>
          <p:nvPr/>
        </p:nvCxnSpPr>
        <p:spPr>
          <a:xfrm rot="16200000" flipH="1">
            <a:off x="5654808" y="3056752"/>
            <a:ext cx="2286942" cy="2282076"/>
          </a:xfrm>
          <a:prstGeom prst="bentConnector3">
            <a:avLst>
              <a:gd name="adj1" fmla="val 126794"/>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126513" y="3178629"/>
            <a:ext cx="1480457" cy="584775"/>
          </a:xfrm>
          <a:prstGeom prst="rect">
            <a:avLst/>
          </a:prstGeom>
          <a:noFill/>
        </p:spPr>
        <p:txBody>
          <a:bodyPr wrap="square" rtlCol="0">
            <a:spAutoFit/>
          </a:bodyPr>
          <a:lstStyle/>
          <a:p>
            <a:pPr algn="ctr"/>
            <a:r>
              <a:rPr lang="zh-CN" altLang="zh-CN" sz="1600" b="1" dirty="0" smtClean="0">
                <a:solidFill>
                  <a:srgbClr val="78A22F"/>
                </a:solidFill>
                <a:latin typeface="Arial Unicode MS" pitchFamily="34" charset="-122"/>
                <a:ea typeface="Arial Unicode MS" pitchFamily="34" charset="-122"/>
                <a:cs typeface="Arial Unicode MS" pitchFamily="34" charset="-122"/>
              </a:rPr>
              <a:t>“引证关系图”</a:t>
            </a:r>
            <a:r>
              <a:rPr lang="en-US" altLang="zh-CN" sz="1600" b="1" dirty="0" smtClean="0">
                <a:solidFill>
                  <a:srgbClr val="78A22F"/>
                </a:solidFill>
                <a:latin typeface="Arial Unicode MS" pitchFamily="34" charset="-122"/>
                <a:ea typeface="Arial Unicode MS" pitchFamily="34" charset="-122"/>
                <a:cs typeface="Arial Unicode MS" pitchFamily="34" charset="-122"/>
              </a:rPr>
              <a:t> &amp; </a:t>
            </a:r>
            <a:r>
              <a:rPr lang="zh-CN" altLang="zh-CN" sz="1600" b="1" dirty="0" smtClean="0">
                <a:solidFill>
                  <a:srgbClr val="78A22F"/>
                </a:solidFill>
                <a:latin typeface="Arial Unicode MS" pitchFamily="34" charset="-122"/>
                <a:ea typeface="Arial Unicode MS" pitchFamily="34" charset="-122"/>
                <a:cs typeface="Arial Unicode MS" pitchFamily="34" charset="-122"/>
              </a:rPr>
              <a:t>“引文跟踪”</a:t>
            </a:r>
            <a:endParaRPr lang="zh-CN" altLang="en-US" sz="1600" b="1" dirty="0" smtClean="0">
              <a:solidFill>
                <a:srgbClr val="78A22F"/>
              </a:solidFill>
              <a:latin typeface="Arial Unicode MS" pitchFamily="34" charset="-122"/>
              <a:ea typeface="Arial Unicode MS" pitchFamily="34" charset="-122"/>
              <a:cs typeface="Arial Unicode MS" pitchFamily="34" charset="-122"/>
            </a:endParaRPr>
          </a:p>
        </p:txBody>
      </p:sp>
      <p:cxnSp>
        <p:nvCxnSpPr>
          <p:cNvPr id="48" name="Straight Arrow Connector 47"/>
          <p:cNvCxnSpPr/>
          <p:nvPr/>
        </p:nvCxnSpPr>
        <p:spPr>
          <a:xfrm flipH="1" flipV="1">
            <a:off x="7910294" y="3802742"/>
            <a:ext cx="7254" cy="87085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895768" y="2467431"/>
            <a:ext cx="0" cy="70393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1405813" y="2864383"/>
            <a:ext cx="1554480" cy="1280160"/>
          </a:xfrm>
          <a:prstGeom prst="bentConnector3">
            <a:avLst>
              <a:gd name="adj1" fmla="val -31446"/>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7" y="3164108"/>
            <a:ext cx="2104570" cy="584775"/>
          </a:xfrm>
          <a:prstGeom prst="rect">
            <a:avLst/>
          </a:prstGeom>
          <a:solidFill>
            <a:schemeClr val="bg1"/>
          </a:solidFill>
        </p:spPr>
        <p:txBody>
          <a:bodyPr wrap="square" rtlCol="0">
            <a:spAutoFit/>
          </a:bodyPr>
          <a:lstStyle/>
          <a:p>
            <a:pPr algn="ctr"/>
            <a:r>
              <a:rPr lang="zh-CN" altLang="en-US" sz="1600" b="1" dirty="0" smtClean="0">
                <a:solidFill>
                  <a:srgbClr val="78A22F"/>
                </a:solidFill>
                <a:latin typeface="Arial Unicode MS" pitchFamily="34" charset="-122"/>
                <a:ea typeface="Arial Unicode MS" pitchFamily="34" charset="-122"/>
                <a:cs typeface="Arial Unicode MS" pitchFamily="34" charset="-122"/>
              </a:rPr>
              <a:t>“被引参考文献检索” </a:t>
            </a:r>
            <a:r>
              <a:rPr lang="en-US" altLang="zh-CN" sz="1600" b="1" dirty="0" smtClean="0">
                <a:solidFill>
                  <a:srgbClr val="78A22F"/>
                </a:solidFill>
                <a:latin typeface="Arial Unicode MS" pitchFamily="34" charset="-122"/>
                <a:ea typeface="Arial Unicode MS" pitchFamily="34" charset="-122"/>
                <a:cs typeface="Arial Unicode MS" pitchFamily="34" charset="-122"/>
              </a:rPr>
              <a:t>&amp; </a:t>
            </a:r>
            <a:r>
              <a:rPr lang="zh-CN" altLang="en-US" sz="1600" b="1" dirty="0" smtClean="0">
                <a:solidFill>
                  <a:srgbClr val="78A22F"/>
                </a:solidFill>
                <a:latin typeface="Arial Unicode MS" pitchFamily="34" charset="-122"/>
                <a:ea typeface="Arial Unicode MS" pitchFamily="34" charset="-122"/>
                <a:cs typeface="Arial Unicode MS" pitchFamily="34" charset="-122"/>
              </a:rPr>
              <a:t>“创建跟踪</a:t>
            </a:r>
            <a:r>
              <a:rPr lang="en-US" altLang="zh-CN" sz="1600" b="1" dirty="0" smtClean="0">
                <a:solidFill>
                  <a:srgbClr val="78A22F"/>
                </a:solidFill>
                <a:latin typeface="Arial Unicode MS" pitchFamily="34" charset="-122"/>
                <a:ea typeface="Arial Unicode MS" pitchFamily="34" charset="-122"/>
                <a:cs typeface="Arial Unicode MS" pitchFamily="34" charset="-122"/>
              </a:rPr>
              <a:t>/RSS</a:t>
            </a:r>
            <a:r>
              <a:rPr lang="zh-CN" altLang="en-US" sz="1600" b="1" dirty="0" smtClean="0">
                <a:solidFill>
                  <a:srgbClr val="78A22F"/>
                </a:solidFill>
                <a:latin typeface="Arial Unicode MS" pitchFamily="34" charset="-122"/>
                <a:ea typeface="Arial Unicode MS" pitchFamily="34" charset="-122"/>
                <a:cs typeface="Arial Unicode MS" pitchFamily="34" charset="-122"/>
              </a:rPr>
              <a:t>”</a:t>
            </a:r>
          </a:p>
        </p:txBody>
      </p:sp>
      <p:grpSp>
        <p:nvGrpSpPr>
          <p:cNvPr id="3" name="Group 3"/>
          <p:cNvGrpSpPr/>
          <p:nvPr/>
        </p:nvGrpSpPr>
        <p:grpSpPr>
          <a:xfrm rot="1326014">
            <a:off x="2034942" y="2629953"/>
            <a:ext cx="1914872" cy="1712685"/>
            <a:chOff x="1291927" y="2510971"/>
            <a:chExt cx="2118930" cy="1973943"/>
          </a:xfrm>
        </p:grpSpPr>
        <p:grpSp>
          <p:nvGrpSpPr>
            <p:cNvPr id="4" name="Group 31"/>
            <p:cNvGrpSpPr/>
            <p:nvPr/>
          </p:nvGrpSpPr>
          <p:grpSpPr>
            <a:xfrm>
              <a:off x="1927905" y="2510971"/>
              <a:ext cx="1482952" cy="1973943"/>
              <a:chOff x="4221163" y="2243138"/>
              <a:chExt cx="1593143" cy="2386919"/>
            </a:xfrm>
          </p:grpSpPr>
          <p:pic>
            <p:nvPicPr>
              <p:cNvPr id="7" name="Picture 5"/>
              <p:cNvPicPr>
                <a:picLocks noChangeAspect="1" noChangeArrowheads="1"/>
              </p:cNvPicPr>
              <p:nvPr/>
            </p:nvPicPr>
            <p:blipFill>
              <a:blip r:embed="rId3" cstate="print"/>
              <a:srcRect/>
              <a:stretch>
                <a:fillRect/>
              </a:stretch>
            </p:blipFill>
            <p:spPr bwMode="auto">
              <a:xfrm>
                <a:off x="4221163" y="2243138"/>
                <a:ext cx="1593143" cy="2386919"/>
              </a:xfrm>
              <a:prstGeom prst="rect">
                <a:avLst/>
              </a:prstGeom>
              <a:noFill/>
              <a:ln w="9525">
                <a:noFill/>
                <a:miter lim="800000"/>
                <a:headEnd/>
                <a:tailEnd/>
              </a:ln>
            </p:spPr>
          </p:pic>
          <p:sp>
            <p:nvSpPr>
              <p:cNvPr id="8" name="TextBox 7"/>
              <p:cNvSpPr txBox="1"/>
              <p:nvPr/>
            </p:nvSpPr>
            <p:spPr>
              <a:xfrm rot="19548788">
                <a:off x="4270015" y="3186501"/>
                <a:ext cx="638316" cy="215443"/>
              </a:xfrm>
              <a:prstGeom prst="rect">
                <a:avLst/>
              </a:prstGeom>
              <a:noFill/>
            </p:spPr>
            <p:txBody>
              <a:bodyPr wrap="none" rtlCol="0">
                <a:spAutoFit/>
              </a:bodyPr>
              <a:lstStyle/>
              <a:p>
                <a:r>
                  <a:rPr lang="en-US" altLang="zh-CN" sz="800" b="1" dirty="0" smtClean="0">
                    <a:solidFill>
                      <a:srgbClr val="993300"/>
                    </a:solidFill>
                  </a:rPr>
                  <a:t>materials</a:t>
                </a:r>
                <a:endParaRPr lang="zh-CN" altLang="en-US" sz="800" b="1" dirty="0">
                  <a:solidFill>
                    <a:srgbClr val="993300"/>
                  </a:solidFill>
                </a:endParaRPr>
              </a:p>
            </p:txBody>
          </p:sp>
        </p:grpSp>
        <p:sp>
          <p:nvSpPr>
            <p:cNvPr id="6" name="TextBox 5"/>
            <p:cNvSpPr txBox="1"/>
            <p:nvPr/>
          </p:nvSpPr>
          <p:spPr>
            <a:xfrm rot="20273986">
              <a:off x="1291927" y="2814589"/>
              <a:ext cx="999019" cy="354726"/>
            </a:xfrm>
            <a:prstGeom prst="rect">
              <a:avLst/>
            </a:prstGeom>
            <a:noFill/>
          </p:spPr>
          <p:txBody>
            <a:bodyPr wrap="none" rtlCol="0">
              <a:spAutoFit/>
            </a:bodyPr>
            <a:lstStyle/>
            <a:p>
              <a:r>
                <a:rPr lang="zh-CN" altLang="en-US" sz="1400" b="1" dirty="0" smtClean="0">
                  <a:solidFill>
                    <a:schemeClr val="tx2"/>
                  </a:solidFill>
                </a:rPr>
                <a:t>手边就有</a:t>
              </a:r>
              <a:endParaRPr lang="zh-CN" altLang="en-US" sz="1400" b="1" dirty="0">
                <a:solidFill>
                  <a:schemeClr val="tx2"/>
                </a:solidFill>
              </a:endParaRPr>
            </a:p>
          </p:txBody>
        </p:sp>
      </p:grpSp>
      <p:sp>
        <p:nvSpPr>
          <p:cNvPr id="29" name="TextBox 28"/>
          <p:cNvSpPr txBox="1"/>
          <p:nvPr/>
        </p:nvSpPr>
        <p:spPr>
          <a:xfrm>
            <a:off x="1494970" y="733427"/>
            <a:ext cx="6212115"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④ </a:t>
            </a:r>
            <a:r>
              <a:rPr lang="zh-CN" altLang="en-US" sz="2400" dirty="0" smtClean="0">
                <a:solidFill>
                  <a:schemeClr val="bg1"/>
                </a:solidFill>
                <a:latin typeface="Arial Unicode MS" pitchFamily="34" charset="-122"/>
                <a:ea typeface="Arial Unicode MS" pitchFamily="34" charset="-122"/>
                <a:cs typeface="Arial Unicode MS" pitchFamily="34" charset="-122"/>
              </a:rPr>
              <a:t>跟进课题的后续进展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sp>
        <p:nvSpPr>
          <p:cNvPr id="23" name="Rectangle 22"/>
          <p:cNvSpPr/>
          <p:nvPr/>
        </p:nvSpPr>
        <p:spPr>
          <a:xfrm>
            <a:off x="3802747" y="1523999"/>
            <a:ext cx="5079997" cy="4818743"/>
          </a:xfrm>
          <a:prstGeom prst="rect">
            <a:avLst/>
          </a:prstGeom>
          <a:noFill/>
          <a:ln w="381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457200"/>
            <a:ext cx="7369175" cy="836612"/>
          </a:xfrm>
        </p:spPr>
        <p:txBody>
          <a:bodyPr/>
          <a:lstStyle/>
          <a:p>
            <a:pPr lvl="1"/>
            <a:r>
              <a:rPr lang="en-US" altLang="zh-CN" sz="3200" b="1" dirty="0" smtClean="0"/>
              <a:t>Web of Science</a:t>
            </a:r>
            <a:r>
              <a:rPr lang="zh-CN" altLang="en-US" sz="3200" b="1" dirty="0" smtClean="0"/>
              <a:t>核心合集</a:t>
            </a:r>
            <a:r>
              <a:rPr lang="en-US" altLang="zh-CN" sz="3200" b="1" dirty="0" smtClean="0"/>
              <a:t>——</a:t>
            </a:r>
            <a:r>
              <a:rPr lang="zh-CN" altLang="en-US" sz="3200" b="1" dirty="0" smtClean="0"/>
              <a:t>广度</a:t>
            </a:r>
            <a:endParaRPr lang="zh-CN" altLang="en-US" sz="3200" dirty="0"/>
          </a:p>
        </p:txBody>
      </p:sp>
      <p:pic>
        <p:nvPicPr>
          <p:cNvPr id="6" name="内容占位符 5" descr="期刊（英文）.GIF"/>
          <p:cNvPicPr>
            <a:picLocks noGrp="1" noChangeAspect="1"/>
          </p:cNvPicPr>
          <p:nvPr>
            <p:ph idx="1"/>
          </p:nvPr>
        </p:nvPicPr>
        <p:blipFill>
          <a:blip r:embed="rId2" cstate="print"/>
          <a:stretch>
            <a:fillRect/>
          </a:stretch>
        </p:blipFill>
        <p:spPr>
          <a:xfrm>
            <a:off x="0" y="2517595"/>
            <a:ext cx="2392776" cy="1923738"/>
          </a:xfrm>
        </p:spPr>
      </p:pic>
      <p:grpSp>
        <p:nvGrpSpPr>
          <p:cNvPr id="3" name="组合 27"/>
          <p:cNvGrpSpPr/>
          <p:nvPr/>
        </p:nvGrpSpPr>
        <p:grpSpPr>
          <a:xfrm>
            <a:off x="419913" y="4521879"/>
            <a:ext cx="1094096" cy="965284"/>
            <a:chOff x="506104" y="2071048"/>
            <a:chExt cx="1094096" cy="965284"/>
          </a:xfrm>
        </p:grpSpPr>
        <p:sp>
          <p:nvSpPr>
            <p:cNvPr id="10" name="TextBox 9"/>
            <p:cNvSpPr txBox="1"/>
            <p:nvPr/>
          </p:nvSpPr>
          <p:spPr>
            <a:xfrm>
              <a:off x="506104" y="2071048"/>
              <a:ext cx="649537" cy="369332"/>
            </a:xfrm>
            <a:prstGeom prst="rect">
              <a:avLst/>
            </a:prstGeom>
            <a:noFill/>
          </p:spPr>
          <p:txBody>
            <a:bodyPr wrap="none" rtlCol="0">
              <a:spAutoFit/>
            </a:bodyPr>
            <a:lstStyle/>
            <a:p>
              <a:pPr>
                <a:buFont typeface="Arial" pitchFamily="34" charset="0"/>
                <a:buChar char="•"/>
              </a:pPr>
              <a:r>
                <a:rPr lang="en-US" altLang="zh-CN" b="1" dirty="0" smtClean="0">
                  <a:solidFill>
                    <a:srgbClr val="0070C0"/>
                  </a:solidFill>
                </a:rPr>
                <a:t>SCI</a:t>
              </a:r>
              <a:endParaRPr lang="zh-CN" altLang="en-US" b="1" dirty="0">
                <a:solidFill>
                  <a:srgbClr val="0070C0"/>
                </a:solidFill>
              </a:endParaRPr>
            </a:p>
          </p:txBody>
        </p:sp>
        <p:sp>
          <p:nvSpPr>
            <p:cNvPr id="11" name="TextBox 10"/>
            <p:cNvSpPr txBox="1"/>
            <p:nvPr/>
          </p:nvSpPr>
          <p:spPr>
            <a:xfrm>
              <a:off x="533400" y="2362200"/>
              <a:ext cx="914400" cy="369332"/>
            </a:xfrm>
            <a:prstGeom prst="rect">
              <a:avLst/>
            </a:prstGeom>
            <a:noFill/>
          </p:spPr>
          <p:txBody>
            <a:bodyPr wrap="square" rtlCol="0">
              <a:spAutoFit/>
            </a:bodyPr>
            <a:lstStyle/>
            <a:p>
              <a:pPr>
                <a:buFont typeface="Arial" pitchFamily="34" charset="0"/>
                <a:buChar char="•"/>
              </a:pPr>
              <a:r>
                <a:rPr lang="en-US" altLang="zh-CN" b="1" dirty="0" smtClean="0">
                  <a:solidFill>
                    <a:srgbClr val="0070C0"/>
                  </a:solidFill>
                </a:rPr>
                <a:t>SSCI</a:t>
              </a:r>
              <a:endParaRPr lang="zh-CN" altLang="en-US" b="1" dirty="0">
                <a:solidFill>
                  <a:srgbClr val="0070C0"/>
                </a:solidFill>
              </a:endParaRPr>
            </a:p>
          </p:txBody>
        </p:sp>
        <p:sp>
          <p:nvSpPr>
            <p:cNvPr id="12" name="TextBox 11"/>
            <p:cNvSpPr txBox="1"/>
            <p:nvPr/>
          </p:nvSpPr>
          <p:spPr>
            <a:xfrm>
              <a:off x="533400" y="2667000"/>
              <a:ext cx="1066800" cy="369332"/>
            </a:xfrm>
            <a:prstGeom prst="rect">
              <a:avLst/>
            </a:prstGeom>
            <a:noFill/>
          </p:spPr>
          <p:txBody>
            <a:bodyPr wrap="square" rtlCol="0">
              <a:spAutoFit/>
            </a:bodyPr>
            <a:lstStyle/>
            <a:p>
              <a:pPr>
                <a:buFont typeface="Arial" pitchFamily="34" charset="0"/>
                <a:buChar char="•"/>
              </a:pPr>
              <a:r>
                <a:rPr lang="en-US" altLang="zh-CN" b="1" dirty="0" smtClean="0">
                  <a:solidFill>
                    <a:srgbClr val="0070C0"/>
                  </a:solidFill>
                </a:rPr>
                <a:t>A&amp;HCI</a:t>
              </a:r>
              <a:endParaRPr lang="zh-CN" altLang="en-US" b="1" dirty="0">
                <a:solidFill>
                  <a:srgbClr val="0070C0"/>
                </a:solidFill>
              </a:endParaRPr>
            </a:p>
          </p:txBody>
        </p:sp>
      </p:grpSp>
      <p:pic>
        <p:nvPicPr>
          <p:cNvPr id="7" name="图片 6" descr="book.jpg"/>
          <p:cNvPicPr>
            <a:picLocks noChangeAspect="1"/>
          </p:cNvPicPr>
          <p:nvPr/>
        </p:nvPicPr>
        <p:blipFill>
          <a:blip r:embed="rId3" cstate="print"/>
          <a:stretch>
            <a:fillRect/>
          </a:stretch>
        </p:blipFill>
        <p:spPr>
          <a:xfrm>
            <a:off x="5260301" y="2412751"/>
            <a:ext cx="2084881" cy="1942185"/>
          </a:xfrm>
          <a:prstGeom prst="rect">
            <a:avLst/>
          </a:prstGeom>
        </p:spPr>
      </p:pic>
      <p:pic>
        <p:nvPicPr>
          <p:cNvPr id="9" name="图片 8" descr="InternationalConference（剪裁后）.jpg"/>
          <p:cNvPicPr>
            <a:picLocks noChangeAspect="1"/>
          </p:cNvPicPr>
          <p:nvPr/>
        </p:nvPicPr>
        <p:blipFill>
          <a:blip r:embed="rId4" cstate="print"/>
          <a:stretch>
            <a:fillRect/>
          </a:stretch>
        </p:blipFill>
        <p:spPr>
          <a:xfrm>
            <a:off x="2576740" y="2515190"/>
            <a:ext cx="2579875" cy="1879760"/>
          </a:xfrm>
          <a:prstGeom prst="rect">
            <a:avLst/>
          </a:prstGeom>
        </p:spPr>
      </p:pic>
      <p:pic>
        <p:nvPicPr>
          <p:cNvPr id="32" name="图片 31" descr="水分子.jpg"/>
          <p:cNvPicPr>
            <a:picLocks noChangeAspect="1"/>
          </p:cNvPicPr>
          <p:nvPr/>
        </p:nvPicPr>
        <p:blipFill>
          <a:blip r:embed="rId5" cstate="print"/>
          <a:stretch>
            <a:fillRect/>
          </a:stretch>
        </p:blipFill>
        <p:spPr>
          <a:xfrm>
            <a:off x="7240249" y="2606679"/>
            <a:ext cx="1903751" cy="1519852"/>
          </a:xfrm>
          <a:prstGeom prst="rect">
            <a:avLst/>
          </a:prstGeom>
        </p:spPr>
      </p:pic>
      <p:grpSp>
        <p:nvGrpSpPr>
          <p:cNvPr id="4" name="组合 27"/>
          <p:cNvGrpSpPr/>
          <p:nvPr/>
        </p:nvGrpSpPr>
        <p:grpSpPr>
          <a:xfrm>
            <a:off x="3103478" y="4555010"/>
            <a:ext cx="1733565" cy="656211"/>
            <a:chOff x="519357" y="2044544"/>
            <a:chExt cx="1733565" cy="656211"/>
          </a:xfrm>
        </p:grpSpPr>
        <p:sp>
          <p:nvSpPr>
            <p:cNvPr id="26" name="TextBox 25"/>
            <p:cNvSpPr txBox="1"/>
            <p:nvPr/>
          </p:nvSpPr>
          <p:spPr>
            <a:xfrm>
              <a:off x="519357" y="2044544"/>
              <a:ext cx="1008609" cy="338554"/>
            </a:xfrm>
            <a:prstGeom prst="rect">
              <a:avLst/>
            </a:prstGeom>
            <a:noFill/>
          </p:spPr>
          <p:txBody>
            <a:bodyPr wrap="none" rtlCol="0">
              <a:spAutoFit/>
            </a:bodyPr>
            <a:lstStyle/>
            <a:p>
              <a:pPr>
                <a:buFont typeface="Arial" pitchFamily="34" charset="0"/>
                <a:buChar char="•"/>
              </a:pPr>
              <a:r>
                <a:rPr lang="en-US" altLang="zh-CN" sz="1600" b="1" dirty="0" smtClean="0">
                  <a:solidFill>
                    <a:srgbClr val="0070C0"/>
                  </a:solidFill>
                </a:rPr>
                <a:t> CPCI-S</a:t>
              </a:r>
              <a:endParaRPr lang="zh-CN" altLang="en-US" sz="1600" b="1" dirty="0">
                <a:solidFill>
                  <a:srgbClr val="0070C0"/>
                </a:solidFill>
              </a:endParaRPr>
            </a:p>
          </p:txBody>
        </p:sp>
        <p:sp>
          <p:nvSpPr>
            <p:cNvPr id="27" name="TextBox 26"/>
            <p:cNvSpPr txBox="1"/>
            <p:nvPr/>
          </p:nvSpPr>
          <p:spPr>
            <a:xfrm>
              <a:off x="533399" y="2362201"/>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CPCI-SSH</a:t>
              </a:r>
            </a:p>
          </p:txBody>
        </p:sp>
      </p:grpSp>
      <p:grpSp>
        <p:nvGrpSpPr>
          <p:cNvPr id="5" name="组合 27"/>
          <p:cNvGrpSpPr/>
          <p:nvPr/>
        </p:nvGrpSpPr>
        <p:grpSpPr>
          <a:xfrm>
            <a:off x="5614766" y="4521881"/>
            <a:ext cx="1733565" cy="656211"/>
            <a:chOff x="519357" y="2044544"/>
            <a:chExt cx="1733565" cy="656211"/>
          </a:xfrm>
        </p:grpSpPr>
        <p:sp>
          <p:nvSpPr>
            <p:cNvPr id="29" name="TextBox 28"/>
            <p:cNvSpPr txBox="1"/>
            <p:nvPr/>
          </p:nvSpPr>
          <p:spPr>
            <a:xfrm>
              <a:off x="519357" y="2044544"/>
              <a:ext cx="986167" cy="338554"/>
            </a:xfrm>
            <a:prstGeom prst="rect">
              <a:avLst/>
            </a:prstGeom>
            <a:noFill/>
          </p:spPr>
          <p:txBody>
            <a:bodyPr wrap="none" rtlCol="0">
              <a:spAutoFit/>
            </a:bodyPr>
            <a:lstStyle/>
            <a:p>
              <a:pPr>
                <a:buFont typeface="Arial" pitchFamily="34" charset="0"/>
                <a:buChar char="•"/>
              </a:pPr>
              <a:r>
                <a:rPr lang="en-US" altLang="zh-CN" sz="1600" b="1" dirty="0" smtClean="0">
                  <a:solidFill>
                    <a:srgbClr val="0070C0"/>
                  </a:solidFill>
                </a:rPr>
                <a:t> </a:t>
              </a:r>
              <a:r>
                <a:rPr lang="en-US" altLang="zh-CN" sz="1600" b="1" dirty="0" err="1" smtClean="0">
                  <a:solidFill>
                    <a:srgbClr val="0070C0"/>
                  </a:solidFill>
                </a:rPr>
                <a:t>BkCI</a:t>
              </a:r>
              <a:r>
                <a:rPr lang="en-US" altLang="zh-CN" sz="1600" b="1" dirty="0" smtClean="0">
                  <a:solidFill>
                    <a:srgbClr val="0070C0"/>
                  </a:solidFill>
                </a:rPr>
                <a:t>-S</a:t>
              </a:r>
              <a:endParaRPr lang="zh-CN" altLang="en-US" sz="1600" b="1" dirty="0">
                <a:solidFill>
                  <a:srgbClr val="0070C0"/>
                </a:solidFill>
              </a:endParaRPr>
            </a:p>
          </p:txBody>
        </p:sp>
        <p:sp>
          <p:nvSpPr>
            <p:cNvPr id="30" name="TextBox 29"/>
            <p:cNvSpPr txBox="1"/>
            <p:nvPr/>
          </p:nvSpPr>
          <p:spPr>
            <a:xfrm>
              <a:off x="533399" y="2362201"/>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a:t>
              </a:r>
              <a:r>
                <a:rPr lang="en-US" altLang="zh-CN" sz="1600" b="1" dirty="0" err="1" smtClean="0">
                  <a:solidFill>
                    <a:srgbClr val="0070C0"/>
                  </a:solidFill>
                </a:rPr>
                <a:t>BkCI</a:t>
              </a:r>
              <a:r>
                <a:rPr lang="en-US" altLang="zh-CN" sz="1600" b="1" dirty="0" smtClean="0">
                  <a:solidFill>
                    <a:srgbClr val="0070C0"/>
                  </a:solidFill>
                </a:rPr>
                <a:t>-SSH</a:t>
              </a:r>
            </a:p>
          </p:txBody>
        </p:sp>
      </p:grpSp>
      <p:grpSp>
        <p:nvGrpSpPr>
          <p:cNvPr id="8" name="组合 27"/>
          <p:cNvGrpSpPr/>
          <p:nvPr/>
        </p:nvGrpSpPr>
        <p:grpSpPr>
          <a:xfrm>
            <a:off x="7410435" y="4502003"/>
            <a:ext cx="1733565" cy="616455"/>
            <a:chOff x="519357" y="2044544"/>
            <a:chExt cx="1733565" cy="616455"/>
          </a:xfrm>
        </p:grpSpPr>
        <p:sp>
          <p:nvSpPr>
            <p:cNvPr id="33" name="TextBox 32"/>
            <p:cNvSpPr txBox="1"/>
            <p:nvPr/>
          </p:nvSpPr>
          <p:spPr>
            <a:xfrm>
              <a:off x="519357" y="2044544"/>
              <a:ext cx="756938"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CCR</a:t>
              </a:r>
              <a:endParaRPr lang="zh-CN" altLang="en-US" sz="1600" b="1" dirty="0">
                <a:solidFill>
                  <a:srgbClr val="0070C0"/>
                </a:solidFill>
              </a:endParaRPr>
            </a:p>
          </p:txBody>
        </p:sp>
        <p:sp>
          <p:nvSpPr>
            <p:cNvPr id="34" name="TextBox 33"/>
            <p:cNvSpPr txBox="1"/>
            <p:nvPr/>
          </p:nvSpPr>
          <p:spPr>
            <a:xfrm>
              <a:off x="533399" y="2322445"/>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IC</a:t>
              </a:r>
            </a:p>
          </p:txBody>
        </p:sp>
      </p:grpSp>
      <p:sp>
        <p:nvSpPr>
          <p:cNvPr id="23" name="TextBox 22"/>
          <p:cNvSpPr txBox="1"/>
          <p:nvPr/>
        </p:nvSpPr>
        <p:spPr>
          <a:xfrm>
            <a:off x="1245705" y="4558748"/>
            <a:ext cx="1786066" cy="338554"/>
          </a:xfrm>
          <a:prstGeom prst="rect">
            <a:avLst/>
          </a:prstGeom>
          <a:noFill/>
        </p:spPr>
        <p:txBody>
          <a:bodyPr wrap="none" rtlCol="0">
            <a:spAutoFit/>
          </a:bodyPr>
          <a:lstStyle/>
          <a:p>
            <a:r>
              <a:rPr lang="en-US" altLang="zh-CN" sz="1600" dirty="0" smtClean="0">
                <a:solidFill>
                  <a:srgbClr val="FF8000">
                    <a:lumMod val="75000"/>
                  </a:srgbClr>
                </a:solidFill>
              </a:rPr>
              <a:t>~8777</a:t>
            </a:r>
            <a:r>
              <a:rPr lang="zh-CN" altLang="zh-CN" sz="1600" dirty="0" smtClean="0">
                <a:solidFill>
                  <a:srgbClr val="FF8000">
                    <a:lumMod val="75000"/>
                  </a:srgbClr>
                </a:solidFill>
              </a:rPr>
              <a:t>种核心期刊</a:t>
            </a:r>
            <a:endParaRPr lang="zh-CN" altLang="en-US" sz="1600" dirty="0">
              <a:solidFill>
                <a:srgbClr val="FF8000">
                  <a:lumMod val="75000"/>
                </a:srgbClr>
              </a:solidFill>
            </a:endParaRPr>
          </a:p>
        </p:txBody>
      </p:sp>
      <p:sp>
        <p:nvSpPr>
          <p:cNvPr id="24" name="TextBox 23"/>
          <p:cNvSpPr txBox="1"/>
          <p:nvPr/>
        </p:nvSpPr>
        <p:spPr>
          <a:xfrm>
            <a:off x="1265584" y="4856923"/>
            <a:ext cx="2246243" cy="338554"/>
          </a:xfrm>
          <a:prstGeom prst="rect">
            <a:avLst/>
          </a:prstGeom>
          <a:noFill/>
        </p:spPr>
        <p:txBody>
          <a:bodyPr wrap="square" rtlCol="0">
            <a:spAutoFit/>
          </a:bodyPr>
          <a:lstStyle/>
          <a:p>
            <a:r>
              <a:rPr lang="en-US" altLang="zh-CN" sz="1600" dirty="0" smtClean="0">
                <a:solidFill>
                  <a:srgbClr val="FF8000">
                    <a:lumMod val="75000"/>
                  </a:srgbClr>
                </a:solidFill>
              </a:rPr>
              <a:t>~3221</a:t>
            </a:r>
            <a:r>
              <a:rPr lang="zh-CN" altLang="en-US" sz="1600" dirty="0" smtClean="0">
                <a:solidFill>
                  <a:srgbClr val="FF8000">
                    <a:lumMod val="75000"/>
                  </a:srgbClr>
                </a:solidFill>
              </a:rPr>
              <a:t>种</a:t>
            </a:r>
            <a:r>
              <a:rPr lang="zh-CN" altLang="zh-CN" sz="1600" dirty="0" smtClean="0">
                <a:solidFill>
                  <a:srgbClr val="FF8000">
                    <a:lumMod val="75000"/>
                  </a:srgbClr>
                </a:solidFill>
              </a:rPr>
              <a:t>核心期刊</a:t>
            </a:r>
            <a:endParaRPr lang="zh-CN" altLang="en-US" sz="1600" dirty="0" smtClean="0">
              <a:solidFill>
                <a:srgbClr val="FF8000">
                  <a:lumMod val="75000"/>
                </a:srgbClr>
              </a:solidFill>
            </a:endParaRPr>
          </a:p>
        </p:txBody>
      </p:sp>
      <p:sp>
        <p:nvSpPr>
          <p:cNvPr id="25" name="TextBox 24"/>
          <p:cNvSpPr txBox="1"/>
          <p:nvPr/>
        </p:nvSpPr>
        <p:spPr>
          <a:xfrm>
            <a:off x="1285463" y="5141843"/>
            <a:ext cx="1786066" cy="338554"/>
          </a:xfrm>
          <a:prstGeom prst="rect">
            <a:avLst/>
          </a:prstGeom>
          <a:noFill/>
        </p:spPr>
        <p:txBody>
          <a:bodyPr wrap="none" rtlCol="0">
            <a:spAutoFit/>
          </a:bodyPr>
          <a:lstStyle/>
          <a:p>
            <a:r>
              <a:rPr lang="en-US" altLang="zh-CN" sz="1600" dirty="0" smtClean="0">
                <a:solidFill>
                  <a:srgbClr val="FF8000">
                    <a:lumMod val="75000"/>
                  </a:srgbClr>
                </a:solidFill>
              </a:rPr>
              <a:t>~1764</a:t>
            </a:r>
            <a:r>
              <a:rPr lang="zh-CN" altLang="en-US" sz="1600" dirty="0" smtClean="0">
                <a:solidFill>
                  <a:srgbClr val="FF8000">
                    <a:lumMod val="75000"/>
                  </a:srgbClr>
                </a:solidFill>
              </a:rPr>
              <a:t>种</a:t>
            </a:r>
            <a:r>
              <a:rPr lang="zh-CN" altLang="zh-CN" sz="1600" dirty="0" smtClean="0">
                <a:solidFill>
                  <a:srgbClr val="FF8000">
                    <a:lumMod val="75000"/>
                  </a:srgbClr>
                </a:solidFill>
              </a:rPr>
              <a:t>核心期刊</a:t>
            </a:r>
            <a:endParaRPr lang="zh-CN" altLang="en-US" sz="1600" dirty="0" smtClean="0">
              <a:solidFill>
                <a:srgbClr val="FF8000">
                  <a:lumMod val="75000"/>
                </a:srgbClr>
              </a:solidFill>
            </a:endParaRPr>
          </a:p>
        </p:txBody>
      </p:sp>
      <p:sp>
        <p:nvSpPr>
          <p:cNvPr id="28" name="Rectangle 11"/>
          <p:cNvSpPr>
            <a:spLocks noChangeArrowheads="1"/>
          </p:cNvSpPr>
          <p:nvPr/>
        </p:nvSpPr>
        <p:spPr bwMode="auto">
          <a:xfrm>
            <a:off x="7273246" y="6208424"/>
            <a:ext cx="1460656" cy="246221"/>
          </a:xfrm>
          <a:prstGeom prst="rect">
            <a:avLst/>
          </a:prstGeom>
          <a:noFill/>
          <a:ln w="9525">
            <a:noFill/>
            <a:miter lim="800000"/>
            <a:headEnd/>
            <a:tailEnd/>
          </a:ln>
        </p:spPr>
        <p:txBody>
          <a:bodyPr wrap="none">
            <a:spAutoFit/>
          </a:bodyPr>
          <a:lstStyle/>
          <a:p>
            <a:r>
              <a:rPr lang="zh-CN" altLang="en-US" sz="1000" dirty="0">
                <a:solidFill>
                  <a:srgbClr val="4B4B4B"/>
                </a:solidFill>
                <a:latin typeface="Arial"/>
              </a:rPr>
              <a:t>截止日期至</a:t>
            </a:r>
            <a:r>
              <a:rPr lang="en-US" altLang="zh-CN" sz="1000" dirty="0" smtClean="0">
                <a:solidFill>
                  <a:srgbClr val="4B4B4B"/>
                </a:solidFill>
                <a:latin typeface="Arial"/>
              </a:rPr>
              <a:t>2015/11/02</a:t>
            </a:r>
            <a:endParaRPr lang="en-US" sz="1000" dirty="0">
              <a:solidFill>
                <a:srgbClr val="4B4B4B"/>
              </a:solidFill>
              <a:latin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trips(downRigh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Left)">
                                      <p:cBhvr>
                                        <p:cTn id="33" dur="500"/>
                                        <p:tgtEl>
                                          <p:spTgt spid="4"/>
                                        </p:tgtEl>
                                      </p:cBhvr>
                                    </p:animEffect>
                                  </p:childTnLst>
                                </p:cTn>
                              </p:par>
                            </p:childTnLst>
                          </p:cTn>
                        </p:par>
                        <p:par>
                          <p:cTn id="34" fill="hold">
                            <p:stCondLst>
                              <p:cond delay="500"/>
                            </p:stCondLst>
                            <p:childTnLst>
                              <p:par>
                                <p:cTn id="35" presetID="18" presetClass="entr" presetSubtype="12"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slide(fromTop)">
                                      <p:cBhvr>
                                        <p:cTn id="42" dur="500"/>
                                        <p:tgtEl>
                                          <p:spTgt spid="23"/>
                                        </p:tgtEl>
                                      </p:cBhvr>
                                    </p:animEffect>
                                  </p:childTnLst>
                                </p:cTn>
                              </p:par>
                            </p:childTnLst>
                          </p:cTn>
                        </p:par>
                        <p:par>
                          <p:cTn id="43" fill="hold">
                            <p:stCondLst>
                              <p:cond delay="500"/>
                            </p:stCondLst>
                            <p:childTnLst>
                              <p:par>
                                <p:cTn id="44" presetID="12"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slide(fromTop)">
                                      <p:cBhvr>
                                        <p:cTn id="46" dur="500"/>
                                        <p:tgtEl>
                                          <p:spTgt spid="24"/>
                                        </p:tgtEl>
                                      </p:cBhvr>
                                    </p:animEffect>
                                  </p:childTnLst>
                                </p:cTn>
                              </p:par>
                            </p:childTnLst>
                          </p:cTn>
                        </p:par>
                        <p:par>
                          <p:cTn id="47" fill="hold">
                            <p:stCondLst>
                              <p:cond delay="1000"/>
                            </p:stCondLst>
                            <p:childTnLst>
                              <p:par>
                                <p:cTn id="48" presetID="12" presetClass="entr" presetSubtype="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slide(fromTo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cstate="print"/>
          <a:srcRect/>
          <a:stretch>
            <a:fillRect/>
          </a:stretch>
        </p:blipFill>
        <p:spPr bwMode="auto">
          <a:xfrm>
            <a:off x="1" y="1045028"/>
            <a:ext cx="9143999" cy="5113089"/>
          </a:xfrm>
          <a:prstGeom prst="rect">
            <a:avLst/>
          </a:prstGeom>
          <a:noFill/>
          <a:ln w="9525">
            <a:noFill/>
            <a:miter lim="800000"/>
            <a:headEnd/>
            <a:tailEnd/>
          </a:ln>
        </p:spPr>
      </p:pic>
      <p:sp>
        <p:nvSpPr>
          <p:cNvPr id="11" name="圆角矩形 11"/>
          <p:cNvSpPr>
            <a:spLocks noChangeArrowheads="1"/>
          </p:cNvSpPr>
          <p:nvPr/>
        </p:nvSpPr>
        <p:spPr bwMode="auto">
          <a:xfrm>
            <a:off x="2056489" y="3702498"/>
            <a:ext cx="6521454" cy="913046"/>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dirty="0"/>
          </a:p>
        </p:txBody>
      </p:sp>
      <p:grpSp>
        <p:nvGrpSpPr>
          <p:cNvPr id="16" name="组合 16"/>
          <p:cNvGrpSpPr/>
          <p:nvPr/>
        </p:nvGrpSpPr>
        <p:grpSpPr>
          <a:xfrm>
            <a:off x="2018636" y="-87084"/>
            <a:ext cx="7183428" cy="900987"/>
            <a:chOff x="1670291" y="0"/>
            <a:chExt cx="7183428" cy="900987"/>
          </a:xfrm>
        </p:grpSpPr>
        <p:pic>
          <p:nvPicPr>
            <p:cNvPr id="19" name="Picture 2"/>
            <p:cNvPicPr>
              <a:picLocks noChangeAspect="1" noChangeArrowheads="1"/>
            </p:cNvPicPr>
            <p:nvPr/>
          </p:nvPicPr>
          <p:blipFill>
            <a:blip r:embed="rId4" cstate="print"/>
            <a:srcRect/>
            <a:stretch>
              <a:fillRect/>
            </a:stretch>
          </p:blipFill>
          <p:spPr bwMode="auto">
            <a:xfrm rot="20520776">
              <a:off x="1670291" y="0"/>
              <a:ext cx="831680" cy="900987"/>
            </a:xfrm>
            <a:prstGeom prst="rect">
              <a:avLst/>
            </a:prstGeom>
            <a:noFill/>
            <a:ln w="9525">
              <a:noFill/>
              <a:miter lim="800000"/>
              <a:headEnd/>
              <a:tailEnd/>
            </a:ln>
          </p:spPr>
        </p:pic>
        <p:sp>
          <p:nvSpPr>
            <p:cNvPr id="22" name="TextBox 21"/>
            <p:cNvSpPr txBox="1"/>
            <p:nvPr/>
          </p:nvSpPr>
          <p:spPr>
            <a:xfrm>
              <a:off x="2486229" y="245165"/>
              <a:ext cx="6367490"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en-US" altLang="zh-CN" sz="2400" dirty="0" smtClean="0">
                  <a:solidFill>
                    <a:srgbClr val="FFFF00"/>
                  </a:solidFill>
                  <a:latin typeface="Arial Unicode MS" pitchFamily="34" charset="-122"/>
                  <a:ea typeface="Arial Unicode MS" pitchFamily="34" charset="-122"/>
                  <a:cs typeface="Arial Unicode MS" pitchFamily="34" charset="-122"/>
                </a:rPr>
                <a:t>WOS</a:t>
              </a:r>
              <a:r>
                <a:rPr lang="zh-CN" altLang="en-US" sz="2400" dirty="0" smtClean="0">
                  <a:solidFill>
                    <a:srgbClr val="FFFF00"/>
                  </a:solidFill>
                  <a:latin typeface="Arial Unicode MS" pitchFamily="34" charset="-122"/>
                  <a:ea typeface="Arial Unicode MS" pitchFamily="34" charset="-122"/>
                  <a:cs typeface="Arial Unicode MS" pitchFamily="34" charset="-122"/>
                </a:rPr>
                <a:t>中文献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grpSp>
      <p:sp>
        <p:nvSpPr>
          <p:cNvPr id="24" name="TextBox 23"/>
          <p:cNvSpPr txBox="1"/>
          <p:nvPr/>
        </p:nvSpPr>
        <p:spPr>
          <a:xfrm>
            <a:off x="2612571" y="4746171"/>
            <a:ext cx="3942105" cy="369332"/>
          </a:xfrm>
          <a:prstGeom prst="rect">
            <a:avLst/>
          </a:prstGeom>
          <a:solidFill>
            <a:schemeClr val="tx2"/>
          </a:solidFill>
        </p:spPr>
        <p:txBody>
          <a:bodyPr wrap="none" rtlCol="0">
            <a:spAutoFit/>
          </a:bodyPr>
          <a:lstStyle/>
          <a:p>
            <a:r>
              <a:rPr lang="zh-CN" altLang="en-US" dirty="0" smtClean="0">
                <a:solidFill>
                  <a:schemeClr val="bg1"/>
                </a:solidFill>
              </a:rPr>
              <a:t>微创与开放性前列腺癌根治术的比较 </a:t>
            </a:r>
            <a:endParaRPr lang="en-US"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4514" y="449943"/>
            <a:ext cx="9144000" cy="5372939"/>
          </a:xfrm>
          <a:prstGeom prst="rect">
            <a:avLst/>
          </a:prstGeom>
          <a:noFill/>
          <a:ln w="9525">
            <a:noFill/>
            <a:miter lim="800000"/>
            <a:headEnd/>
            <a:tailEnd/>
          </a:ln>
        </p:spPr>
      </p:pic>
      <p:grpSp>
        <p:nvGrpSpPr>
          <p:cNvPr id="2" name="组合 16"/>
          <p:cNvGrpSpPr/>
          <p:nvPr/>
        </p:nvGrpSpPr>
        <p:grpSpPr>
          <a:xfrm>
            <a:off x="1989608" y="841812"/>
            <a:ext cx="7183428" cy="900987"/>
            <a:chOff x="1670291" y="0"/>
            <a:chExt cx="7183428" cy="900987"/>
          </a:xfrm>
        </p:grpSpPr>
        <p:pic>
          <p:nvPicPr>
            <p:cNvPr id="4" name="Picture 2"/>
            <p:cNvPicPr>
              <a:picLocks noChangeAspect="1" noChangeArrowheads="1"/>
            </p:cNvPicPr>
            <p:nvPr/>
          </p:nvPicPr>
          <p:blipFill>
            <a:blip r:embed="rId3" cstate="print"/>
            <a:srcRect/>
            <a:stretch>
              <a:fillRect/>
            </a:stretch>
          </p:blipFill>
          <p:spPr bwMode="auto">
            <a:xfrm rot="20520776">
              <a:off x="1670291" y="0"/>
              <a:ext cx="831680" cy="900987"/>
            </a:xfrm>
            <a:prstGeom prst="rect">
              <a:avLst/>
            </a:prstGeom>
            <a:noFill/>
            <a:ln w="9525">
              <a:noFill/>
              <a:miter lim="800000"/>
              <a:headEnd/>
              <a:tailEnd/>
            </a:ln>
          </p:spPr>
        </p:pic>
        <p:sp>
          <p:nvSpPr>
            <p:cNvPr id="5" name="TextBox 4"/>
            <p:cNvSpPr txBox="1"/>
            <p:nvPr/>
          </p:nvSpPr>
          <p:spPr>
            <a:xfrm>
              <a:off x="2486229" y="245165"/>
              <a:ext cx="6367490"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en-US" altLang="zh-CN" sz="2400" dirty="0" smtClean="0">
                  <a:solidFill>
                    <a:srgbClr val="FFFF00"/>
                  </a:solidFill>
                  <a:latin typeface="Arial Unicode MS" pitchFamily="34" charset="-122"/>
                  <a:ea typeface="Arial Unicode MS" pitchFamily="34" charset="-122"/>
                  <a:cs typeface="Arial Unicode MS" pitchFamily="34" charset="-122"/>
                </a:rPr>
                <a:t>WOS</a:t>
              </a:r>
              <a:r>
                <a:rPr lang="zh-CN" altLang="en-US" sz="2400" dirty="0" smtClean="0">
                  <a:solidFill>
                    <a:srgbClr val="FFFF00"/>
                  </a:solidFill>
                  <a:latin typeface="Arial Unicode MS" pitchFamily="34" charset="-122"/>
                  <a:ea typeface="Arial Unicode MS" pitchFamily="34" charset="-122"/>
                  <a:cs typeface="Arial Unicode MS" pitchFamily="34" charset="-122"/>
                </a:rPr>
                <a:t>中文献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grpSp>
      <p:sp>
        <p:nvSpPr>
          <p:cNvPr id="6" name="矩形 5"/>
          <p:cNvSpPr/>
          <p:nvPr/>
        </p:nvSpPr>
        <p:spPr>
          <a:xfrm>
            <a:off x="315669" y="1669128"/>
            <a:ext cx="5751309" cy="40641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sp>
        <p:nvSpPr>
          <p:cNvPr id="7" name="矩形 5"/>
          <p:cNvSpPr/>
          <p:nvPr/>
        </p:nvSpPr>
        <p:spPr>
          <a:xfrm>
            <a:off x="6966857" y="2714152"/>
            <a:ext cx="1335317" cy="174171"/>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solidFill>
                <a:srgbClr val="00B050"/>
              </a:solidFill>
            </a:endParaRPr>
          </a:p>
        </p:txBody>
      </p:sp>
      <p:cxnSp>
        <p:nvCxnSpPr>
          <p:cNvPr id="10" name="Elbow Connector 9"/>
          <p:cNvCxnSpPr/>
          <p:nvPr/>
        </p:nvCxnSpPr>
        <p:spPr>
          <a:xfrm>
            <a:off x="5907315" y="1582037"/>
            <a:ext cx="1074057" cy="1188720"/>
          </a:xfrm>
          <a:prstGeom prst="bentConnector3">
            <a:avLst>
              <a:gd name="adj1" fmla="val -135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矩形 5"/>
          <p:cNvSpPr/>
          <p:nvPr/>
        </p:nvSpPr>
        <p:spPr>
          <a:xfrm>
            <a:off x="6959605" y="2910088"/>
            <a:ext cx="1328054" cy="15240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cxnSp>
        <p:nvCxnSpPr>
          <p:cNvPr id="14" name="Elbow Connector 13"/>
          <p:cNvCxnSpPr/>
          <p:nvPr/>
        </p:nvCxnSpPr>
        <p:spPr>
          <a:xfrm flipH="1">
            <a:off x="8323930" y="1763466"/>
            <a:ext cx="365760" cy="1188720"/>
          </a:xfrm>
          <a:prstGeom prst="bentConnector3">
            <a:avLst>
              <a:gd name="adj1" fmla="val -135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矩形 5"/>
          <p:cNvSpPr/>
          <p:nvPr/>
        </p:nvSpPr>
        <p:spPr>
          <a:xfrm>
            <a:off x="6901547" y="2198908"/>
            <a:ext cx="1335317" cy="174171"/>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solidFill>
                <a:srgbClr val="00B050"/>
              </a:solidFill>
            </a:endParaRPr>
          </a:p>
        </p:txBody>
      </p:sp>
      <p:cxnSp>
        <p:nvCxnSpPr>
          <p:cNvPr id="18" name="Straight Connector 17"/>
          <p:cNvCxnSpPr/>
          <p:nvPr/>
        </p:nvCxnSpPr>
        <p:spPr>
          <a:xfrm>
            <a:off x="5907315" y="2278723"/>
            <a:ext cx="957943" cy="0"/>
          </a:xfrm>
          <a:prstGeom prst="line">
            <a:avLst/>
          </a:prstGeom>
          <a:ln w="38100">
            <a:solidFill>
              <a:schemeClr val="tx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8"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500"/>
                                        <p:tgtEl>
                                          <p:spTgt spid="7"/>
                                        </p:tgtEl>
                                      </p:cBhvr>
                                    </p:animEffect>
                                  </p:childTnLst>
                                </p:cTn>
                              </p:par>
                            </p:childTnLst>
                          </p:cTn>
                        </p:par>
                        <p:par>
                          <p:cTn id="22" fill="hold">
                            <p:stCondLst>
                              <p:cond delay="1000"/>
                            </p:stCondLst>
                            <p:childTnLst>
                              <p:par>
                                <p:cTn id="23" presetID="8" presetClass="entr" presetSubtype="16"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8"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amond(i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zh-CN" altLang="en-US" dirty="0"/>
          </a:p>
        </p:txBody>
      </p:sp>
      <p:sp>
        <p:nvSpPr>
          <p:cNvPr id="4" name="TextBox 3"/>
          <p:cNvSpPr txBox="1"/>
          <p:nvPr/>
        </p:nvSpPr>
        <p:spPr>
          <a:xfrm>
            <a:off x="184152" y="587940"/>
            <a:ext cx="6277970" cy="523220"/>
          </a:xfrm>
          <a:prstGeom prst="rect">
            <a:avLst/>
          </a:prstGeom>
          <a:noFill/>
        </p:spPr>
        <p:txBody>
          <a:bodyPr wrap="square" rtlCol="0">
            <a:spAutoFit/>
          </a:bodyPr>
          <a:lstStyle/>
          <a:p>
            <a:r>
              <a:rPr lang="zh-CN" altLang="en-US" sz="2800" b="1" dirty="0" smtClean="0">
                <a:solidFill>
                  <a:schemeClr val="tx2"/>
                </a:solidFill>
                <a:latin typeface="黑体" pitchFamily="2" charset="-122"/>
                <a:ea typeface="黑体" pitchFamily="2" charset="-122"/>
              </a:rPr>
              <a:t>和施引文献的关系：追踪后续进展</a:t>
            </a:r>
            <a:endParaRPr lang="zh-CN" altLang="en-US" sz="2800" b="1" dirty="0">
              <a:solidFill>
                <a:schemeClr val="tx2"/>
              </a:solidFill>
              <a:latin typeface="黑体" pitchFamily="2" charset="-122"/>
              <a:ea typeface="黑体" pitchFamily="2" charset="-122"/>
            </a:endParaRPr>
          </a:p>
        </p:txBody>
      </p:sp>
      <p:pic>
        <p:nvPicPr>
          <p:cNvPr id="43010" name="Picture 2"/>
          <p:cNvPicPr>
            <a:picLocks noChangeAspect="1" noChangeArrowheads="1"/>
          </p:cNvPicPr>
          <p:nvPr/>
        </p:nvPicPr>
        <p:blipFill>
          <a:blip r:embed="rId2" cstate="print"/>
          <a:srcRect/>
          <a:stretch>
            <a:fillRect/>
          </a:stretch>
        </p:blipFill>
        <p:spPr bwMode="auto">
          <a:xfrm>
            <a:off x="-21414" y="1451882"/>
            <a:ext cx="9165414" cy="4136118"/>
          </a:xfrm>
          <a:prstGeom prst="rect">
            <a:avLst/>
          </a:prstGeom>
          <a:noFill/>
          <a:ln w="9525">
            <a:noFill/>
            <a:miter lim="800000"/>
            <a:headEnd/>
            <a:tailEnd/>
          </a:ln>
        </p:spPr>
      </p:pic>
      <p:sp>
        <p:nvSpPr>
          <p:cNvPr id="6" name="TextBox 5"/>
          <p:cNvSpPr txBox="1"/>
          <p:nvPr/>
        </p:nvSpPr>
        <p:spPr>
          <a:xfrm>
            <a:off x="4996203" y="1308750"/>
            <a:ext cx="3262432" cy="400110"/>
          </a:xfrm>
          <a:prstGeom prst="rect">
            <a:avLst/>
          </a:prstGeom>
          <a:solidFill>
            <a:schemeClr val="accent2">
              <a:lumMod val="60000"/>
              <a:lumOff val="40000"/>
            </a:schemeClr>
          </a:solidFill>
          <a:ln>
            <a:noFill/>
          </a:ln>
        </p:spPr>
        <p:txBody>
          <a:bodyPr wrap="none" rtlCol="0">
            <a:spAutoFit/>
          </a:bodyPr>
          <a:lstStyle/>
          <a:p>
            <a:r>
              <a:rPr lang="zh-CN" altLang="en-US" sz="2000" b="1" dirty="0" smtClean="0">
                <a:solidFill>
                  <a:srgbClr val="FFFF00"/>
                </a:solidFill>
                <a:latin typeface="华文仿宋" pitchFamily="2" charset="-122"/>
                <a:ea typeface="华文仿宋" pitchFamily="2" charset="-122"/>
              </a:rPr>
              <a:t>通过活跃节点捕捉后续进展</a:t>
            </a:r>
            <a:endParaRPr lang="zh-CN" altLang="en-US" sz="2000" b="1" dirty="0">
              <a:solidFill>
                <a:srgbClr val="FFFF00"/>
              </a:solidFill>
              <a:latin typeface="华文仿宋" pitchFamily="2" charset="-122"/>
              <a:ea typeface="华文仿宋" pitchFamily="2" charset="-122"/>
            </a:endParaRPr>
          </a:p>
        </p:txBody>
      </p:sp>
      <p:sp>
        <p:nvSpPr>
          <p:cNvPr id="7" name="饼形 7"/>
          <p:cNvSpPr/>
          <p:nvPr/>
        </p:nvSpPr>
        <p:spPr>
          <a:xfrm rot="18223716">
            <a:off x="1285526" y="2902724"/>
            <a:ext cx="3051718" cy="2993588"/>
          </a:xfrm>
          <a:prstGeom prst="pie">
            <a:avLst>
              <a:gd name="adj1" fmla="val 6031602"/>
              <a:gd name="adj2" fmla="val 1396784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Pie 8"/>
          <p:cNvSpPr/>
          <p:nvPr/>
        </p:nvSpPr>
        <p:spPr>
          <a:xfrm rot="19485398">
            <a:off x="4015386" y="2366135"/>
            <a:ext cx="2927519" cy="2974823"/>
          </a:xfrm>
          <a:prstGeom prst="pie">
            <a:avLst>
              <a:gd name="adj1" fmla="val 3720195"/>
              <a:gd name="adj2" fmla="val 493897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全纪录页面通讯作者.jpg"/>
          <p:cNvPicPr>
            <a:picLocks noChangeAspect="1"/>
          </p:cNvPicPr>
          <p:nvPr/>
        </p:nvPicPr>
        <p:blipFill>
          <a:blip r:embed="rId2" cstate="print"/>
          <a:stretch>
            <a:fillRect/>
          </a:stretch>
        </p:blipFill>
        <p:spPr>
          <a:xfrm>
            <a:off x="611188" y="0"/>
            <a:ext cx="7977187" cy="10328275"/>
          </a:xfrm>
          <a:prstGeom prst="rect">
            <a:avLst/>
          </a:prstGeom>
          <a:ln>
            <a:solidFill>
              <a:schemeClr val="accent1">
                <a:lumMod val="60000"/>
                <a:lumOff val="40000"/>
              </a:schemeClr>
            </a:solidFill>
          </a:ln>
        </p:spPr>
      </p:pic>
      <p:sp>
        <p:nvSpPr>
          <p:cNvPr id="9" name="圆角矩形 5"/>
          <p:cNvSpPr>
            <a:spLocks noChangeArrowheads="1"/>
          </p:cNvSpPr>
          <p:nvPr/>
        </p:nvSpPr>
        <p:spPr bwMode="auto">
          <a:xfrm>
            <a:off x="628650" y="260350"/>
            <a:ext cx="1135063" cy="2889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1" name="Left Arrow 10"/>
          <p:cNvSpPr>
            <a:spLocks noChangeArrowheads="1"/>
          </p:cNvSpPr>
          <p:nvPr/>
        </p:nvSpPr>
        <p:spPr bwMode="auto">
          <a:xfrm rot="16200000">
            <a:off x="695212" y="526030"/>
            <a:ext cx="367846" cy="389844"/>
          </a:xfrm>
          <a:prstGeom prst="leftArrow">
            <a:avLst>
              <a:gd name="adj1" fmla="val 50000"/>
              <a:gd name="adj2" fmla="val 50000"/>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7" name="TextBox 6"/>
          <p:cNvSpPr txBox="1"/>
          <p:nvPr/>
        </p:nvSpPr>
        <p:spPr>
          <a:xfrm>
            <a:off x="2925139" y="42493"/>
            <a:ext cx="4520690" cy="523220"/>
          </a:xfrm>
          <a:prstGeom prst="rect">
            <a:avLst/>
          </a:prstGeom>
          <a:solidFill>
            <a:srgbClr val="003399"/>
          </a:solidFill>
        </p:spPr>
        <p:txBody>
          <a:bodyPr wrap="square" rtlCol="0">
            <a:spAutoFit/>
          </a:bodyPr>
          <a:lstStyle/>
          <a:p>
            <a:pPr algn="ctr"/>
            <a:r>
              <a:rPr lang="zh-CN" altLang="en-US" sz="2800" dirty="0" smtClean="0">
                <a:solidFill>
                  <a:schemeClr val="bg1"/>
                </a:solidFill>
                <a:latin typeface="Arial Unicode MS" pitchFamily="34" charset="-122"/>
                <a:ea typeface="Arial Unicode MS" pitchFamily="34" charset="-122"/>
                <a:cs typeface="Arial Unicode MS" pitchFamily="34" charset="-122"/>
              </a:rPr>
              <a:t>如何获取全文？</a:t>
            </a:r>
          </a:p>
        </p:txBody>
      </p:sp>
      <p:pic>
        <p:nvPicPr>
          <p:cNvPr id="17410" name="Picture 2"/>
          <p:cNvPicPr>
            <a:picLocks noChangeAspect="1" noChangeArrowheads="1"/>
          </p:cNvPicPr>
          <p:nvPr/>
        </p:nvPicPr>
        <p:blipFill>
          <a:blip r:embed="rId3" cstate="print"/>
          <a:srcRect/>
          <a:stretch>
            <a:fillRect/>
          </a:stretch>
        </p:blipFill>
        <p:spPr bwMode="auto">
          <a:xfrm>
            <a:off x="294142" y="903058"/>
            <a:ext cx="1704975" cy="1771650"/>
          </a:xfrm>
          <a:prstGeom prst="rect">
            <a:avLst/>
          </a:prstGeom>
          <a:noFill/>
          <a:ln w="9525">
            <a:solidFill>
              <a:schemeClr val="tx2">
                <a:lumMod val="75000"/>
              </a:schemeClr>
            </a:solidFill>
            <a:miter lim="800000"/>
            <a:headEnd/>
            <a:tailEnd/>
          </a:ln>
        </p:spPr>
      </p:pic>
      <p:sp>
        <p:nvSpPr>
          <p:cNvPr id="10" name="TextBox 9"/>
          <p:cNvSpPr txBox="1"/>
          <p:nvPr/>
        </p:nvSpPr>
        <p:spPr>
          <a:xfrm>
            <a:off x="2481944" y="1799772"/>
            <a:ext cx="4267200" cy="2369880"/>
          </a:xfrm>
          <a:prstGeom prst="rect">
            <a:avLst/>
          </a:prstGeom>
          <a:solidFill>
            <a:schemeClr val="tx2"/>
          </a:solidFill>
        </p:spPr>
        <p:txBody>
          <a:bodyPr wrap="square" rtlCol="0">
            <a:spAutoFit/>
          </a:bodyPr>
          <a:lstStyle/>
          <a:p>
            <a:pPr algn="ctr">
              <a:spcBef>
                <a:spcPts val="0"/>
              </a:spcBef>
              <a:spcAft>
                <a:spcPts val="600"/>
              </a:spcAft>
            </a:pPr>
            <a:r>
              <a:rPr lang="zh-CN" altLang="en-US" sz="2400" dirty="0" smtClean="0">
                <a:solidFill>
                  <a:schemeClr val="bg1"/>
                </a:solidFill>
              </a:rPr>
              <a:t>获取全文的建议</a:t>
            </a:r>
            <a:r>
              <a:rPr lang="en-US" altLang="zh-CN" sz="2400" dirty="0" smtClean="0">
                <a:solidFill>
                  <a:schemeClr val="bg1"/>
                </a:solidFill>
              </a:rPr>
              <a:t>:</a:t>
            </a:r>
          </a:p>
          <a:p>
            <a:pPr>
              <a:spcBef>
                <a:spcPts val="0"/>
              </a:spcBef>
              <a:spcAft>
                <a:spcPts val="600"/>
              </a:spcAft>
              <a:buFont typeface="Wingdings" pitchFamily="2" charset="2"/>
              <a:buChar char="v"/>
            </a:pPr>
            <a:r>
              <a:rPr lang="zh-CN" altLang="en-US" sz="2000" dirty="0" smtClean="0">
                <a:solidFill>
                  <a:schemeClr val="bg1"/>
                </a:solidFill>
              </a:rPr>
              <a:t>在</a:t>
            </a:r>
            <a:r>
              <a:rPr lang="en-US" altLang="zh-CN" sz="2000" dirty="0" smtClean="0">
                <a:solidFill>
                  <a:schemeClr val="bg1"/>
                </a:solidFill>
              </a:rPr>
              <a:t>WOS</a:t>
            </a:r>
            <a:r>
              <a:rPr lang="zh-CN" altLang="en-US" sz="2000" dirty="0" smtClean="0">
                <a:solidFill>
                  <a:schemeClr val="bg1"/>
                </a:solidFill>
              </a:rPr>
              <a:t>平台精炼入口中</a:t>
            </a:r>
            <a:r>
              <a:rPr lang="en-US" altLang="zh-CN" sz="2000" dirty="0" smtClean="0">
                <a:solidFill>
                  <a:schemeClr val="bg1"/>
                </a:solidFill>
              </a:rPr>
              <a:t>,”</a:t>
            </a:r>
            <a:r>
              <a:rPr lang="zh-CN" altLang="en-US" sz="2000" dirty="0" smtClean="0">
                <a:solidFill>
                  <a:schemeClr val="bg1"/>
                </a:solidFill>
              </a:rPr>
              <a:t>开放获取</a:t>
            </a:r>
            <a:r>
              <a:rPr lang="en-US" altLang="zh-CN" sz="2000" dirty="0" smtClean="0">
                <a:solidFill>
                  <a:schemeClr val="bg1"/>
                </a:solidFill>
              </a:rPr>
              <a:t>”</a:t>
            </a:r>
            <a:r>
              <a:rPr lang="zh-CN" altLang="en-US" sz="2000" dirty="0" smtClean="0">
                <a:solidFill>
                  <a:schemeClr val="bg1"/>
                </a:solidFill>
              </a:rPr>
              <a:t>可直接获得免费文章</a:t>
            </a:r>
            <a:r>
              <a:rPr lang="en-US" altLang="zh-CN" sz="2000" dirty="0" smtClean="0">
                <a:solidFill>
                  <a:schemeClr val="bg1"/>
                </a:solidFill>
              </a:rPr>
              <a:t>;</a:t>
            </a:r>
          </a:p>
          <a:p>
            <a:pPr>
              <a:spcBef>
                <a:spcPts val="0"/>
              </a:spcBef>
              <a:spcAft>
                <a:spcPts val="600"/>
              </a:spcAft>
              <a:buFont typeface="Wingdings" pitchFamily="2" charset="2"/>
              <a:buChar char="v"/>
            </a:pPr>
            <a:r>
              <a:rPr lang="zh-CN" altLang="en-US" sz="2000" dirty="0" smtClean="0">
                <a:solidFill>
                  <a:schemeClr val="bg1"/>
                </a:solidFill>
              </a:rPr>
              <a:t>与</a:t>
            </a:r>
            <a:r>
              <a:rPr lang="en-US" altLang="zh-CN" sz="2000" dirty="0" smtClean="0">
                <a:solidFill>
                  <a:schemeClr val="bg1"/>
                </a:solidFill>
              </a:rPr>
              <a:t>Google Scholar</a:t>
            </a:r>
            <a:r>
              <a:rPr lang="zh-CN" altLang="en-US" sz="2000" dirty="0" smtClean="0">
                <a:solidFill>
                  <a:schemeClr val="bg1"/>
                </a:solidFill>
              </a:rPr>
              <a:t>的互通</a:t>
            </a:r>
            <a:r>
              <a:rPr lang="en-US" altLang="zh-CN" sz="2000" dirty="0" smtClean="0">
                <a:solidFill>
                  <a:schemeClr val="bg1"/>
                </a:solidFill>
              </a:rPr>
              <a:t>;</a:t>
            </a:r>
          </a:p>
          <a:p>
            <a:pPr>
              <a:spcBef>
                <a:spcPts val="0"/>
              </a:spcBef>
              <a:spcAft>
                <a:spcPts val="600"/>
              </a:spcAft>
              <a:buFont typeface="Wingdings" pitchFamily="2" charset="2"/>
              <a:buChar char="v"/>
            </a:pPr>
            <a:r>
              <a:rPr lang="zh-CN" altLang="en-US" sz="2000" dirty="0" smtClean="0">
                <a:solidFill>
                  <a:schemeClr val="bg1"/>
                </a:solidFill>
              </a:rPr>
              <a:t>馆际互借和文献传递</a:t>
            </a:r>
            <a:r>
              <a:rPr lang="en-US" altLang="zh-CN" sz="2000" dirty="0" smtClean="0">
                <a:solidFill>
                  <a:schemeClr val="bg1"/>
                </a:solidFill>
              </a:rPr>
              <a:t>;</a:t>
            </a:r>
          </a:p>
          <a:p>
            <a:pPr>
              <a:spcBef>
                <a:spcPts val="0"/>
              </a:spcBef>
              <a:spcAft>
                <a:spcPts val="600"/>
              </a:spcAft>
              <a:buFont typeface="Wingdings" pitchFamily="2" charset="2"/>
              <a:buChar char="v"/>
            </a:pPr>
            <a:r>
              <a:rPr lang="zh-CN" altLang="en-US" sz="2000" dirty="0" smtClean="0">
                <a:solidFill>
                  <a:schemeClr val="bg1"/>
                </a:solidFill>
              </a:rPr>
              <a:t>直接联系文章作者</a:t>
            </a:r>
            <a:endParaRPr lang="en-US" altLang="zh-CN" sz="2000" dirty="0" smtClean="0">
              <a:solidFill>
                <a:schemeClr val="bg1"/>
              </a:solidFill>
            </a:endParaRPr>
          </a:p>
        </p:txBody>
      </p:sp>
      <p:sp>
        <p:nvSpPr>
          <p:cNvPr id="12" name="圆角矩形 6"/>
          <p:cNvSpPr>
            <a:spLocks noChangeArrowheads="1"/>
          </p:cNvSpPr>
          <p:nvPr/>
        </p:nvSpPr>
        <p:spPr bwMode="auto">
          <a:xfrm>
            <a:off x="889000" y="5211763"/>
            <a:ext cx="1306513" cy="304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par>
                          <p:cTn id="15" fill="hold">
                            <p:stCondLst>
                              <p:cond delay="500"/>
                            </p:stCondLst>
                            <p:childTnLst>
                              <p:par>
                                <p:cTn id="16" presetID="16" presetClass="entr" presetSubtype="2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Horizontal)">
                                      <p:cBhvr>
                                        <p:cTn id="18" dur="500"/>
                                        <p:tgtEl>
                                          <p:spTgt spid="1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fade">
                                      <p:cBhvr>
                                        <p:cTn id="22" dur="500"/>
                                        <p:tgtEl>
                                          <p:spTgt spid="174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0" y="672192"/>
            <a:ext cx="9121052" cy="4030436"/>
          </a:xfrm>
          <a:prstGeom prst="rect">
            <a:avLst/>
          </a:prstGeom>
          <a:noFill/>
          <a:ln w="9525">
            <a:noFill/>
            <a:miter lim="800000"/>
            <a:headEnd/>
            <a:tailEnd/>
          </a:ln>
        </p:spPr>
      </p:pic>
      <p:sp>
        <p:nvSpPr>
          <p:cNvPr id="5" name="TextBox 4"/>
          <p:cNvSpPr txBox="1"/>
          <p:nvPr/>
        </p:nvSpPr>
        <p:spPr>
          <a:xfrm>
            <a:off x="3093675" y="787947"/>
            <a:ext cx="4464683"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⑤跟踪学术领军人物</a:t>
            </a:r>
          </a:p>
        </p:txBody>
      </p:sp>
      <p:sp>
        <p:nvSpPr>
          <p:cNvPr id="6" name="TextBox 5"/>
          <p:cNvSpPr txBox="1"/>
          <p:nvPr/>
        </p:nvSpPr>
        <p:spPr>
          <a:xfrm>
            <a:off x="783772" y="4194628"/>
            <a:ext cx="7071167" cy="2031325"/>
          </a:xfrm>
          <a:prstGeom prst="rect">
            <a:avLst/>
          </a:prstGeom>
          <a:solidFill>
            <a:srgbClr val="FF0000"/>
          </a:solidFill>
        </p:spPr>
        <p:txBody>
          <a:bodyPr wrap="none" rtlCol="0">
            <a:spAutoFit/>
          </a:bodyPr>
          <a:lstStyle/>
          <a:p>
            <a:r>
              <a:rPr lang="zh-CN" altLang="en-US" dirty="0" smtClean="0">
                <a:solidFill>
                  <a:schemeClr val="bg1"/>
                </a:solidFill>
              </a:rPr>
              <a:t>作者：</a:t>
            </a:r>
            <a:r>
              <a:rPr lang="en-US" altLang="zh-CN" dirty="0" err="1" smtClean="0">
                <a:solidFill>
                  <a:schemeClr val="bg1"/>
                </a:solidFill>
              </a:rPr>
              <a:t>wang</a:t>
            </a:r>
            <a:r>
              <a:rPr lang="en-US" altLang="zh-CN" dirty="0" smtClean="0">
                <a:solidFill>
                  <a:schemeClr val="bg1"/>
                </a:solidFill>
              </a:rPr>
              <a:t> h</a:t>
            </a:r>
            <a:r>
              <a:rPr lang="zh-CN" altLang="en-US" dirty="0" smtClean="0">
                <a:solidFill>
                  <a:schemeClr val="bg1"/>
                </a:solidFill>
              </a:rPr>
              <a:t>*</a:t>
            </a:r>
            <a:r>
              <a:rPr lang="en-US" altLang="zh-CN" dirty="0" smtClean="0">
                <a:solidFill>
                  <a:schemeClr val="bg1"/>
                </a:solidFill>
              </a:rPr>
              <a:t>w</a:t>
            </a:r>
            <a:r>
              <a:rPr lang="zh-CN" altLang="en-US" dirty="0" smtClean="0">
                <a:solidFill>
                  <a:schemeClr val="bg1"/>
                </a:solidFill>
              </a:rPr>
              <a:t>* </a:t>
            </a:r>
            <a:r>
              <a:rPr lang="en-US" altLang="zh-CN" dirty="0" smtClean="0">
                <a:solidFill>
                  <a:schemeClr val="bg1"/>
                </a:solidFill>
              </a:rPr>
              <a:t>or h*w* </a:t>
            </a:r>
            <a:r>
              <a:rPr lang="en-US" altLang="zh-CN" dirty="0" err="1" smtClean="0">
                <a:solidFill>
                  <a:schemeClr val="bg1"/>
                </a:solidFill>
              </a:rPr>
              <a:t>wang</a:t>
            </a:r>
            <a:endParaRPr lang="en-US" altLang="zh-CN" dirty="0" smtClean="0">
              <a:solidFill>
                <a:schemeClr val="bg1"/>
              </a:solidFill>
            </a:endParaRPr>
          </a:p>
          <a:p>
            <a:r>
              <a:rPr lang="zh-CN" altLang="en-US" dirty="0" smtClean="0">
                <a:solidFill>
                  <a:schemeClr val="bg1"/>
                </a:solidFill>
              </a:rPr>
              <a:t>机构：</a:t>
            </a:r>
            <a:r>
              <a:rPr lang="en-US" altLang="zh-CN" dirty="0" err="1" smtClean="0">
                <a:solidFill>
                  <a:schemeClr val="bg1"/>
                </a:solidFill>
              </a:rPr>
              <a:t>tsinghua</a:t>
            </a:r>
            <a:r>
              <a:rPr lang="en-US" altLang="zh-CN" dirty="0" smtClean="0">
                <a:solidFill>
                  <a:schemeClr val="bg1"/>
                </a:solidFill>
              </a:rPr>
              <a:t> </a:t>
            </a:r>
            <a:r>
              <a:rPr lang="en-US" altLang="zh-CN" dirty="0" err="1" smtClean="0">
                <a:solidFill>
                  <a:schemeClr val="bg1"/>
                </a:solidFill>
              </a:rPr>
              <a:t>univ</a:t>
            </a:r>
            <a:r>
              <a:rPr lang="en-US" altLang="zh-CN" dirty="0" smtClean="0">
                <a:solidFill>
                  <a:schemeClr val="bg1"/>
                </a:solidFill>
              </a:rPr>
              <a:t> or </a:t>
            </a:r>
            <a:r>
              <a:rPr lang="en-US" altLang="zh-CN" dirty="0" err="1" smtClean="0">
                <a:solidFill>
                  <a:schemeClr val="bg1"/>
                </a:solidFill>
              </a:rPr>
              <a:t>univ</a:t>
            </a:r>
            <a:r>
              <a:rPr lang="en-US" altLang="zh-CN" dirty="0" smtClean="0">
                <a:solidFill>
                  <a:schemeClr val="bg1"/>
                </a:solidFill>
              </a:rPr>
              <a:t> </a:t>
            </a:r>
            <a:r>
              <a:rPr lang="en-US" altLang="zh-CN" dirty="0" err="1" smtClean="0">
                <a:solidFill>
                  <a:schemeClr val="bg1"/>
                </a:solidFill>
              </a:rPr>
              <a:t>tsinghua</a:t>
            </a:r>
            <a:endParaRPr lang="en-US" altLang="zh-CN" dirty="0" smtClean="0">
              <a:solidFill>
                <a:schemeClr val="bg1"/>
              </a:solidFill>
            </a:endParaRPr>
          </a:p>
          <a:p>
            <a:endParaRPr lang="en-US" altLang="zh-CN" dirty="0" smtClean="0">
              <a:solidFill>
                <a:schemeClr val="bg1"/>
              </a:solidFill>
            </a:endParaRPr>
          </a:p>
          <a:p>
            <a:r>
              <a:rPr lang="zh-CN" altLang="en-US" dirty="0" smtClean="0">
                <a:solidFill>
                  <a:schemeClr val="bg1"/>
                </a:solidFill>
              </a:rPr>
              <a:t>更多个人检索式的编写技巧可参考</a:t>
            </a:r>
            <a:endParaRPr lang="en-US" altLang="zh-CN" dirty="0" smtClean="0">
              <a:solidFill>
                <a:schemeClr val="bg1"/>
              </a:solidFill>
            </a:endParaRPr>
          </a:p>
          <a:p>
            <a:r>
              <a:rPr lang="zh-CN" altLang="en-US" dirty="0" smtClean="0">
                <a:solidFill>
                  <a:schemeClr val="bg1"/>
                </a:solidFill>
              </a:rPr>
              <a:t>汤森路透以下网址</a:t>
            </a:r>
            <a:r>
              <a:rPr lang="en-US" altLang="zh-CN" dirty="0" smtClean="0">
                <a:solidFill>
                  <a:schemeClr val="bg1"/>
                </a:solidFill>
              </a:rPr>
              <a:t>ip-science.thomsonreuters.com.cn/</a:t>
            </a:r>
            <a:r>
              <a:rPr lang="en-US" altLang="zh-CN" dirty="0" err="1" smtClean="0">
                <a:solidFill>
                  <a:schemeClr val="bg1"/>
                </a:solidFill>
              </a:rPr>
              <a:t>productraining</a:t>
            </a:r>
            <a:endParaRPr lang="en-US" altLang="zh-CN" dirty="0" smtClean="0">
              <a:solidFill>
                <a:schemeClr val="bg1"/>
              </a:solidFill>
            </a:endParaRPr>
          </a:p>
          <a:p>
            <a:r>
              <a:rPr lang="zh-CN" altLang="en-US" dirty="0" smtClean="0">
                <a:solidFill>
                  <a:schemeClr val="bg1"/>
                </a:solidFill>
              </a:rPr>
              <a:t>中</a:t>
            </a:r>
            <a:r>
              <a:rPr lang="en-US" altLang="zh-CN" dirty="0" smtClean="0">
                <a:solidFill>
                  <a:schemeClr val="bg1"/>
                </a:solidFill>
              </a:rPr>
              <a:t>web of Science</a:t>
            </a:r>
            <a:r>
              <a:rPr lang="zh-CN" altLang="en-US" dirty="0" smtClean="0">
                <a:solidFill>
                  <a:schemeClr val="bg1"/>
                </a:solidFill>
              </a:rPr>
              <a:t>核心合集培训</a:t>
            </a:r>
            <a:r>
              <a:rPr lang="en-US" altLang="zh-CN" dirty="0" smtClean="0">
                <a:solidFill>
                  <a:schemeClr val="bg1"/>
                </a:solidFill>
              </a:rPr>
              <a:t>-&gt;</a:t>
            </a:r>
            <a:r>
              <a:rPr lang="zh-CN" altLang="en-US" dirty="0" smtClean="0">
                <a:solidFill>
                  <a:schemeClr val="bg1"/>
                </a:solidFill>
              </a:rPr>
              <a:t>应用技巧</a:t>
            </a:r>
            <a:r>
              <a:rPr lang="en-US" altLang="zh-CN" dirty="0" smtClean="0">
                <a:solidFill>
                  <a:schemeClr val="bg1"/>
                </a:solidFill>
              </a:rPr>
              <a:t>-&gt;</a:t>
            </a:r>
          </a:p>
          <a:p>
            <a:r>
              <a:rPr lang="zh-CN" altLang="en-US" dirty="0" smtClean="0">
                <a:solidFill>
                  <a:schemeClr val="bg1"/>
                </a:solidFill>
              </a:rPr>
              <a:t>“</a:t>
            </a:r>
            <a:r>
              <a:rPr lang="en-US" altLang="zh-CN" dirty="0" smtClean="0">
                <a:solidFill>
                  <a:schemeClr val="bg1"/>
                </a:solidFill>
              </a:rPr>
              <a:t>5.1 </a:t>
            </a:r>
            <a:r>
              <a:rPr lang="zh-CN" altLang="en-US" dirty="0" smtClean="0">
                <a:solidFill>
                  <a:schemeClr val="bg1"/>
                </a:solidFill>
              </a:rPr>
              <a:t>如何了解您的论文被</a:t>
            </a:r>
            <a:r>
              <a:rPr lang="en-US" altLang="zh-CN" dirty="0" smtClean="0">
                <a:solidFill>
                  <a:schemeClr val="bg1"/>
                </a:solidFill>
              </a:rPr>
              <a:t>SCI</a:t>
            </a:r>
            <a:r>
              <a:rPr lang="zh-CN" altLang="en-US" dirty="0" smtClean="0">
                <a:solidFill>
                  <a:schemeClr val="bg1"/>
                </a:solidFill>
              </a:rPr>
              <a:t>收录的情况”</a:t>
            </a:r>
            <a:endParaRPr lang="en-US" altLang="zh-CN" dirty="0" smtClean="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232229" y="1016000"/>
            <a:ext cx="8911771" cy="4805767"/>
          </a:xfrm>
          <a:prstGeom prst="rect">
            <a:avLst/>
          </a:prstGeom>
          <a:noFill/>
          <a:ln w="9525">
            <a:noFill/>
            <a:miter lim="800000"/>
            <a:headEnd/>
            <a:tailEnd/>
          </a:ln>
        </p:spPr>
      </p:pic>
      <p:sp>
        <p:nvSpPr>
          <p:cNvPr id="5" name="矩形 11"/>
          <p:cNvSpPr/>
          <p:nvPr/>
        </p:nvSpPr>
        <p:spPr>
          <a:xfrm>
            <a:off x="210514" y="3534210"/>
            <a:ext cx="1473144" cy="3846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086" y="2032000"/>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19" name="Rectangle 18"/>
          <p:cNvSpPr/>
          <p:nvPr/>
        </p:nvSpPr>
        <p:spPr>
          <a:xfrm>
            <a:off x="4345731" y="2036762"/>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5" name="Rectangle 24"/>
          <p:cNvSpPr/>
          <p:nvPr/>
        </p:nvSpPr>
        <p:spPr>
          <a:xfrm>
            <a:off x="1611086" y="3251199"/>
            <a:ext cx="2734645" cy="1219200"/>
          </a:xfrm>
          <a:prstGeom prst="rect">
            <a:avLst/>
          </a:prstGeom>
          <a:solidFill>
            <a:schemeClr val="tx2">
              <a:lumMod val="60000"/>
              <a:lumOff val="40000"/>
              <a:alpha val="60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6" name="Rectangle 25"/>
          <p:cNvSpPr/>
          <p:nvPr/>
        </p:nvSpPr>
        <p:spPr>
          <a:xfrm>
            <a:off x="4340967"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11" name="TextBox 10"/>
          <p:cNvSpPr txBox="1"/>
          <p:nvPr/>
        </p:nvSpPr>
        <p:spPr>
          <a:xfrm>
            <a:off x="287694" y="564885"/>
            <a:ext cx="8580540"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zh-CN" altLang="en-US" sz="3200" dirty="0" smtClean="0">
                <a:solidFill>
                  <a:schemeClr val="bg1"/>
                </a:solidFill>
                <a:latin typeface="Arial Unicode MS" pitchFamily="34" charset="-122"/>
                <a:ea typeface="Arial Unicode MS" pitchFamily="34" charset="-122"/>
                <a:cs typeface="Arial Unicode MS" pitchFamily="34" charset="-122"/>
              </a:rPr>
              <a:t>核心合集</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2066260120"/>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4825683" y="1733549"/>
            <a:ext cx="3213339" cy="2095021"/>
            <a:chOff x="4829324" y="620369"/>
            <a:chExt cx="4016674" cy="2618775"/>
          </a:xfrm>
        </p:grpSpPr>
        <p:pic>
          <p:nvPicPr>
            <p:cNvPr id="3075" name="Picture 3"/>
            <p:cNvPicPr>
              <a:picLocks noChangeAspect="1" noChangeArrowheads="1"/>
            </p:cNvPicPr>
            <p:nvPr/>
          </p:nvPicPr>
          <p:blipFill>
            <a:blip r:embed="rId2" cstate="print"/>
            <a:srcRect/>
            <a:stretch>
              <a:fillRect/>
            </a:stretch>
          </p:blipFill>
          <p:spPr bwMode="auto">
            <a:xfrm>
              <a:off x="4829324" y="620369"/>
              <a:ext cx="4016674" cy="2268605"/>
            </a:xfrm>
            <a:prstGeom prst="rect">
              <a:avLst/>
            </a:prstGeom>
            <a:noFill/>
            <a:ln w="9525">
              <a:noFill/>
              <a:miter lim="800000"/>
              <a:headEnd/>
              <a:tailEnd/>
            </a:ln>
          </p:spPr>
        </p:pic>
        <p:sp>
          <p:nvSpPr>
            <p:cNvPr id="12" name="TextBox 11"/>
            <p:cNvSpPr txBox="1"/>
            <p:nvPr/>
          </p:nvSpPr>
          <p:spPr>
            <a:xfrm>
              <a:off x="6167940" y="2854423"/>
              <a:ext cx="1128514" cy="384721"/>
            </a:xfrm>
            <a:prstGeom prst="rect">
              <a:avLst/>
            </a:prstGeom>
            <a:noFill/>
          </p:spPr>
          <p:txBody>
            <a:bodyPr wrap="none" rtlCol="0">
              <a:spAutoFit/>
            </a:bodyPr>
            <a:lstStyle/>
            <a:p>
              <a:r>
                <a:rPr lang="zh-CN" altLang="en-US" sz="1400" b="1" dirty="0" smtClean="0">
                  <a:solidFill>
                    <a:srgbClr val="003399"/>
                  </a:solidFill>
                  <a:latin typeface="Arial Unicode MS" pitchFamily="34" charset="-122"/>
                  <a:ea typeface="Arial Unicode MS" pitchFamily="34" charset="-122"/>
                  <a:cs typeface="Arial Unicode MS" pitchFamily="34" charset="-122"/>
                </a:rPr>
                <a:t>自行检索</a:t>
              </a:r>
              <a:endParaRPr lang="zh-CN" altLang="en-US" sz="1400" b="1" dirty="0">
                <a:solidFill>
                  <a:srgbClr val="003399"/>
                </a:solidFill>
                <a:latin typeface="Arial Unicode MS" pitchFamily="34" charset="-122"/>
                <a:ea typeface="Arial Unicode MS" pitchFamily="34" charset="-122"/>
                <a:cs typeface="Arial Unicode MS" pitchFamily="34" charset="-122"/>
              </a:endParaRPr>
            </a:p>
          </p:txBody>
        </p:sp>
      </p:grpSp>
      <p:grpSp>
        <p:nvGrpSpPr>
          <p:cNvPr id="3" name="Group 8"/>
          <p:cNvGrpSpPr/>
          <p:nvPr/>
        </p:nvGrpSpPr>
        <p:grpSpPr>
          <a:xfrm>
            <a:off x="1940203" y="1658417"/>
            <a:ext cx="2582518" cy="2152479"/>
            <a:chOff x="1489626" y="0"/>
            <a:chExt cx="3228147" cy="2690599"/>
          </a:xfrm>
        </p:grpSpPr>
        <p:pic>
          <p:nvPicPr>
            <p:cNvPr id="3074" name="Picture 2"/>
            <p:cNvPicPr>
              <a:picLocks noChangeAspect="1" noChangeArrowheads="1"/>
            </p:cNvPicPr>
            <p:nvPr/>
          </p:nvPicPr>
          <p:blipFill>
            <a:blip r:embed="rId3" cstate="print"/>
            <a:srcRect/>
            <a:stretch>
              <a:fillRect/>
            </a:stretch>
          </p:blipFill>
          <p:spPr bwMode="auto">
            <a:xfrm>
              <a:off x="1489626" y="0"/>
              <a:ext cx="3228147" cy="2636853"/>
            </a:xfrm>
            <a:prstGeom prst="rect">
              <a:avLst/>
            </a:prstGeom>
            <a:noFill/>
            <a:ln w="9525">
              <a:noFill/>
              <a:miter lim="800000"/>
              <a:headEnd/>
              <a:tailEnd/>
            </a:ln>
          </p:spPr>
        </p:pic>
        <p:sp>
          <p:nvSpPr>
            <p:cNvPr id="8" name="TextBox 7"/>
            <p:cNvSpPr txBox="1"/>
            <p:nvPr/>
          </p:nvSpPr>
          <p:spPr>
            <a:xfrm>
              <a:off x="2358886" y="2305878"/>
              <a:ext cx="1128514" cy="384721"/>
            </a:xfrm>
            <a:prstGeom prst="rect">
              <a:avLst/>
            </a:prstGeom>
            <a:noFill/>
          </p:spPr>
          <p:txBody>
            <a:bodyPr wrap="none" rtlCol="0">
              <a:spAutoFit/>
            </a:bodyPr>
            <a:lstStyle/>
            <a:p>
              <a:r>
                <a:rPr lang="zh-CN" altLang="zh-CN" sz="1400" b="1" dirty="0" smtClean="0">
                  <a:solidFill>
                    <a:srgbClr val="003399"/>
                  </a:solidFill>
                  <a:latin typeface="Arial Unicode MS" pitchFamily="34" charset="-122"/>
                  <a:ea typeface="Arial Unicode MS" pitchFamily="34" charset="-122"/>
                  <a:cs typeface="Arial Unicode MS" pitchFamily="34" charset="-122"/>
                </a:rPr>
                <a:t>请教同行</a:t>
              </a:r>
              <a:endParaRPr lang="zh-CN" altLang="en-US" sz="1400" b="1" dirty="0">
                <a:solidFill>
                  <a:srgbClr val="003399"/>
                </a:solidFill>
                <a:latin typeface="Arial Unicode MS" pitchFamily="34" charset="-122"/>
                <a:ea typeface="Arial Unicode MS" pitchFamily="34" charset="-122"/>
                <a:cs typeface="Arial Unicode MS" pitchFamily="34" charset="-122"/>
              </a:endParaRPr>
            </a:p>
          </p:txBody>
        </p:sp>
      </p:grpSp>
      <p:grpSp>
        <p:nvGrpSpPr>
          <p:cNvPr id="4" name="Group 16"/>
          <p:cNvGrpSpPr/>
          <p:nvPr/>
        </p:nvGrpSpPr>
        <p:grpSpPr>
          <a:xfrm>
            <a:off x="554080" y="2845439"/>
            <a:ext cx="1085618" cy="2876181"/>
            <a:chOff x="1987825" y="1113183"/>
            <a:chExt cx="2292627" cy="5711180"/>
          </a:xfrm>
        </p:grpSpPr>
        <p:pic>
          <p:nvPicPr>
            <p:cNvPr id="18" name="Picture 4"/>
            <p:cNvPicPr>
              <a:picLocks noChangeAspect="1" noChangeArrowheads="1"/>
            </p:cNvPicPr>
            <p:nvPr/>
          </p:nvPicPr>
          <p:blipFill>
            <a:blip r:embed="rId4" cstate="print"/>
            <a:srcRect/>
            <a:stretch>
              <a:fillRect/>
            </a:stretch>
          </p:blipFill>
          <p:spPr bwMode="auto">
            <a:xfrm>
              <a:off x="2202690" y="1113183"/>
              <a:ext cx="2077762" cy="3973265"/>
            </a:xfrm>
            <a:prstGeom prst="rect">
              <a:avLst/>
            </a:prstGeom>
            <a:noFill/>
            <a:ln w="9525">
              <a:noFill/>
              <a:miter lim="800000"/>
              <a:headEnd/>
              <a:tailEnd/>
            </a:ln>
          </p:spPr>
        </p:pic>
        <p:sp>
          <p:nvSpPr>
            <p:cNvPr id="19" name="TextBox 18"/>
            <p:cNvSpPr txBox="1"/>
            <p:nvPr/>
          </p:nvSpPr>
          <p:spPr>
            <a:xfrm>
              <a:off x="1987825" y="4929810"/>
              <a:ext cx="2093844" cy="1894553"/>
            </a:xfrm>
            <a:prstGeom prst="rect">
              <a:avLst/>
            </a:prstGeom>
            <a:noFill/>
          </p:spPr>
          <p:txBody>
            <a:bodyPr wrap="square" rtlCol="0">
              <a:spAutoFit/>
            </a:bodyPr>
            <a:lstStyle/>
            <a:p>
              <a:pPr algn="ctr"/>
              <a:r>
                <a:rPr lang="zh-CN" altLang="en-US" sz="1400" b="1" dirty="0" smtClean="0">
                  <a:solidFill>
                    <a:srgbClr val="003399"/>
                  </a:solidFill>
                  <a:latin typeface="Arial Unicode MS" pitchFamily="34" charset="-122"/>
                  <a:ea typeface="Arial Unicode MS" pitchFamily="34" charset="-122"/>
                  <a:cs typeface="Arial Unicode MS" pitchFamily="34" charset="-122"/>
                </a:rPr>
                <a:t>查阅所引用参考文献的来源出版物</a:t>
              </a:r>
              <a:endParaRPr lang="zh-CN" altLang="en-US" sz="1400" b="1" dirty="0">
                <a:solidFill>
                  <a:srgbClr val="003399"/>
                </a:solidFill>
                <a:latin typeface="Arial Unicode MS" pitchFamily="34" charset="-122"/>
                <a:ea typeface="Arial Unicode MS" pitchFamily="34" charset="-122"/>
                <a:cs typeface="Arial Unicode MS" pitchFamily="34" charset="-122"/>
              </a:endParaRPr>
            </a:p>
          </p:txBody>
        </p:sp>
      </p:grpSp>
      <p:grpSp>
        <p:nvGrpSpPr>
          <p:cNvPr id="5" name="Group 29"/>
          <p:cNvGrpSpPr/>
          <p:nvPr/>
        </p:nvGrpSpPr>
        <p:grpSpPr>
          <a:xfrm>
            <a:off x="4325265" y="4049486"/>
            <a:ext cx="2887845" cy="1509485"/>
            <a:chOff x="4717143" y="4049486"/>
            <a:chExt cx="2887845" cy="1509485"/>
          </a:xfrm>
        </p:grpSpPr>
        <p:sp>
          <p:nvSpPr>
            <p:cNvPr id="15" name="TextBox 14"/>
            <p:cNvSpPr txBox="1"/>
            <p:nvPr/>
          </p:nvSpPr>
          <p:spPr>
            <a:xfrm>
              <a:off x="4826003" y="4680857"/>
              <a:ext cx="2145139" cy="338554"/>
            </a:xfrm>
            <a:prstGeom prst="rect">
              <a:avLst/>
            </a:prstGeom>
            <a:noFill/>
            <a:ln>
              <a:noFill/>
            </a:ln>
          </p:spPr>
          <p:txBody>
            <a:bodyPr wrap="none" rtlCol="0">
              <a:spAutoFit/>
            </a:bodyPr>
            <a:lstStyle/>
            <a:p>
              <a:r>
                <a:rPr lang="zh-CN" altLang="en-US" sz="1600" b="1" dirty="0" smtClean="0">
                  <a:solidFill>
                    <a:srgbClr val="003399"/>
                  </a:solidFill>
                  <a:latin typeface="Arial Unicode MS" pitchFamily="34" charset="-122"/>
                  <a:ea typeface="Arial Unicode MS" pitchFamily="34" charset="-122"/>
                  <a:cs typeface="Arial Unicode MS" pitchFamily="34" charset="-122"/>
                </a:rPr>
                <a:t>我国学者的投稿倾向</a:t>
              </a:r>
              <a:r>
                <a:rPr lang="en-US" altLang="zh-CN" sz="1600" b="1" dirty="0" smtClean="0">
                  <a:solidFill>
                    <a:srgbClr val="003399"/>
                  </a:solidFill>
                  <a:latin typeface="Arial Unicode MS" pitchFamily="34" charset="-122"/>
                  <a:ea typeface="Arial Unicode MS" pitchFamily="34" charset="-122"/>
                  <a:cs typeface="Arial Unicode MS" pitchFamily="34" charset="-122"/>
                </a:rPr>
                <a:t>?</a:t>
              </a:r>
            </a:p>
          </p:txBody>
        </p:sp>
        <p:sp>
          <p:nvSpPr>
            <p:cNvPr id="16" name="TextBox 15"/>
            <p:cNvSpPr txBox="1"/>
            <p:nvPr/>
          </p:nvSpPr>
          <p:spPr>
            <a:xfrm>
              <a:off x="4862287" y="5167086"/>
              <a:ext cx="1119217" cy="338554"/>
            </a:xfrm>
            <a:prstGeom prst="rect">
              <a:avLst/>
            </a:prstGeom>
            <a:noFill/>
            <a:ln>
              <a:noFill/>
            </a:ln>
          </p:spPr>
          <p:txBody>
            <a:bodyPr wrap="none" rtlCol="0">
              <a:spAutoFit/>
            </a:bodyPr>
            <a:lstStyle/>
            <a:p>
              <a:r>
                <a:rPr lang="zh-CN" altLang="en-US" sz="1600" b="1" dirty="0" smtClean="0">
                  <a:solidFill>
                    <a:srgbClr val="003399"/>
                  </a:solidFill>
                  <a:latin typeface="Arial Unicode MS" pitchFamily="34" charset="-122"/>
                  <a:ea typeface="Arial Unicode MS" pitchFamily="34" charset="-122"/>
                  <a:cs typeface="Arial Unicode MS" pitchFamily="34" charset="-122"/>
                </a:rPr>
                <a:t>语言因素</a:t>
              </a:r>
              <a:r>
                <a:rPr lang="en-US" altLang="zh-CN" sz="1600" b="1" dirty="0" smtClean="0">
                  <a:solidFill>
                    <a:srgbClr val="003399"/>
                  </a:solidFill>
                  <a:latin typeface="Arial Unicode MS" pitchFamily="34" charset="-122"/>
                  <a:ea typeface="Arial Unicode MS" pitchFamily="34" charset="-122"/>
                  <a:cs typeface="Arial Unicode MS" pitchFamily="34" charset="-122"/>
                </a:rPr>
                <a:t>?</a:t>
              </a:r>
              <a:endParaRPr lang="zh-CN" altLang="en-US" sz="1600" b="1" dirty="0">
                <a:solidFill>
                  <a:srgbClr val="003399"/>
                </a:solidFill>
                <a:latin typeface="Arial Unicode MS" pitchFamily="34" charset="-122"/>
                <a:ea typeface="Arial Unicode MS" pitchFamily="34" charset="-122"/>
                <a:cs typeface="Arial Unicode MS" pitchFamily="34" charset="-122"/>
              </a:endParaRPr>
            </a:p>
          </p:txBody>
        </p:sp>
        <p:sp>
          <p:nvSpPr>
            <p:cNvPr id="14" name="TextBox 13"/>
            <p:cNvSpPr txBox="1"/>
            <p:nvPr/>
          </p:nvSpPr>
          <p:spPr>
            <a:xfrm>
              <a:off x="4804229" y="4194627"/>
              <a:ext cx="2784737" cy="338554"/>
            </a:xfrm>
            <a:prstGeom prst="rect">
              <a:avLst/>
            </a:prstGeom>
            <a:noFill/>
            <a:ln>
              <a:noFill/>
            </a:ln>
          </p:spPr>
          <p:txBody>
            <a:bodyPr wrap="none" rtlCol="0">
              <a:spAutoFit/>
            </a:bodyPr>
            <a:lstStyle/>
            <a:p>
              <a:r>
                <a:rPr lang="zh-CN" altLang="en-US" sz="1600" b="1" dirty="0" smtClean="0">
                  <a:solidFill>
                    <a:srgbClr val="003399"/>
                  </a:solidFill>
                  <a:latin typeface="Arial Unicode MS" pitchFamily="34" charset="-122"/>
                  <a:ea typeface="Arial Unicode MS" pitchFamily="34" charset="-122"/>
                  <a:cs typeface="Arial Unicode MS" pitchFamily="34" charset="-122"/>
                </a:rPr>
                <a:t>本领域的</a:t>
              </a:r>
              <a:r>
                <a:rPr lang="en-US" altLang="zh-CN" sz="1600" b="1" dirty="0" smtClean="0">
                  <a:solidFill>
                    <a:srgbClr val="003399"/>
                  </a:solidFill>
                  <a:latin typeface="Arial Unicode MS" pitchFamily="34" charset="-122"/>
                  <a:ea typeface="Arial Unicode MS" pitchFamily="34" charset="-122"/>
                  <a:cs typeface="Arial Unicode MS" pitchFamily="34" charset="-122"/>
                </a:rPr>
                <a:t>SCI</a:t>
              </a:r>
              <a:r>
                <a:rPr lang="zh-CN" altLang="en-US" sz="1600" b="1" dirty="0" smtClean="0">
                  <a:solidFill>
                    <a:srgbClr val="003399"/>
                  </a:solidFill>
                  <a:latin typeface="Arial Unicode MS" pitchFamily="34" charset="-122"/>
                  <a:ea typeface="Arial Unicode MS" pitchFamily="34" charset="-122"/>
                  <a:cs typeface="Arial Unicode MS" pitchFamily="34" charset="-122"/>
                </a:rPr>
                <a:t>期刊都有哪些？</a:t>
              </a:r>
              <a:endParaRPr lang="en-US" altLang="zh-CN" sz="1600" b="1" dirty="0" smtClean="0">
                <a:solidFill>
                  <a:srgbClr val="003399"/>
                </a:solidFill>
                <a:latin typeface="Arial Unicode MS" pitchFamily="34" charset="-122"/>
                <a:ea typeface="Arial Unicode MS" pitchFamily="34" charset="-122"/>
                <a:cs typeface="Arial Unicode MS" pitchFamily="34" charset="-122"/>
              </a:endParaRPr>
            </a:p>
          </p:txBody>
        </p:sp>
        <p:grpSp>
          <p:nvGrpSpPr>
            <p:cNvPr id="6" name="Group 28"/>
            <p:cNvGrpSpPr/>
            <p:nvPr/>
          </p:nvGrpSpPr>
          <p:grpSpPr>
            <a:xfrm>
              <a:off x="4717143" y="4049486"/>
              <a:ext cx="2887845" cy="1509485"/>
              <a:chOff x="4717143" y="4049486"/>
              <a:chExt cx="2887845" cy="1509485"/>
            </a:xfrm>
          </p:grpSpPr>
          <p:sp>
            <p:nvSpPr>
              <p:cNvPr id="21" name="Rectangle 20"/>
              <p:cNvSpPr/>
              <p:nvPr/>
            </p:nvSpPr>
            <p:spPr>
              <a:xfrm>
                <a:off x="4731657" y="4049486"/>
                <a:ext cx="2859314" cy="1509485"/>
              </a:xfrm>
              <a:prstGeom prst="rect">
                <a:avLst/>
              </a:prstGeom>
              <a:noFill/>
              <a:ln w="2857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399"/>
                  </a:solidFill>
                </a:endParaRPr>
              </a:p>
            </p:txBody>
          </p:sp>
          <p:cxnSp>
            <p:nvCxnSpPr>
              <p:cNvPr id="23" name="Straight Connector 22"/>
              <p:cNvCxnSpPr/>
              <p:nvPr/>
            </p:nvCxnSpPr>
            <p:spPr>
              <a:xfrm>
                <a:off x="4717143" y="4572000"/>
                <a:ext cx="288036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4628" y="5101764"/>
                <a:ext cx="288036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grpSp>
      </p:grpSp>
      <p:grpSp>
        <p:nvGrpSpPr>
          <p:cNvPr id="7" name="Group 30"/>
          <p:cNvGrpSpPr/>
          <p:nvPr/>
        </p:nvGrpSpPr>
        <p:grpSpPr>
          <a:xfrm>
            <a:off x="7118633" y="4049486"/>
            <a:ext cx="1285146" cy="1509485"/>
            <a:chOff x="7510511" y="4049486"/>
            <a:chExt cx="1285146" cy="1509485"/>
          </a:xfrm>
        </p:grpSpPr>
        <p:sp>
          <p:nvSpPr>
            <p:cNvPr id="17" name="TextBox 16"/>
            <p:cNvSpPr txBox="1"/>
            <p:nvPr/>
          </p:nvSpPr>
          <p:spPr>
            <a:xfrm>
              <a:off x="7510511" y="4347031"/>
              <a:ext cx="1226618" cy="830997"/>
            </a:xfrm>
            <a:prstGeom prst="rect">
              <a:avLst/>
            </a:prstGeom>
            <a:noFill/>
            <a:ln>
              <a:noFill/>
            </a:ln>
          </p:spPr>
          <p:txBody>
            <a:bodyPr wrap="none" rtlCol="0">
              <a:spAutoFit/>
            </a:bodyPr>
            <a:lstStyle/>
            <a:p>
              <a:pPr>
                <a:buFont typeface="Wingdings" pitchFamily="2" charset="2"/>
                <a:buChar char="Ø"/>
              </a:pPr>
              <a:r>
                <a:rPr lang="zh-CN" altLang="en-US" sz="1600" b="1" dirty="0" smtClean="0">
                  <a:solidFill>
                    <a:srgbClr val="003399"/>
                  </a:solidFill>
                  <a:latin typeface="Arial Unicode MS" pitchFamily="34" charset="-122"/>
                  <a:ea typeface="Arial Unicode MS" pitchFamily="34" charset="-122"/>
                  <a:cs typeface="Arial Unicode MS" pitchFamily="34" charset="-122"/>
                </a:rPr>
                <a:t> 用稿特点</a:t>
              </a:r>
              <a:endParaRPr lang="en-US" altLang="zh-CN" sz="1600" b="1" dirty="0" smtClean="0">
                <a:solidFill>
                  <a:srgbClr val="003399"/>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zh-CN" altLang="en-US" sz="1600" b="1" dirty="0" smtClean="0">
                  <a:solidFill>
                    <a:srgbClr val="003399"/>
                  </a:solidFill>
                  <a:latin typeface="Arial Unicode MS" pitchFamily="34" charset="-122"/>
                  <a:ea typeface="Arial Unicode MS" pitchFamily="34" charset="-122"/>
                  <a:cs typeface="Arial Unicode MS" pitchFamily="34" charset="-122"/>
                </a:rPr>
                <a:t> 影响因子</a:t>
              </a:r>
              <a:endParaRPr lang="en-US" altLang="zh-CN" sz="1600" b="1" dirty="0" smtClean="0">
                <a:solidFill>
                  <a:srgbClr val="003399"/>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sz="1600" b="1" dirty="0" smtClean="0">
                  <a:solidFill>
                    <a:srgbClr val="003399"/>
                  </a:solidFill>
                  <a:latin typeface="Arial Unicode MS" pitchFamily="34" charset="-122"/>
                  <a:ea typeface="Arial Unicode MS" pitchFamily="34" charset="-122"/>
                  <a:cs typeface="Arial Unicode MS" pitchFamily="34" charset="-122"/>
                </a:rPr>
                <a:t> </a:t>
              </a:r>
              <a:r>
                <a:rPr lang="zh-CN" altLang="en-US" sz="1600" b="1" dirty="0" smtClean="0">
                  <a:solidFill>
                    <a:srgbClr val="003399"/>
                  </a:solidFill>
                  <a:latin typeface="Arial Unicode MS" pitchFamily="34" charset="-122"/>
                  <a:ea typeface="Arial Unicode MS" pitchFamily="34" charset="-122"/>
                  <a:cs typeface="Arial Unicode MS" pitchFamily="34" charset="-122"/>
                </a:rPr>
                <a:t>投稿须知</a:t>
              </a:r>
              <a:endParaRPr lang="en-US" altLang="zh-CN" sz="1600" b="1" dirty="0" smtClean="0">
                <a:solidFill>
                  <a:srgbClr val="003399"/>
                </a:solidFill>
                <a:latin typeface="Arial Unicode MS" pitchFamily="34" charset="-122"/>
                <a:ea typeface="Arial Unicode MS" pitchFamily="34" charset="-122"/>
                <a:cs typeface="Arial Unicode MS" pitchFamily="34" charset="-122"/>
              </a:endParaRPr>
            </a:p>
          </p:txBody>
        </p:sp>
        <p:sp>
          <p:nvSpPr>
            <p:cNvPr id="28" name="Rectangle 27"/>
            <p:cNvSpPr/>
            <p:nvPr/>
          </p:nvSpPr>
          <p:spPr>
            <a:xfrm>
              <a:off x="7591647" y="4049486"/>
              <a:ext cx="1204010" cy="1509485"/>
            </a:xfrm>
            <a:prstGeom prst="rect">
              <a:avLst/>
            </a:prstGeom>
            <a:noFill/>
            <a:ln w="2857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24"/>
          <p:cNvSpPr txBox="1"/>
          <p:nvPr/>
        </p:nvSpPr>
        <p:spPr>
          <a:xfrm>
            <a:off x="476375" y="550372"/>
            <a:ext cx="5880883"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如何选择合适的期刊投稿？</a:t>
            </a:r>
          </a:p>
        </p:txBody>
      </p:sp>
    </p:spTree>
    <p:extLst>
      <p:ext uri="{BB962C8B-B14F-4D97-AF65-F5344CB8AC3E}">
        <p14:creationId xmlns:p14="http://schemas.microsoft.com/office/powerpoint/2010/main" xmlns="" val="1449637241"/>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srcRect/>
          <a:stretch>
            <a:fillRect/>
          </a:stretch>
        </p:blipFill>
        <p:spPr bwMode="auto">
          <a:xfrm>
            <a:off x="0" y="-478962"/>
            <a:ext cx="8999537" cy="512445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208643" y="3774396"/>
            <a:ext cx="5335814" cy="2840827"/>
          </a:xfrm>
          <a:prstGeom prst="rect">
            <a:avLst/>
          </a:prstGeom>
          <a:noFill/>
          <a:ln w="9525">
            <a:noFill/>
            <a:miter lim="800000"/>
            <a:headEnd/>
            <a:tailEnd/>
          </a:ln>
        </p:spPr>
      </p:pic>
      <p:sp>
        <p:nvSpPr>
          <p:cNvPr id="7" name="矩形 9"/>
          <p:cNvSpPr>
            <a:spLocks noChangeArrowheads="1"/>
          </p:cNvSpPr>
          <p:nvPr/>
        </p:nvSpPr>
        <p:spPr bwMode="auto">
          <a:xfrm>
            <a:off x="4730706" y="3751376"/>
            <a:ext cx="4035923" cy="1323439"/>
          </a:xfrm>
          <a:prstGeom prst="rect">
            <a:avLst/>
          </a:prstGeom>
          <a:solidFill>
            <a:srgbClr val="FF0000"/>
          </a:solid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defRPr/>
            </a:pPr>
            <a:r>
              <a:rPr lang="zh-CN" altLang="en-US" sz="2000" dirty="0" smtClean="0">
                <a:solidFill>
                  <a:schemeClr val="bg1"/>
                </a:solidFill>
                <a:latin typeface="华文仿宋" pitchFamily="2" charset="-122"/>
                <a:ea typeface="华文仿宋" pitchFamily="2" charset="-122"/>
              </a:rPr>
              <a:t>请注意：</a:t>
            </a:r>
            <a:endParaRPr lang="en-US" altLang="zh-CN" sz="2000" dirty="0" smtClean="0">
              <a:solidFill>
                <a:schemeClr val="bg1"/>
              </a:solidFill>
              <a:latin typeface="华文仿宋" pitchFamily="2" charset="-122"/>
              <a:ea typeface="华文仿宋" pitchFamily="2" charset="-122"/>
            </a:endParaRPr>
          </a:p>
          <a:p>
            <a:pPr eaLnBrk="0" hangingPunct="0">
              <a:defRPr/>
            </a:pPr>
            <a:r>
              <a:rPr lang="zh-CN" altLang="en-US" sz="2000" dirty="0" smtClean="0">
                <a:solidFill>
                  <a:schemeClr val="bg1"/>
                </a:solidFill>
                <a:latin typeface="华文仿宋" pitchFamily="2" charset="-122"/>
                <a:ea typeface="华文仿宋" pitchFamily="2" charset="-122"/>
              </a:rPr>
              <a:t>如果只查看被</a:t>
            </a:r>
            <a:r>
              <a:rPr lang="en-US" altLang="zh-CN" sz="2000" dirty="0" smtClean="0">
                <a:solidFill>
                  <a:schemeClr val="bg1"/>
                </a:solidFill>
                <a:latin typeface="华文仿宋" pitchFamily="2" charset="-122"/>
                <a:ea typeface="华文仿宋" pitchFamily="2" charset="-122"/>
              </a:rPr>
              <a:t>SCIE</a:t>
            </a:r>
            <a:r>
              <a:rPr lang="zh-CN" altLang="en-US" sz="2000" dirty="0" smtClean="0">
                <a:solidFill>
                  <a:schemeClr val="bg1"/>
                </a:solidFill>
                <a:latin typeface="华文仿宋" pitchFamily="2" charset="-122"/>
                <a:ea typeface="华文仿宋" pitchFamily="2" charset="-122"/>
              </a:rPr>
              <a:t>收录的期刊，检索时务必只选择</a:t>
            </a:r>
            <a:r>
              <a:rPr lang="en-US" altLang="zh-CN" sz="2000" dirty="0" smtClean="0">
                <a:solidFill>
                  <a:schemeClr val="bg1"/>
                </a:solidFill>
                <a:latin typeface="华文仿宋" pitchFamily="2" charset="-122"/>
                <a:ea typeface="华文仿宋" pitchFamily="2" charset="-122"/>
              </a:rPr>
              <a:t>SCIE</a:t>
            </a:r>
            <a:r>
              <a:rPr lang="zh-CN" altLang="en-US" sz="2000" dirty="0" smtClean="0">
                <a:solidFill>
                  <a:srgbClr val="FFFFFF"/>
                </a:solidFill>
                <a:latin typeface="华文仿宋" pitchFamily="2" charset="-122"/>
                <a:ea typeface="华文仿宋" pitchFamily="2" charset="-122"/>
              </a:rPr>
              <a:t> ，否则容易检索到被</a:t>
            </a:r>
            <a:r>
              <a:rPr lang="en-US" altLang="zh-CN" sz="2000" dirty="0" smtClean="0">
                <a:solidFill>
                  <a:srgbClr val="FFFFFF"/>
                </a:solidFill>
                <a:latin typeface="华文仿宋" pitchFamily="2" charset="-122"/>
                <a:ea typeface="华文仿宋" pitchFamily="2" charset="-122"/>
              </a:rPr>
              <a:t>CPCI</a:t>
            </a:r>
            <a:r>
              <a:rPr lang="zh-CN" altLang="en-US" sz="2000" dirty="0" smtClean="0">
                <a:solidFill>
                  <a:srgbClr val="FFFFFF"/>
                </a:solidFill>
                <a:latin typeface="华文仿宋" pitchFamily="2" charset="-122"/>
                <a:ea typeface="华文仿宋" pitchFamily="2" charset="-122"/>
              </a:rPr>
              <a:t>收录的期刊</a:t>
            </a:r>
            <a:endParaRPr lang="en-US" altLang="zh-CN" sz="2000" dirty="0">
              <a:solidFill>
                <a:schemeClr val="bg1"/>
              </a:solidFill>
              <a:latin typeface="华文仿宋" pitchFamily="2" charset="-122"/>
              <a:ea typeface="华文仿宋" pitchFamily="2" charset="-122"/>
            </a:endParaRPr>
          </a:p>
        </p:txBody>
      </p:sp>
      <p:sp>
        <p:nvSpPr>
          <p:cNvPr id="8" name="Rectangle 7"/>
          <p:cNvSpPr/>
          <p:nvPr/>
        </p:nvSpPr>
        <p:spPr>
          <a:xfrm>
            <a:off x="232229" y="2423882"/>
            <a:ext cx="8635999" cy="7112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319312" y="5413829"/>
            <a:ext cx="5029203" cy="232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Left Arrow 9"/>
          <p:cNvSpPr/>
          <p:nvPr/>
        </p:nvSpPr>
        <p:spPr>
          <a:xfrm rot="5400000">
            <a:off x="1687286" y="620487"/>
            <a:ext cx="500742" cy="377378"/>
          </a:xfrm>
          <a:prstGeom prst="leftArrow">
            <a:avLst/>
          </a:prstGeom>
          <a:solidFill>
            <a:schemeClr val="tx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cstate="print"/>
          <a:srcRect/>
          <a:stretch>
            <a:fillRect/>
          </a:stretch>
        </p:blipFill>
        <p:spPr bwMode="auto">
          <a:xfrm>
            <a:off x="0" y="1320121"/>
            <a:ext cx="9144000" cy="4822450"/>
          </a:xfrm>
          <a:prstGeom prst="rect">
            <a:avLst/>
          </a:prstGeom>
          <a:noFill/>
          <a:ln w="9525">
            <a:noFill/>
            <a:miter lim="800000"/>
            <a:headEnd/>
            <a:tailEnd/>
          </a:ln>
        </p:spPr>
      </p:pic>
      <p:sp>
        <p:nvSpPr>
          <p:cNvPr id="5" name="矩形 11"/>
          <p:cNvSpPr/>
          <p:nvPr/>
        </p:nvSpPr>
        <p:spPr>
          <a:xfrm>
            <a:off x="188682" y="2174299"/>
            <a:ext cx="1843315" cy="10535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930392" y="4067339"/>
            <a:ext cx="6937824" cy="1569660"/>
          </a:xfrm>
          <a:prstGeom prst="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50000"/>
              </a:lnSpc>
              <a:defRPr/>
            </a:pPr>
            <a:r>
              <a:rPr lang="zh-CN" altLang="en-US" sz="1600" dirty="0" smtClean="0">
                <a:ln>
                  <a:solidFill>
                    <a:schemeClr val="bg1"/>
                  </a:solidFill>
                </a:ln>
                <a:solidFill>
                  <a:srgbClr val="FFFF00"/>
                </a:solidFill>
              </a:rPr>
              <a:t>查看相关课题的主要投稿期刊；</a:t>
            </a:r>
            <a:endParaRPr lang="en-US" altLang="zh-CN" sz="1600" dirty="0" smtClean="0">
              <a:ln>
                <a:solidFill>
                  <a:schemeClr val="bg1"/>
                </a:solidFill>
              </a:ln>
              <a:solidFill>
                <a:srgbClr val="FFFF00"/>
              </a:solidFill>
            </a:endParaRPr>
          </a:p>
          <a:p>
            <a:pPr>
              <a:lnSpc>
                <a:spcPct val="150000"/>
              </a:lnSpc>
              <a:buFont typeface="Wingdings" pitchFamily="2" charset="2"/>
              <a:buChar char="Ø"/>
              <a:defRPr/>
            </a:pPr>
            <a:r>
              <a:rPr lang="zh-CN" altLang="en-US" sz="1600" dirty="0" smtClean="0">
                <a:ln>
                  <a:solidFill>
                    <a:schemeClr val="bg1"/>
                  </a:solidFill>
                </a:ln>
                <a:solidFill>
                  <a:srgbClr val="FFFF00"/>
                </a:solidFill>
              </a:rPr>
              <a:t> 可用“国家</a:t>
            </a:r>
            <a:r>
              <a:rPr lang="en-US" altLang="zh-CN" sz="1600" dirty="0" smtClean="0">
                <a:ln>
                  <a:solidFill>
                    <a:schemeClr val="bg1"/>
                  </a:solidFill>
                </a:ln>
                <a:solidFill>
                  <a:srgbClr val="FFFF00"/>
                </a:solidFill>
              </a:rPr>
              <a:t>/</a:t>
            </a:r>
            <a:r>
              <a:rPr lang="zh-CN" altLang="en-US" sz="1600" dirty="0" smtClean="0">
                <a:ln>
                  <a:solidFill>
                    <a:schemeClr val="bg1"/>
                  </a:solidFill>
                </a:ln>
                <a:solidFill>
                  <a:srgbClr val="FFFF00"/>
                </a:solidFill>
              </a:rPr>
              <a:t>地区”精炼出我国科研工作者的主要投稿期刊；</a:t>
            </a:r>
            <a:endParaRPr lang="en-US" altLang="zh-CN" sz="1600" dirty="0" smtClean="0">
              <a:ln>
                <a:solidFill>
                  <a:schemeClr val="bg1"/>
                </a:solidFill>
              </a:ln>
              <a:solidFill>
                <a:srgbClr val="FFFF00"/>
              </a:solidFill>
            </a:endParaRPr>
          </a:p>
          <a:p>
            <a:pPr>
              <a:lnSpc>
                <a:spcPct val="150000"/>
              </a:lnSpc>
              <a:buFont typeface="Wingdings" pitchFamily="2" charset="2"/>
              <a:buChar char="Ø"/>
              <a:defRPr/>
            </a:pPr>
            <a:r>
              <a:rPr lang="zh-CN" altLang="en-US" sz="1600" dirty="0" smtClean="0">
                <a:ln>
                  <a:solidFill>
                    <a:schemeClr val="bg1"/>
                  </a:solidFill>
                </a:ln>
                <a:solidFill>
                  <a:srgbClr val="FFFF00"/>
                </a:solidFill>
              </a:rPr>
              <a:t>可用“分析检索结果”分析不同刊物用稿特点；</a:t>
            </a:r>
            <a:endParaRPr lang="en-US" altLang="zh-CN" sz="1600" dirty="0" smtClean="0">
              <a:ln>
                <a:solidFill>
                  <a:schemeClr val="bg1"/>
                </a:solidFill>
              </a:ln>
              <a:solidFill>
                <a:srgbClr val="FFFF00"/>
              </a:solidFill>
            </a:endParaRPr>
          </a:p>
          <a:p>
            <a:pPr>
              <a:lnSpc>
                <a:spcPct val="150000"/>
              </a:lnSpc>
              <a:buFont typeface="Wingdings" pitchFamily="2" charset="2"/>
              <a:buChar char="Ø"/>
              <a:defRPr/>
            </a:pPr>
            <a:r>
              <a:rPr lang="zh-CN" altLang="en-US" sz="1600" dirty="0" smtClean="0">
                <a:ln>
                  <a:solidFill>
                    <a:schemeClr val="bg1"/>
                  </a:solidFill>
                </a:ln>
                <a:solidFill>
                  <a:srgbClr val="FFFF00"/>
                </a:solidFill>
              </a:rPr>
              <a:t> 在文章全记录页面：了解不同刊物的“投稿须知”和影响因子</a:t>
            </a:r>
            <a:endParaRPr lang="en-US" altLang="zh-CN" sz="1600" dirty="0" smtClean="0">
              <a:ln>
                <a:solidFill>
                  <a:schemeClr val="bg1"/>
                </a:solidFill>
              </a:ln>
              <a:solidFill>
                <a:srgbClr val="FF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68740" y="3234518"/>
            <a:ext cx="7132320" cy="91440"/>
          </a:xfrm>
          <a:prstGeom prst="rect">
            <a:avLst/>
          </a:prstGeom>
          <a:gradFill flip="none" rotWithShape="1">
            <a:gsLst>
              <a:gs pos="14000">
                <a:schemeClr val="tx2">
                  <a:alpha val="61000"/>
                </a:schemeClr>
              </a:gs>
              <a:gs pos="48000">
                <a:srgbClr val="92D050"/>
              </a:gs>
              <a:gs pos="100000">
                <a:srgbClr val="156B1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Line Callout 1 19"/>
          <p:cNvSpPr/>
          <p:nvPr/>
        </p:nvSpPr>
        <p:spPr>
          <a:xfrm>
            <a:off x="395783" y="3657595"/>
            <a:ext cx="1310185" cy="709687"/>
          </a:xfrm>
          <a:prstGeom prst="borderCallout1">
            <a:avLst>
              <a:gd name="adj1" fmla="val -11553"/>
              <a:gd name="adj2" fmla="val 43722"/>
              <a:gd name="adj3" fmla="val -81441"/>
              <a:gd name="adj4" fmla="val 43859"/>
            </a:avLst>
          </a:prstGeom>
          <a:noFill/>
          <a:ln>
            <a:solidFill>
              <a:srgbClr val="78A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SCI/SSCI</a:t>
            </a:r>
          </a:p>
          <a:p>
            <a:pPr algn="ctr"/>
            <a:r>
              <a:rPr lang="en-US" dirty="0" smtClean="0">
                <a:solidFill>
                  <a:srgbClr val="4B4B4B"/>
                </a:solidFill>
              </a:rPr>
              <a:t>1900</a:t>
            </a:r>
            <a:endParaRPr lang="en-US" dirty="0">
              <a:solidFill>
                <a:srgbClr val="4B4B4B"/>
              </a:solidFill>
            </a:endParaRPr>
          </a:p>
        </p:txBody>
      </p:sp>
      <p:sp>
        <p:nvSpPr>
          <p:cNvPr id="21" name="Line Callout 1 20"/>
          <p:cNvSpPr/>
          <p:nvPr/>
        </p:nvSpPr>
        <p:spPr>
          <a:xfrm>
            <a:off x="3946476" y="3632571"/>
            <a:ext cx="1310185" cy="709687"/>
          </a:xfrm>
          <a:prstGeom prst="borderCallout1">
            <a:avLst>
              <a:gd name="adj1" fmla="val -11553"/>
              <a:gd name="adj2" fmla="val 43722"/>
              <a:gd name="adj3" fmla="val -81441"/>
              <a:gd name="adj4" fmla="val 43859"/>
            </a:avLst>
          </a:prstGeom>
          <a:noFill/>
          <a:ln>
            <a:solidFill>
              <a:srgbClr val="78A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A&amp;HCI</a:t>
            </a:r>
          </a:p>
          <a:p>
            <a:pPr algn="ctr"/>
            <a:r>
              <a:rPr lang="en-US" dirty="0" smtClean="0">
                <a:solidFill>
                  <a:srgbClr val="4B4B4B"/>
                </a:solidFill>
              </a:rPr>
              <a:t>1975</a:t>
            </a:r>
            <a:endParaRPr lang="en-US" dirty="0">
              <a:solidFill>
                <a:srgbClr val="4B4B4B"/>
              </a:solidFill>
            </a:endParaRPr>
          </a:p>
        </p:txBody>
      </p:sp>
      <p:sp>
        <p:nvSpPr>
          <p:cNvPr id="22" name="Line Callout 1 21"/>
          <p:cNvSpPr/>
          <p:nvPr/>
        </p:nvSpPr>
        <p:spPr>
          <a:xfrm>
            <a:off x="5422710" y="3621197"/>
            <a:ext cx="1310185" cy="709687"/>
          </a:xfrm>
          <a:prstGeom prst="borderCallout1">
            <a:avLst>
              <a:gd name="adj1" fmla="val -11553"/>
              <a:gd name="adj2" fmla="val 43722"/>
              <a:gd name="adj3" fmla="val -81441"/>
              <a:gd name="adj4" fmla="val 4385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CPCI</a:t>
            </a:r>
          </a:p>
          <a:p>
            <a:pPr algn="ctr"/>
            <a:r>
              <a:rPr lang="en-US" dirty="0" smtClean="0">
                <a:solidFill>
                  <a:srgbClr val="4B4B4B"/>
                </a:solidFill>
              </a:rPr>
              <a:t>1990</a:t>
            </a:r>
            <a:endParaRPr lang="en-US" dirty="0">
              <a:solidFill>
                <a:srgbClr val="4B4B4B"/>
              </a:solidFill>
            </a:endParaRPr>
          </a:p>
        </p:txBody>
      </p:sp>
      <p:sp>
        <p:nvSpPr>
          <p:cNvPr id="23" name="Line Callout 1 22"/>
          <p:cNvSpPr/>
          <p:nvPr/>
        </p:nvSpPr>
        <p:spPr>
          <a:xfrm>
            <a:off x="6844352" y="3609820"/>
            <a:ext cx="1310185" cy="709687"/>
          </a:xfrm>
          <a:prstGeom prst="borderCallout1">
            <a:avLst>
              <a:gd name="adj1" fmla="val -11553"/>
              <a:gd name="adj2" fmla="val 43722"/>
              <a:gd name="adj3" fmla="val -81441"/>
              <a:gd name="adj4" fmla="val 4385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4B4B4B"/>
                </a:solidFill>
              </a:rPr>
              <a:t>BkCI</a:t>
            </a:r>
            <a:endParaRPr lang="en-US" dirty="0" smtClean="0">
              <a:solidFill>
                <a:srgbClr val="4B4B4B"/>
              </a:solidFill>
            </a:endParaRPr>
          </a:p>
          <a:p>
            <a:pPr algn="ctr"/>
            <a:r>
              <a:rPr lang="en-US" dirty="0" smtClean="0">
                <a:solidFill>
                  <a:srgbClr val="4B4B4B"/>
                </a:solidFill>
              </a:rPr>
              <a:t>2005</a:t>
            </a:r>
            <a:endParaRPr lang="en-US" dirty="0">
              <a:solidFill>
                <a:srgbClr val="4B4B4B"/>
              </a:solidFill>
            </a:endParaRPr>
          </a:p>
        </p:txBody>
      </p:sp>
      <p:sp>
        <p:nvSpPr>
          <p:cNvPr id="9" name="Title 8"/>
          <p:cNvSpPr>
            <a:spLocks noGrp="1"/>
          </p:cNvSpPr>
          <p:nvPr>
            <p:ph type="title"/>
          </p:nvPr>
        </p:nvSpPr>
        <p:spPr/>
        <p:txBody>
          <a:bodyPr/>
          <a:lstStyle/>
          <a:p>
            <a:endParaRPr lang="en-US" dirty="0"/>
          </a:p>
        </p:txBody>
      </p:sp>
      <p:sp>
        <p:nvSpPr>
          <p:cNvPr id="11" name="标题 1"/>
          <p:cNvSpPr txBox="1">
            <a:spLocks/>
          </p:cNvSpPr>
          <p:nvPr/>
        </p:nvSpPr>
        <p:spPr bwMode="auto">
          <a:xfrm>
            <a:off x="539750" y="476250"/>
            <a:ext cx="8135938" cy="836613"/>
          </a:xfrm>
          <a:prstGeom prst="rect">
            <a:avLst/>
          </a:prstGeom>
          <a:noFill/>
          <a:ln w="9525">
            <a:noFill/>
            <a:miter lim="800000"/>
            <a:headEnd/>
            <a:tailEnd/>
          </a:ln>
        </p:spPr>
        <p:txBody>
          <a:bodyPr lIns="0" tIns="0" rIns="0" bIns="0" anchor="b"/>
          <a:lstStyle/>
          <a:p>
            <a:pPr marL="0" lvl="1" eaLnBrk="0" hangingPunct="0">
              <a:lnSpc>
                <a:spcPct val="90000"/>
              </a:lnSpc>
            </a:pPr>
            <a:r>
              <a:rPr lang="en-US" altLang="zh-CN" sz="3200" dirty="0">
                <a:solidFill>
                  <a:srgbClr val="FF8000"/>
                </a:solidFill>
                <a:latin typeface="微软雅黑" pitchFamily="34" charset="-122"/>
                <a:ea typeface="微软雅黑" pitchFamily="34" charset="-122"/>
              </a:rPr>
              <a:t>Web of </a:t>
            </a:r>
            <a:r>
              <a:rPr lang="en-US" altLang="zh-CN" sz="3200" dirty="0" err="1">
                <a:solidFill>
                  <a:srgbClr val="FF8000"/>
                </a:solidFill>
                <a:latin typeface="微软雅黑" pitchFamily="34" charset="-122"/>
                <a:ea typeface="微软雅黑" pitchFamily="34" charset="-122"/>
              </a:rPr>
              <a:t>Science</a:t>
            </a:r>
            <a:r>
              <a:rPr lang="en-US" altLang="zh-CN" sz="3200" baseline="30000" dirty="0" err="1">
                <a:solidFill>
                  <a:srgbClr val="FF8000"/>
                </a:solidFill>
                <a:latin typeface="微软雅黑" pitchFamily="34" charset="-122"/>
                <a:ea typeface="微软雅黑" pitchFamily="34" charset="-122"/>
              </a:rPr>
              <a:t>TM</a:t>
            </a:r>
            <a:r>
              <a:rPr lang="zh-CN" altLang="en-US" sz="3200" dirty="0">
                <a:solidFill>
                  <a:srgbClr val="FF8000"/>
                </a:solidFill>
                <a:latin typeface="微软雅黑" pitchFamily="34" charset="-122"/>
                <a:ea typeface="微软雅黑" pitchFamily="34" charset="-122"/>
              </a:rPr>
              <a:t>核心合</a:t>
            </a:r>
            <a:r>
              <a:rPr lang="zh-CN" altLang="en-US" sz="3200" dirty="0" smtClean="0">
                <a:solidFill>
                  <a:srgbClr val="FF8000"/>
                </a:solidFill>
                <a:latin typeface="微软雅黑" pitchFamily="34" charset="-122"/>
                <a:ea typeface="微软雅黑" pitchFamily="34" charset="-122"/>
              </a:rPr>
              <a:t>集</a:t>
            </a:r>
            <a:r>
              <a:rPr lang="en-US" altLang="zh-CN" sz="3200" dirty="0" smtClean="0">
                <a:solidFill>
                  <a:srgbClr val="FF8000"/>
                </a:solidFill>
                <a:latin typeface="微软雅黑" pitchFamily="34" charset="-122"/>
                <a:ea typeface="微软雅黑" pitchFamily="34" charset="-122"/>
              </a:rPr>
              <a:t>——</a:t>
            </a:r>
            <a:r>
              <a:rPr lang="zh-CN" altLang="en-US" sz="3200" dirty="0">
                <a:solidFill>
                  <a:srgbClr val="FF8000"/>
                </a:solidFill>
                <a:latin typeface="微软雅黑" pitchFamily="34" charset="-122"/>
                <a:ea typeface="微软雅黑" pitchFamily="34" charset="-122"/>
              </a:rPr>
              <a:t>深度</a:t>
            </a:r>
          </a:p>
        </p:txBody>
      </p:sp>
      <p:sp>
        <p:nvSpPr>
          <p:cNvPr id="12" name="TextBox 11"/>
          <p:cNvSpPr txBox="1"/>
          <p:nvPr/>
        </p:nvSpPr>
        <p:spPr>
          <a:xfrm>
            <a:off x="769257" y="4833257"/>
            <a:ext cx="2223686" cy="646331"/>
          </a:xfrm>
          <a:prstGeom prst="rect">
            <a:avLst/>
          </a:prstGeom>
          <a:noFill/>
        </p:spPr>
        <p:txBody>
          <a:bodyPr wrap="none" rtlCol="0">
            <a:spAutoFit/>
          </a:bodyPr>
          <a:lstStyle/>
          <a:p>
            <a:r>
              <a:rPr lang="zh-CN" altLang="en-US" dirty="0" smtClean="0"/>
              <a:t>上海理工大学</a:t>
            </a:r>
          </a:p>
          <a:p>
            <a:r>
              <a:rPr lang="en-US" altLang="zh-CN" dirty="0" smtClean="0"/>
              <a:t>SCI/CPCI-S:1998</a:t>
            </a:r>
            <a:r>
              <a:rPr lang="zh-CN" altLang="en-US" dirty="0" smtClean="0"/>
              <a:t>年</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42" name="Picture 2"/>
          <p:cNvPicPr>
            <a:picLocks noChangeAspect="1" noChangeArrowheads="1"/>
          </p:cNvPicPr>
          <p:nvPr/>
        </p:nvPicPr>
        <p:blipFill>
          <a:blip r:embed="rId2" cstate="print"/>
          <a:srcRect/>
          <a:stretch>
            <a:fillRect/>
          </a:stretch>
        </p:blipFill>
        <p:spPr bwMode="auto">
          <a:xfrm>
            <a:off x="0" y="812800"/>
            <a:ext cx="9144000" cy="5324483"/>
          </a:xfrm>
          <a:prstGeom prst="rect">
            <a:avLst/>
          </a:prstGeom>
          <a:noFill/>
          <a:ln w="9525">
            <a:noFill/>
            <a:miter lim="800000"/>
            <a:headEnd/>
            <a:tailEnd/>
          </a:ln>
        </p:spPr>
      </p:pic>
      <p:sp>
        <p:nvSpPr>
          <p:cNvPr id="5" name="矩形 11"/>
          <p:cNvSpPr/>
          <p:nvPr/>
        </p:nvSpPr>
        <p:spPr>
          <a:xfrm>
            <a:off x="265472" y="1977698"/>
            <a:ext cx="1843315" cy="10535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圆角矩形 12"/>
          <p:cNvSpPr>
            <a:spLocks noChangeArrowheads="1"/>
          </p:cNvSpPr>
          <p:nvPr/>
        </p:nvSpPr>
        <p:spPr bwMode="auto">
          <a:xfrm>
            <a:off x="7682296" y="2554324"/>
            <a:ext cx="1172709" cy="262176"/>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solidFill>
                <a:srgbClr val="4B4B4B"/>
              </a:solidFill>
              <a:latin typeface="Arial" charset="0"/>
            </a:endParaRPr>
          </a:p>
        </p:txBody>
      </p:sp>
      <p:sp>
        <p:nvSpPr>
          <p:cNvPr id="7" name="TextBox 6"/>
          <p:cNvSpPr txBox="1"/>
          <p:nvPr/>
        </p:nvSpPr>
        <p:spPr>
          <a:xfrm>
            <a:off x="2687276" y="904054"/>
            <a:ext cx="5339125" cy="461665"/>
          </a:xfrm>
          <a:prstGeom prst="rect">
            <a:avLst/>
          </a:prstGeom>
          <a:solidFill>
            <a:srgbClr val="003399"/>
          </a:solidFill>
        </p:spPr>
        <p:txBody>
          <a:bodyPr wrap="square" rtlCol="0">
            <a:spAutoFit/>
          </a:bodyPr>
          <a:lstStyle/>
          <a:p>
            <a:pPr algn="ctr"/>
            <a:r>
              <a:rPr lang="zh-CN" altLang="en-US" sz="2400" dirty="0" smtClean="0">
                <a:solidFill>
                  <a:srgbClr val="FFFFFF"/>
                </a:solidFill>
                <a:latin typeface="Arial Unicode MS" pitchFamily="34" charset="-122"/>
                <a:ea typeface="Arial Unicode MS" pitchFamily="34" charset="-122"/>
                <a:cs typeface="Arial Unicode MS" pitchFamily="34" charset="-122"/>
              </a:rPr>
              <a:t>可直接过滤出中国稿件查看投稿偏好</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cstate="print"/>
          <a:srcRect/>
          <a:stretch>
            <a:fillRect/>
          </a:stretch>
        </p:blipFill>
        <p:spPr bwMode="auto">
          <a:xfrm>
            <a:off x="597126" y="1373580"/>
            <a:ext cx="7327673" cy="5121563"/>
          </a:xfrm>
          <a:prstGeom prst="rect">
            <a:avLst/>
          </a:prstGeom>
          <a:noFill/>
          <a:ln w="9525">
            <a:noFill/>
            <a:miter lim="800000"/>
            <a:headEnd/>
            <a:tailEnd/>
          </a:ln>
        </p:spPr>
      </p:pic>
      <p:sp>
        <p:nvSpPr>
          <p:cNvPr id="2" name="Title 1"/>
          <p:cNvSpPr>
            <a:spLocks noGrp="1"/>
          </p:cNvSpPr>
          <p:nvPr>
            <p:ph type="title"/>
          </p:nvPr>
        </p:nvSpPr>
        <p:spPr/>
        <p:txBody>
          <a:bodyPr/>
          <a:lstStyle/>
          <a:p>
            <a:r>
              <a:rPr lang="zh-CN" altLang="en-US" dirty="0" smtClean="0"/>
              <a:t>刊载中国科研人员文章较多的期刊（</a:t>
            </a:r>
            <a:r>
              <a:rPr lang="en-US" altLang="zh-CN" dirty="0" smtClean="0"/>
              <a:t>TOP25</a:t>
            </a:r>
            <a:r>
              <a:rPr lang="zh-CN" altLang="en-US" dirty="0" smtClean="0"/>
              <a:t>）</a:t>
            </a:r>
            <a:endParaRPr lang="en-US" dirty="0"/>
          </a:p>
        </p:txBody>
      </p:sp>
      <p:sp>
        <p:nvSpPr>
          <p:cNvPr id="5" name="圆角矩形 5"/>
          <p:cNvSpPr>
            <a:spLocks noChangeArrowheads="1"/>
          </p:cNvSpPr>
          <p:nvPr/>
        </p:nvSpPr>
        <p:spPr bwMode="auto">
          <a:xfrm>
            <a:off x="1676853" y="1826099"/>
            <a:ext cx="5391604" cy="249444"/>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6" name="圆角矩形 6"/>
          <p:cNvSpPr/>
          <p:nvPr/>
        </p:nvSpPr>
        <p:spPr bwMode="auto">
          <a:xfrm>
            <a:off x="4959942" y="4821513"/>
            <a:ext cx="3771900" cy="1441450"/>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nchor="ctr"/>
          <a:lstStyle/>
          <a:p>
            <a:pPr>
              <a:defRPr/>
            </a:pPr>
            <a:endParaRPr lang="en-US" altLang="zh-CN" b="1" dirty="0">
              <a:solidFill>
                <a:srgbClr val="236402"/>
              </a:solidFill>
              <a:latin typeface="Arial" pitchFamily="34" charset="0"/>
            </a:endParaRPr>
          </a:p>
          <a:p>
            <a:pPr>
              <a:lnSpc>
                <a:spcPct val="120000"/>
              </a:lnSpc>
              <a:defRPr/>
            </a:pPr>
            <a:r>
              <a:rPr lang="zh-CN" altLang="en-US" b="1" dirty="0">
                <a:latin typeface="宋体" pitchFamily="2" charset="-122"/>
              </a:rPr>
              <a:t>来源期刊：</a:t>
            </a:r>
            <a:endParaRPr lang="en-US" altLang="zh-CN" b="1" dirty="0">
              <a:latin typeface="宋体" pitchFamily="2" charset="-122"/>
            </a:endParaRPr>
          </a:p>
          <a:p>
            <a:pPr>
              <a:lnSpc>
                <a:spcPct val="120000"/>
              </a:lnSpc>
              <a:buFontTx/>
              <a:buChar char="-"/>
              <a:defRPr/>
            </a:pPr>
            <a:r>
              <a:rPr lang="zh-CN" altLang="en-US" b="1" dirty="0">
                <a:latin typeface="宋体" pitchFamily="2" charset="-122"/>
              </a:rPr>
              <a:t> 发现相关的学术期刊进行投稿</a:t>
            </a:r>
          </a:p>
          <a:p>
            <a:pPr>
              <a:lnSpc>
                <a:spcPct val="120000"/>
              </a:lnSpc>
              <a:buFontTx/>
              <a:buChar char="-"/>
              <a:defRPr/>
            </a:pPr>
            <a:r>
              <a:rPr lang="en-US" altLang="zh-CN" b="1" dirty="0">
                <a:latin typeface="宋体" pitchFamily="2" charset="-122"/>
              </a:rPr>
              <a:t> </a:t>
            </a:r>
            <a:r>
              <a:rPr lang="zh-CN" altLang="en-US" b="1" dirty="0">
                <a:latin typeface="宋体" pitchFamily="2" charset="-122"/>
              </a:rPr>
              <a:t>分析备选期刊的录用倾向性</a:t>
            </a:r>
            <a:endParaRPr lang="en-US" altLang="zh-CN" b="1" dirty="0">
              <a:latin typeface="宋体" pitchFamily="2" charset="-122"/>
            </a:endParaRPr>
          </a:p>
          <a:p>
            <a:pPr>
              <a:lnSpc>
                <a:spcPct val="120000"/>
              </a:lnSpc>
              <a:buFontTx/>
              <a:buChar char="-"/>
              <a:defRPr/>
            </a:pPr>
            <a:r>
              <a:rPr lang="en-US" altLang="zh-CN" b="1" dirty="0">
                <a:latin typeface="宋体" pitchFamily="2" charset="-122"/>
              </a:rPr>
              <a:t> </a:t>
            </a:r>
            <a:r>
              <a:rPr lang="en-US" altLang="zh-CN" b="1" dirty="0" smtClean="0">
                <a:latin typeface="宋体" pitchFamily="2" charset="-122"/>
              </a:rPr>
              <a:t>……</a:t>
            </a:r>
            <a:endParaRPr lang="zh-CN" altLang="en-US" b="1" dirty="0">
              <a:latin typeface="宋体" pitchFamily="2" charset="-122"/>
            </a:endParaRPr>
          </a:p>
          <a:p>
            <a:pPr algn="ctr">
              <a:defRPr/>
            </a:pP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cstate="print"/>
          <a:srcRect/>
          <a:stretch>
            <a:fillRect/>
          </a:stretch>
        </p:blipFill>
        <p:spPr bwMode="auto">
          <a:xfrm>
            <a:off x="0" y="1338489"/>
            <a:ext cx="9850077" cy="5280025"/>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圆角矩形 9"/>
          <p:cNvSpPr>
            <a:spLocks noChangeArrowheads="1"/>
          </p:cNvSpPr>
          <p:nvPr/>
        </p:nvSpPr>
        <p:spPr bwMode="auto">
          <a:xfrm>
            <a:off x="2268538" y="3236685"/>
            <a:ext cx="5206319" cy="3352797"/>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6" name="图片 4" descr="小手.jpg"/>
          <p:cNvPicPr>
            <a:picLocks noChangeAspect="1"/>
          </p:cNvPicPr>
          <p:nvPr/>
        </p:nvPicPr>
        <p:blipFill>
          <a:blip r:embed="rId3" cstate="print"/>
          <a:stretch>
            <a:fillRect/>
          </a:stretch>
        </p:blipFill>
        <p:spPr>
          <a:xfrm>
            <a:off x="5022676" y="3696989"/>
            <a:ext cx="395834" cy="47732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cstate="print"/>
          <a:srcRect/>
          <a:stretch>
            <a:fillRect/>
          </a:stretch>
        </p:blipFill>
        <p:spPr bwMode="auto">
          <a:xfrm>
            <a:off x="0" y="428172"/>
            <a:ext cx="9631046" cy="6429828"/>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圆角矩形 9"/>
          <p:cNvSpPr>
            <a:spLocks noChangeArrowheads="1"/>
          </p:cNvSpPr>
          <p:nvPr/>
        </p:nvSpPr>
        <p:spPr bwMode="auto">
          <a:xfrm>
            <a:off x="464454" y="3106062"/>
            <a:ext cx="1088571" cy="246743"/>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47106" name="Picture 2"/>
          <p:cNvPicPr>
            <a:picLocks noChangeAspect="1" noChangeArrowheads="1"/>
          </p:cNvPicPr>
          <p:nvPr/>
        </p:nvPicPr>
        <p:blipFill>
          <a:blip r:embed="rId3" cstate="print"/>
          <a:srcRect/>
          <a:stretch>
            <a:fillRect/>
          </a:stretch>
        </p:blipFill>
        <p:spPr bwMode="auto">
          <a:xfrm>
            <a:off x="1840820" y="2038350"/>
            <a:ext cx="5172075" cy="4514850"/>
          </a:xfrm>
          <a:prstGeom prst="rect">
            <a:avLst/>
          </a:prstGeom>
          <a:noFill/>
          <a:ln w="9525">
            <a:solidFill>
              <a:schemeClr val="tx2"/>
            </a:solidFill>
            <a:miter lim="800000"/>
            <a:headEnd/>
            <a:tailEnd/>
          </a:ln>
        </p:spPr>
      </p:pic>
      <p:sp>
        <p:nvSpPr>
          <p:cNvPr id="5" name="矩形标注 6"/>
          <p:cNvSpPr/>
          <p:nvPr/>
        </p:nvSpPr>
        <p:spPr>
          <a:xfrm>
            <a:off x="3237138" y="740230"/>
            <a:ext cx="4687661" cy="928894"/>
          </a:xfrm>
          <a:prstGeom prst="wedgeRectCallout">
            <a:avLst>
              <a:gd name="adj1" fmla="val -38499"/>
              <a:gd name="adj2" fmla="val 154049"/>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dirty="0" smtClean="0">
                <a:solidFill>
                  <a:schemeClr val="bg1"/>
                </a:solidFill>
                <a:ea typeface="黑体" pitchFamily="49" charset="-122"/>
              </a:rPr>
              <a:t>可通过全记录页面中与</a:t>
            </a:r>
            <a:r>
              <a:rPr lang="en-US" altLang="zh-CN" dirty="0" smtClean="0">
                <a:solidFill>
                  <a:schemeClr val="bg1"/>
                </a:solidFill>
                <a:ea typeface="黑体" pitchFamily="49" charset="-122"/>
              </a:rPr>
              <a:t>Journal citation Report</a:t>
            </a:r>
            <a:r>
              <a:rPr lang="zh-CN" altLang="en-US" dirty="0" smtClean="0">
                <a:solidFill>
                  <a:schemeClr val="bg1"/>
                </a:solidFill>
                <a:ea typeface="黑体" pitchFamily="49" charset="-122"/>
              </a:rPr>
              <a:t>的链接查看影响因子、区间排名和出版周期等信息</a:t>
            </a:r>
            <a:endParaRPr lang="zh-CN" altLang="en-US" dirty="0">
              <a:solidFill>
                <a:schemeClr val="bg1"/>
              </a:solidFill>
              <a:ea typeface="黑体"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500"/>
                                        <p:tgtEl>
                                          <p:spTgt spid="4710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print"/>
          <a:srcRect/>
          <a:stretch>
            <a:fillRect/>
          </a:stretch>
        </p:blipFill>
        <p:spPr bwMode="auto">
          <a:xfrm>
            <a:off x="0" y="0"/>
            <a:ext cx="8853714" cy="3863904"/>
          </a:xfrm>
          <a:prstGeom prst="rect">
            <a:avLst/>
          </a:prstGeom>
          <a:noFill/>
          <a:ln w="9525">
            <a:noFill/>
            <a:miter lim="800000"/>
            <a:headEnd/>
            <a:tailEnd/>
          </a:ln>
        </p:spPr>
      </p:pic>
      <p:sp>
        <p:nvSpPr>
          <p:cNvPr id="6" name="圆角矩形 9"/>
          <p:cNvSpPr>
            <a:spLocks noChangeArrowheads="1"/>
          </p:cNvSpPr>
          <p:nvPr/>
        </p:nvSpPr>
        <p:spPr bwMode="auto">
          <a:xfrm>
            <a:off x="6603997" y="3518132"/>
            <a:ext cx="1088571" cy="246743"/>
          </a:xfrm>
          <a:prstGeom prst="roundRect">
            <a:avLst>
              <a:gd name="adj" fmla="val 16667"/>
            </a:avLst>
          </a:prstGeom>
          <a:noFill/>
          <a:ln w="25400" algn="ctr">
            <a:solidFill>
              <a:schemeClr val="tx2"/>
            </a:solidFill>
            <a:round/>
            <a:headEnd/>
            <a:tailEnd/>
          </a:ln>
        </p:spPr>
        <p:txBody>
          <a:bodyPr vert="eaVert" wrap="none" anchor="ctr"/>
          <a:lstStyle/>
          <a:p>
            <a:pPr algn="ctr" defTabSz="914400" fontAlgn="base">
              <a:spcBef>
                <a:spcPct val="0"/>
              </a:spcBef>
              <a:spcAft>
                <a:spcPct val="0"/>
              </a:spcAft>
            </a:pPr>
            <a:endParaRPr lang="zh-CN" altLang="en-US">
              <a:solidFill>
                <a:srgbClr val="4B4B4B"/>
              </a:solidFill>
            </a:endParaRPr>
          </a:p>
        </p:txBody>
      </p:sp>
      <p:sp>
        <p:nvSpPr>
          <p:cNvPr id="7" name="矩形标注 6"/>
          <p:cNvSpPr/>
          <p:nvPr/>
        </p:nvSpPr>
        <p:spPr>
          <a:xfrm>
            <a:off x="5515883" y="4992915"/>
            <a:ext cx="3337831" cy="899884"/>
          </a:xfrm>
          <a:prstGeom prst="wedgeRectCallout">
            <a:avLst>
              <a:gd name="adj1" fmla="val -38927"/>
              <a:gd name="adj2" fmla="val -97276"/>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zh-CN" altLang="en-US" sz="1600" dirty="0" smtClean="0">
                <a:solidFill>
                  <a:srgbClr val="FFFFFF"/>
                </a:solidFill>
                <a:ea typeface="黑体" pitchFamily="49" charset="-122"/>
              </a:rPr>
              <a:t>期刊在</a:t>
            </a:r>
            <a:r>
              <a:rPr lang="en-US" altLang="zh-CN" sz="1600" dirty="0" smtClean="0">
                <a:solidFill>
                  <a:srgbClr val="FFFFFF"/>
                </a:solidFill>
                <a:ea typeface="黑体" pitchFamily="49" charset="-122"/>
              </a:rPr>
              <a:t>JCR</a:t>
            </a:r>
            <a:r>
              <a:rPr lang="zh-CN" altLang="en-US" sz="1600" dirty="0" smtClean="0">
                <a:solidFill>
                  <a:srgbClr val="FFFFFF"/>
                </a:solidFill>
                <a:ea typeface="黑体" pitchFamily="49" charset="-122"/>
              </a:rPr>
              <a:t>数据库中的部分信息</a:t>
            </a:r>
            <a:endParaRPr lang="zh-CN" altLang="en-US" sz="1600" dirty="0">
              <a:solidFill>
                <a:srgbClr val="FFFFFF"/>
              </a:solidFill>
              <a:ea typeface="黑体" pitchFamily="49" charset="-122"/>
            </a:endParaRPr>
          </a:p>
        </p:txBody>
      </p:sp>
      <p:pic>
        <p:nvPicPr>
          <p:cNvPr id="46082" name="Picture 2"/>
          <p:cNvPicPr>
            <a:picLocks noChangeAspect="1" noChangeArrowheads="1"/>
          </p:cNvPicPr>
          <p:nvPr/>
        </p:nvPicPr>
        <p:blipFill>
          <a:blip r:embed="rId3" cstate="print"/>
          <a:srcRect/>
          <a:stretch>
            <a:fillRect/>
          </a:stretch>
        </p:blipFill>
        <p:spPr bwMode="auto">
          <a:xfrm>
            <a:off x="217716" y="3829991"/>
            <a:ext cx="4891314" cy="3028009"/>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086" y="2032000"/>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19" name="Rectangle 18"/>
          <p:cNvSpPr/>
          <p:nvPr/>
        </p:nvSpPr>
        <p:spPr>
          <a:xfrm>
            <a:off x="4345731" y="2036762"/>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5" name="Rectangle 24"/>
          <p:cNvSpPr/>
          <p:nvPr/>
        </p:nvSpPr>
        <p:spPr>
          <a:xfrm>
            <a:off x="1611086"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6" name="Rectangle 25"/>
          <p:cNvSpPr/>
          <p:nvPr/>
        </p:nvSpPr>
        <p:spPr>
          <a:xfrm>
            <a:off x="4340967" y="3251199"/>
            <a:ext cx="2734645" cy="1219200"/>
          </a:xfrm>
          <a:prstGeom prst="rect">
            <a:avLst/>
          </a:prstGeom>
          <a:solidFill>
            <a:srgbClr val="78A22F">
              <a:alpha val="61000"/>
            </a:srgb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11" name="TextBox 10"/>
          <p:cNvSpPr txBox="1"/>
          <p:nvPr/>
        </p:nvSpPr>
        <p:spPr>
          <a:xfrm>
            <a:off x="5749397" y="4552787"/>
            <a:ext cx="2906565" cy="400110"/>
          </a:xfrm>
          <a:prstGeom prst="rect">
            <a:avLst/>
          </a:prstGeom>
          <a:solidFill>
            <a:srgbClr val="FFFF00"/>
          </a:solidFill>
        </p:spPr>
        <p:txBody>
          <a:bodyPr wrap="none" rtlCol="0">
            <a:spAutoFit/>
          </a:bodyPr>
          <a:lstStyle/>
          <a:p>
            <a:r>
              <a:rPr lang="en-US" altLang="zh-CN" sz="2000" b="1" kern="0" dirty="0" smtClean="0">
                <a:solidFill>
                  <a:schemeClr val="tx2">
                    <a:lumMod val="75000"/>
                  </a:schemeClr>
                </a:solidFill>
                <a:latin typeface="华文仿宋" pitchFamily="2" charset="-122"/>
                <a:ea typeface="华文仿宋" pitchFamily="2" charset="-122"/>
              </a:rPr>
              <a:t>Endnote/Endnote</a:t>
            </a:r>
            <a:r>
              <a:rPr lang="zh-CN" altLang="en-US" sz="2000" b="1" kern="0" dirty="0" smtClean="0">
                <a:solidFill>
                  <a:schemeClr val="tx2">
                    <a:lumMod val="75000"/>
                  </a:schemeClr>
                </a:solidFill>
                <a:latin typeface="华文仿宋" pitchFamily="2" charset="-122"/>
                <a:ea typeface="华文仿宋" pitchFamily="2" charset="-122"/>
              </a:rPr>
              <a:t>网络版</a:t>
            </a:r>
            <a:endParaRPr lang="en-US" altLang="zh-CN" sz="2000" b="1" kern="0" dirty="0" smtClean="0">
              <a:solidFill>
                <a:schemeClr val="tx2">
                  <a:lumMod val="75000"/>
                </a:schemeClr>
              </a:solidFill>
              <a:latin typeface="华文仿宋" pitchFamily="2" charset="-122"/>
              <a:ea typeface="华文仿宋" pitchFamily="2" charset="-122"/>
            </a:endParaRPr>
          </a:p>
        </p:txBody>
      </p:sp>
      <p:sp>
        <p:nvSpPr>
          <p:cNvPr id="13" name="TextBox 12"/>
          <p:cNvSpPr txBox="1"/>
          <p:nvPr/>
        </p:nvSpPr>
        <p:spPr>
          <a:xfrm>
            <a:off x="287694" y="564885"/>
            <a:ext cx="8580540"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zh-CN" altLang="en-US" sz="3200" dirty="0" smtClean="0">
                <a:solidFill>
                  <a:schemeClr val="bg1"/>
                </a:solidFill>
                <a:latin typeface="Arial Unicode MS" pitchFamily="34" charset="-122"/>
                <a:ea typeface="Arial Unicode MS" pitchFamily="34" charset="-122"/>
                <a:cs typeface="Arial Unicode MS" pitchFamily="34" charset="-122"/>
              </a:rPr>
              <a:t>核心合集</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882801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保存检索式和跟踪.jpg"/>
          <p:cNvPicPr>
            <a:picLocks noChangeAspect="1"/>
          </p:cNvPicPr>
          <p:nvPr/>
        </p:nvPicPr>
        <p:blipFill>
          <a:blip r:embed="rId3" cstate="print"/>
          <a:srcRect/>
          <a:stretch>
            <a:fillRect/>
          </a:stretch>
        </p:blipFill>
        <p:spPr bwMode="auto">
          <a:xfrm>
            <a:off x="0" y="1196975"/>
            <a:ext cx="9144000" cy="4752975"/>
          </a:xfrm>
          <a:prstGeom prst="rect">
            <a:avLst/>
          </a:prstGeom>
          <a:noFill/>
          <a:ln w="9525">
            <a:noFill/>
            <a:miter lim="800000"/>
            <a:headEnd/>
            <a:tailEnd/>
          </a:ln>
        </p:spPr>
      </p:pic>
      <p:sp>
        <p:nvSpPr>
          <p:cNvPr id="23556" name="标题 1"/>
          <p:cNvSpPr>
            <a:spLocks noGrp="1"/>
          </p:cNvSpPr>
          <p:nvPr>
            <p:ph type="title"/>
          </p:nvPr>
        </p:nvSpPr>
        <p:spPr>
          <a:xfrm>
            <a:off x="900113" y="260350"/>
            <a:ext cx="7369175" cy="693738"/>
          </a:xfrm>
        </p:spPr>
        <p:txBody>
          <a:bodyPr/>
          <a:lstStyle/>
          <a:p>
            <a:r>
              <a:rPr lang="zh-CN" altLang="en-US" sz="3200" dirty="0" smtClean="0">
                <a:latin typeface="Microsoft YaHei" pitchFamily="34" charset="-122"/>
                <a:ea typeface="Microsoft YaHei" pitchFamily="34" charset="-122"/>
              </a:rPr>
              <a:t>文献管理工具</a:t>
            </a:r>
            <a:r>
              <a:rPr lang="en-US" altLang="zh-CN" sz="3200" dirty="0" smtClean="0">
                <a:latin typeface="Microsoft YaHei" pitchFamily="34" charset="-122"/>
                <a:ea typeface="Microsoft YaHei" pitchFamily="34" charset="-122"/>
              </a:rPr>
              <a:t>——</a:t>
            </a:r>
            <a:r>
              <a:rPr lang="en-US" altLang="zh-CN" sz="3200" dirty="0" err="1" smtClean="0">
                <a:latin typeface="Microsoft YaHei" pitchFamily="34" charset="-122"/>
                <a:ea typeface="Microsoft YaHei" pitchFamily="34" charset="-122"/>
              </a:rPr>
              <a:t>EndNote</a:t>
            </a:r>
            <a:r>
              <a:rPr lang="en-US" altLang="zh-CN" sz="3200" baseline="30000" dirty="0" smtClean="0">
                <a:latin typeface="Microsoft YaHei" pitchFamily="34" charset="-122"/>
                <a:ea typeface="Microsoft YaHei" pitchFamily="34" charset="-122"/>
              </a:rPr>
              <a:t>®</a:t>
            </a:r>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网络版</a:t>
            </a:r>
          </a:p>
        </p:txBody>
      </p:sp>
      <p:pic>
        <p:nvPicPr>
          <p:cNvPr id="19" name="Picture 5"/>
          <p:cNvPicPr>
            <a:picLocks noChangeAspect="1" noChangeArrowheads="1"/>
          </p:cNvPicPr>
          <p:nvPr/>
        </p:nvPicPr>
        <p:blipFill>
          <a:blip r:embed="rId4" cstate="print"/>
          <a:srcRect/>
          <a:stretch>
            <a:fillRect/>
          </a:stretch>
        </p:blipFill>
        <p:spPr bwMode="auto">
          <a:xfrm rot="19733810">
            <a:off x="4184650" y="1171575"/>
            <a:ext cx="720725" cy="931863"/>
          </a:xfrm>
          <a:prstGeom prst="rect">
            <a:avLst/>
          </a:prstGeom>
          <a:ln>
            <a:noFill/>
          </a:ln>
          <a:effectLst>
            <a:outerShdw blurRad="292100" dist="139700" dir="2700000" algn="tl" rotWithShape="0">
              <a:srgbClr val="333333">
                <a:alpha val="65000"/>
              </a:srgbClr>
            </a:outerShdw>
          </a:effectLst>
        </p:spPr>
      </p:pic>
      <p:pic>
        <p:nvPicPr>
          <p:cNvPr id="20" name="Picture 6"/>
          <p:cNvPicPr>
            <a:picLocks noChangeAspect="1" noChangeArrowheads="1"/>
          </p:cNvPicPr>
          <p:nvPr/>
        </p:nvPicPr>
        <p:blipFill>
          <a:blip r:embed="rId5" cstate="print"/>
          <a:srcRect/>
          <a:stretch>
            <a:fillRect/>
          </a:stretch>
        </p:blipFill>
        <p:spPr bwMode="auto">
          <a:xfrm rot="-1860000">
            <a:off x="4184650" y="1171575"/>
            <a:ext cx="719138" cy="931863"/>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a:stretch>
            <a:fillRect/>
          </a:stretch>
        </p:blipFill>
        <p:spPr bwMode="auto">
          <a:xfrm rot="-1860000">
            <a:off x="6848475" y="3116263"/>
            <a:ext cx="720725" cy="931862"/>
          </a:xfrm>
          <a:prstGeom prst="rect">
            <a:avLst/>
          </a:prstGeom>
          <a:noFill/>
          <a:ln w="9525">
            <a:noFill/>
            <a:miter lim="800000"/>
            <a:headEnd/>
            <a:tailEnd/>
          </a:ln>
        </p:spPr>
      </p:pic>
      <p:sp>
        <p:nvSpPr>
          <p:cNvPr id="8" name="Footer Placeholder 7"/>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
        <p:nvSpPr>
          <p:cNvPr id="9" name="矩形标注 6"/>
          <p:cNvSpPr/>
          <p:nvPr/>
        </p:nvSpPr>
        <p:spPr>
          <a:xfrm>
            <a:off x="667657" y="4542971"/>
            <a:ext cx="8476343" cy="1248229"/>
          </a:xfrm>
          <a:prstGeom prst="wedgeRectCallout">
            <a:avLst>
              <a:gd name="adj1" fmla="val 3981"/>
              <a:gd name="adj2" fmla="val -41122"/>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err="1" smtClean="0">
                <a:solidFill>
                  <a:srgbClr val="FFFFFF"/>
                </a:solidFill>
                <a:ea typeface="黑体" pitchFamily="49" charset="-122"/>
              </a:rPr>
              <a:t>EndNote</a:t>
            </a:r>
            <a:r>
              <a:rPr lang="zh-CN" altLang="en-US" dirty="0" smtClean="0">
                <a:solidFill>
                  <a:srgbClr val="FFFFFF"/>
                </a:solidFill>
                <a:ea typeface="黑体" pitchFamily="49" charset="-122"/>
              </a:rPr>
              <a:t>网络版使用前需要先在本机构</a:t>
            </a:r>
            <a:r>
              <a:rPr lang="en-US" altLang="zh-CN" dirty="0" smtClean="0">
                <a:solidFill>
                  <a:srgbClr val="FFFFFF"/>
                </a:solidFill>
                <a:ea typeface="黑体" pitchFamily="49" charset="-122"/>
              </a:rPr>
              <a:t>IP</a:t>
            </a:r>
            <a:r>
              <a:rPr lang="zh-CN" altLang="en-US" dirty="0" smtClean="0">
                <a:solidFill>
                  <a:srgbClr val="FFFFFF"/>
                </a:solidFill>
                <a:ea typeface="黑体" pitchFamily="49" charset="-122"/>
              </a:rPr>
              <a:t>范围内注册</a:t>
            </a:r>
            <a:r>
              <a:rPr lang="en-US" altLang="zh-CN" dirty="0" smtClean="0">
                <a:solidFill>
                  <a:srgbClr val="FFFFFF"/>
                </a:solidFill>
                <a:ea typeface="黑体" pitchFamily="49" charset="-122"/>
              </a:rPr>
              <a:t>,</a:t>
            </a:r>
            <a:r>
              <a:rPr lang="zh-CN" altLang="en-US" dirty="0" smtClean="0">
                <a:solidFill>
                  <a:srgbClr val="FFFFFF"/>
                </a:solidFill>
                <a:ea typeface="黑体" pitchFamily="49" charset="-122"/>
              </a:rPr>
              <a:t>注册成功之后</a:t>
            </a:r>
            <a:r>
              <a:rPr lang="en-US" altLang="zh-CN" dirty="0" smtClean="0">
                <a:solidFill>
                  <a:srgbClr val="FFFFFF"/>
                </a:solidFill>
                <a:ea typeface="黑体" pitchFamily="49" charset="-122"/>
              </a:rPr>
              <a:t>,</a:t>
            </a:r>
            <a:r>
              <a:rPr lang="zh-CN" altLang="en-US" dirty="0" smtClean="0">
                <a:solidFill>
                  <a:srgbClr val="FFFFFF"/>
                </a:solidFill>
                <a:ea typeface="黑体" pitchFamily="49" charset="-122"/>
              </a:rPr>
              <a:t>不限地点</a:t>
            </a:r>
            <a:r>
              <a:rPr lang="en-US" altLang="zh-CN" dirty="0" smtClean="0">
                <a:solidFill>
                  <a:srgbClr val="FFFFFF"/>
                </a:solidFill>
                <a:ea typeface="黑体" pitchFamily="49" charset="-122"/>
              </a:rPr>
              <a:t>,</a:t>
            </a:r>
            <a:r>
              <a:rPr lang="zh-CN" altLang="en-US" dirty="0" smtClean="0">
                <a:solidFill>
                  <a:srgbClr val="FFFFFF"/>
                </a:solidFill>
                <a:ea typeface="黑体" pitchFamily="49" charset="-122"/>
              </a:rPr>
              <a:t>只要能上网都可访问</a:t>
            </a:r>
            <a:r>
              <a:rPr lang="en-US" altLang="zh-CN" dirty="0" err="1" smtClean="0">
                <a:solidFill>
                  <a:srgbClr val="FFFFFF"/>
                </a:solidFill>
                <a:ea typeface="黑体" pitchFamily="49" charset="-122"/>
              </a:rPr>
              <a:t>EndNote</a:t>
            </a:r>
            <a:r>
              <a:rPr lang="zh-CN" altLang="en-US" dirty="0" smtClean="0">
                <a:solidFill>
                  <a:srgbClr val="FFFFFF"/>
                </a:solidFill>
                <a:ea typeface="黑体" pitchFamily="49" charset="-122"/>
              </a:rPr>
              <a:t>网络版</a:t>
            </a:r>
            <a:r>
              <a:rPr lang="en-US" altLang="zh-CN" dirty="0" smtClean="0">
                <a:solidFill>
                  <a:srgbClr val="FFFFFF"/>
                </a:solidFill>
                <a:ea typeface="黑体" pitchFamily="49" charset="-122"/>
              </a:rPr>
              <a:t>.</a:t>
            </a:r>
          </a:p>
          <a:p>
            <a:pPr>
              <a:defRPr/>
            </a:pPr>
            <a:r>
              <a:rPr lang="zh-CN" altLang="en-US" dirty="0" smtClean="0">
                <a:solidFill>
                  <a:srgbClr val="FFFFFF"/>
                </a:solidFill>
                <a:ea typeface="黑体" pitchFamily="49" charset="-122"/>
              </a:rPr>
              <a:t>更多关于</a:t>
            </a:r>
            <a:r>
              <a:rPr lang="en-US" altLang="zh-CN" dirty="0" err="1" smtClean="0">
                <a:solidFill>
                  <a:srgbClr val="FFFFFF"/>
                </a:solidFill>
                <a:ea typeface="黑体" pitchFamily="49" charset="-122"/>
              </a:rPr>
              <a:t>EndNote</a:t>
            </a:r>
            <a:r>
              <a:rPr lang="zh-CN" altLang="en-US" dirty="0" smtClean="0">
                <a:solidFill>
                  <a:srgbClr val="FFFFFF"/>
                </a:solidFill>
                <a:ea typeface="黑体" pitchFamily="49" charset="-122"/>
              </a:rPr>
              <a:t>的操作可参考汤森路透大讲堂：</a:t>
            </a:r>
            <a:endParaRPr lang="en-US" altLang="zh-CN" dirty="0" smtClean="0">
              <a:solidFill>
                <a:srgbClr val="FFFFFF"/>
              </a:solidFill>
              <a:ea typeface="黑体" pitchFamily="49" charset="-122"/>
            </a:endParaRPr>
          </a:p>
          <a:p>
            <a:pPr>
              <a:defRPr/>
            </a:pPr>
            <a:r>
              <a:rPr lang="en-US" altLang="zh-CN" dirty="0" smtClean="0">
                <a:solidFill>
                  <a:srgbClr val="FFFFFF"/>
                </a:solidFill>
                <a:ea typeface="黑体" pitchFamily="49" charset="-122"/>
                <a:hlinkClick r:id="rId6"/>
              </a:rPr>
              <a:t>http://ip-science.thomsonreuters.com.cn/wosonline/Autumn2015/course1103.htm</a:t>
            </a:r>
            <a:r>
              <a:rPr lang="en-US" altLang="zh-CN" dirty="0" smtClean="0">
                <a:solidFill>
                  <a:srgbClr val="FFFFFF"/>
                </a:solidFill>
                <a:ea typeface="黑体" pitchFamily="49" charset="-122"/>
              </a:rPr>
              <a:t> </a:t>
            </a:r>
            <a:endParaRPr lang="zh-CN" altLang="en-US" dirty="0">
              <a:solidFill>
                <a:srgbClr val="FFFFFF"/>
              </a:solidFill>
              <a:ea typeface="黑体"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1500"/>
                            </p:stCondLst>
                            <p:childTnLst>
                              <p:par>
                                <p:cTn id="19" presetID="49" presetClass="path" presetSubtype="0" accel="50000" decel="50000" fill="hold" nodeType="afterEffect">
                                  <p:stCondLst>
                                    <p:cond delay="1000"/>
                                  </p:stCondLst>
                                  <p:childTnLst>
                                    <p:animMotion origin="layout" path="M 1.38889E-6 2.59259E-6 L 0.29427 0.2824 " pathEditMode="relative" rAng="0" ptsTypes="AA">
                                      <p:cBhvr>
                                        <p:cTn id="20" dur="1000" fill="hold"/>
                                        <p:tgtEl>
                                          <p:spTgt spid="19"/>
                                        </p:tgtEl>
                                        <p:attrNameLst>
                                          <p:attrName>ppt_x</p:attrName>
                                          <p:attrName>ppt_y</p:attrName>
                                        </p:attrNameLst>
                                      </p:cBhvr>
                                      <p:rCtr x="147" y="141"/>
                                    </p:animMotion>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3500"/>
                            </p:stCondLst>
                            <p:childTnLst>
                              <p:par>
                                <p:cTn id="25" presetID="35" presetClass="emph" presetSubtype="0" fill="hold" nodeType="afterEffect">
                                  <p:stCondLst>
                                    <p:cond delay="0"/>
                                  </p:stCondLst>
                                  <p:childTnLst>
                                    <p:anim calcmode="discrete" valueType="str">
                                      <p:cBhvr>
                                        <p:cTn id="26" dur="500" fill="hold"/>
                                        <p:tgtEl>
                                          <p:spTgt spid="21"/>
                                        </p:tgtEl>
                                        <p:attrNameLst>
                                          <p:attrName>style.visibility</p:attrName>
                                        </p:attrNameLst>
                                      </p:cBhvr>
                                      <p:tavLst>
                                        <p:tav tm="0">
                                          <p:val>
                                            <p:strVal val="hidden"/>
                                          </p:val>
                                        </p:tav>
                                        <p:tav tm="50000">
                                          <p:val>
                                            <p:strVal val="visible"/>
                                          </p:val>
                                        </p:tav>
                                      </p:tavLst>
                                    </p:anim>
                                  </p:childTnLst>
                                </p:cTn>
                              </p:par>
                            </p:childTnLst>
                          </p:cTn>
                        </p:par>
                        <p:par>
                          <p:cTn id="27" fill="hold">
                            <p:stCondLst>
                              <p:cond delay="4000"/>
                            </p:stCondLst>
                            <p:childTnLst>
                              <p:par>
                                <p:cTn id="28" presetID="1" presetClass="exit" presetSubtype="0" fill="hold" nodeType="afterEffect">
                                  <p:stCondLst>
                                    <p:cond delay="0"/>
                                  </p:stCondLst>
                                  <p:childTnLst>
                                    <p:set>
                                      <p:cBhvr>
                                        <p:cTn id="29" dur="1" fill="hold">
                                          <p:stCondLst>
                                            <p:cond delay="0"/>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Content Placeholder 2"/>
          <p:cNvSpPr>
            <a:spLocks noGrp="1"/>
          </p:cNvSpPr>
          <p:nvPr>
            <p:ph idx="1"/>
          </p:nvPr>
        </p:nvSpPr>
        <p:spPr/>
        <p:txBody>
          <a:bodyPr/>
          <a:lstStyle/>
          <a:p>
            <a:endParaRPr lang="en-US" smtClean="0"/>
          </a:p>
        </p:txBody>
      </p:sp>
      <p:sp>
        <p:nvSpPr>
          <p:cNvPr id="24580" name="标题 1"/>
          <p:cNvSpPr>
            <a:spLocks noGrp="1"/>
          </p:cNvSpPr>
          <p:nvPr>
            <p:ph type="title"/>
          </p:nvPr>
        </p:nvSpPr>
        <p:spPr/>
        <p:txBody>
          <a:bodyPr/>
          <a:lstStyle/>
          <a:p>
            <a:r>
              <a:rPr lang="zh-CN" altLang="en-US" sz="3200" dirty="0" smtClean="0">
                <a:latin typeface="Microsoft YaHei" pitchFamily="34" charset="-122"/>
                <a:ea typeface="Microsoft YaHei" pitchFamily="34" charset="-122"/>
              </a:rPr>
              <a:t>文献管理工具</a:t>
            </a:r>
            <a:r>
              <a:rPr lang="en-US" altLang="zh-CN" sz="3200" dirty="0" smtClean="0">
                <a:latin typeface="Microsoft YaHei" pitchFamily="34" charset="-122"/>
                <a:ea typeface="Microsoft YaHei" pitchFamily="34" charset="-122"/>
              </a:rPr>
              <a:t>——</a:t>
            </a:r>
            <a:r>
              <a:rPr lang="en-US" altLang="zh-CN" sz="3200" dirty="0" err="1" smtClean="0">
                <a:latin typeface="Microsoft YaHei" pitchFamily="34" charset="-122"/>
                <a:ea typeface="Microsoft YaHei" pitchFamily="34" charset="-122"/>
              </a:rPr>
              <a:t>EndNote</a:t>
            </a:r>
            <a:r>
              <a:rPr lang="en-US" altLang="zh-CN" sz="3200" baseline="30000" dirty="0" smtClean="0">
                <a:latin typeface="Microsoft YaHei" pitchFamily="34" charset="-122"/>
                <a:ea typeface="Microsoft YaHei" pitchFamily="34" charset="-122"/>
              </a:rPr>
              <a:t>®</a:t>
            </a:r>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网络版</a:t>
            </a:r>
          </a:p>
        </p:txBody>
      </p:sp>
      <p:pic>
        <p:nvPicPr>
          <p:cNvPr id="6" name="Picture 5" descr="检索results.JPG"/>
          <p:cNvPicPr>
            <a:picLocks noChangeAspect="1"/>
          </p:cNvPicPr>
          <p:nvPr/>
        </p:nvPicPr>
        <p:blipFill>
          <a:blip r:embed="rId2" cstate="print"/>
          <a:srcRect/>
          <a:stretch>
            <a:fillRect/>
          </a:stretch>
        </p:blipFill>
        <p:spPr bwMode="auto">
          <a:xfrm>
            <a:off x="0" y="1369785"/>
            <a:ext cx="9144000" cy="4997450"/>
          </a:xfrm>
          <a:prstGeom prst="rect">
            <a:avLst/>
          </a:prstGeom>
          <a:noFill/>
          <a:ln w="9525">
            <a:noFill/>
            <a:miter lim="800000"/>
            <a:headEnd/>
            <a:tailEnd/>
          </a:ln>
        </p:spPr>
      </p:pic>
      <p:sp>
        <p:nvSpPr>
          <p:cNvPr id="7" name="圆角矩形 21"/>
          <p:cNvSpPr>
            <a:spLocks noChangeArrowheads="1"/>
          </p:cNvSpPr>
          <p:nvPr/>
        </p:nvSpPr>
        <p:spPr bwMode="auto">
          <a:xfrm>
            <a:off x="2268538" y="3689350"/>
            <a:ext cx="498475" cy="24479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endParaRPr>
          </a:p>
        </p:txBody>
      </p:sp>
      <p:pic>
        <p:nvPicPr>
          <p:cNvPr id="8" name="Picture 7" descr="C:\Program Files (x86)\Microsoft Office\MEDIA\OFFICE12\Bullets\BD21301_.gif"/>
          <p:cNvPicPr>
            <a:picLocks noChangeAspect="1" noChangeArrowheads="1"/>
          </p:cNvPicPr>
          <p:nvPr/>
        </p:nvPicPr>
        <p:blipFill>
          <a:blip r:embed="rId3" cstate="print"/>
          <a:srcRect/>
          <a:stretch>
            <a:fillRect/>
          </a:stretch>
        </p:blipFill>
        <p:spPr bwMode="auto">
          <a:xfrm>
            <a:off x="2360613" y="3852863"/>
            <a:ext cx="123825" cy="123825"/>
          </a:xfrm>
          <a:prstGeom prst="rect">
            <a:avLst/>
          </a:prstGeom>
          <a:noFill/>
          <a:ln w="9525">
            <a:noFill/>
            <a:miter lim="800000"/>
            <a:headEnd/>
            <a:tailEnd/>
          </a:ln>
        </p:spPr>
      </p:pic>
      <p:pic>
        <p:nvPicPr>
          <p:cNvPr id="9" name="Picture 8" descr="C:\Program Files (x86)\Microsoft Office\MEDIA\OFFICE12\Bullets\BD21301_.gif"/>
          <p:cNvPicPr>
            <a:picLocks noChangeAspect="1" noChangeArrowheads="1"/>
          </p:cNvPicPr>
          <p:nvPr/>
        </p:nvPicPr>
        <p:blipFill>
          <a:blip r:embed="rId3" cstate="print"/>
          <a:srcRect/>
          <a:stretch>
            <a:fillRect/>
          </a:stretch>
        </p:blipFill>
        <p:spPr bwMode="auto">
          <a:xfrm>
            <a:off x="2339975" y="4860925"/>
            <a:ext cx="123825" cy="123825"/>
          </a:xfrm>
          <a:prstGeom prst="rect">
            <a:avLst/>
          </a:prstGeom>
          <a:noFill/>
          <a:ln w="9525">
            <a:noFill/>
            <a:miter lim="800000"/>
            <a:headEnd/>
            <a:tailEnd/>
          </a:ln>
        </p:spPr>
      </p:pic>
      <p:pic>
        <p:nvPicPr>
          <p:cNvPr id="10" name="Picture 9" descr="C:\Program Files (x86)\Microsoft Office\MEDIA\OFFICE12\Bullets\BD21301_.gif"/>
          <p:cNvPicPr>
            <a:picLocks noChangeAspect="1" noChangeArrowheads="1"/>
          </p:cNvPicPr>
          <p:nvPr/>
        </p:nvPicPr>
        <p:blipFill>
          <a:blip r:embed="rId3" cstate="print"/>
          <a:srcRect/>
          <a:stretch>
            <a:fillRect/>
          </a:stretch>
        </p:blipFill>
        <p:spPr bwMode="auto">
          <a:xfrm>
            <a:off x="2360613" y="5724525"/>
            <a:ext cx="123825" cy="123825"/>
          </a:xfrm>
          <a:prstGeom prst="rect">
            <a:avLst/>
          </a:prstGeom>
          <a:noFill/>
          <a:ln w="9525">
            <a:noFill/>
            <a:miter lim="800000"/>
            <a:headEnd/>
            <a:tailEnd/>
          </a:ln>
        </p:spPr>
      </p:pic>
      <p:pic>
        <p:nvPicPr>
          <p:cNvPr id="11" name="Picture 10" descr="endnotebaocun.jpg"/>
          <p:cNvPicPr>
            <a:picLocks noChangeAspect="1"/>
          </p:cNvPicPr>
          <p:nvPr/>
        </p:nvPicPr>
        <p:blipFill>
          <a:blip r:embed="rId4" cstate="print"/>
          <a:stretch>
            <a:fillRect/>
          </a:stretch>
        </p:blipFill>
        <p:spPr>
          <a:xfrm>
            <a:off x="3851275" y="3616325"/>
            <a:ext cx="1762125" cy="1333500"/>
          </a:xfrm>
          <a:prstGeom prst="rect">
            <a:avLst/>
          </a:prstGeom>
          <a:ln>
            <a:noFill/>
          </a:ln>
          <a:effectLst>
            <a:outerShdw blurRad="292100" dist="139700" dir="2700000" algn="tl" rotWithShape="0">
              <a:srgbClr val="333333">
                <a:alpha val="65000"/>
              </a:srgbClr>
            </a:outerShdw>
          </a:effectLst>
        </p:spPr>
      </p:pic>
      <p:sp>
        <p:nvSpPr>
          <p:cNvPr id="12" name="圆角矩形 21"/>
          <p:cNvSpPr>
            <a:spLocks noChangeArrowheads="1"/>
          </p:cNvSpPr>
          <p:nvPr/>
        </p:nvSpPr>
        <p:spPr bwMode="auto">
          <a:xfrm>
            <a:off x="3924300" y="3616325"/>
            <a:ext cx="1439863"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endParaRPr>
          </a:p>
        </p:txBody>
      </p:sp>
      <p:pic>
        <p:nvPicPr>
          <p:cNvPr id="13" name="Picture 12" descr="点击ENDNOTE.jpg"/>
          <p:cNvPicPr>
            <a:picLocks noChangeAspect="1"/>
          </p:cNvPicPr>
          <p:nvPr/>
        </p:nvPicPr>
        <p:blipFill>
          <a:blip r:embed="rId5" cstate="print"/>
          <a:stretch>
            <a:fillRect/>
          </a:stretch>
        </p:blipFill>
        <p:spPr>
          <a:xfrm>
            <a:off x="7019925" y="2708275"/>
            <a:ext cx="1689100" cy="1511300"/>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6" cstate="print"/>
          <a:srcRect/>
          <a:stretch>
            <a:fillRect/>
          </a:stretch>
        </p:blipFill>
        <p:spPr bwMode="auto">
          <a:xfrm rot="19733810">
            <a:off x="7353300" y="2366963"/>
            <a:ext cx="719138"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7" cstate="print"/>
          <a:srcRect/>
          <a:stretch>
            <a:fillRect/>
          </a:stretch>
        </p:blipFill>
        <p:spPr bwMode="auto">
          <a:xfrm rot="-1860000">
            <a:off x="7353300" y="2395538"/>
            <a:ext cx="719138" cy="931862"/>
          </a:xfrm>
          <a:prstGeom prst="rect">
            <a:avLst/>
          </a:prstGeom>
          <a:noFill/>
          <a:ln w="9525">
            <a:noFill/>
            <a:miter lim="800000"/>
            <a:headEnd/>
            <a:tailEnd/>
          </a:ln>
        </p:spPr>
      </p:pic>
      <p:pic>
        <p:nvPicPr>
          <p:cNvPr id="16" name="Picture 5"/>
          <p:cNvPicPr>
            <a:picLocks noChangeAspect="1" noChangeArrowheads="1"/>
          </p:cNvPicPr>
          <p:nvPr/>
        </p:nvPicPr>
        <p:blipFill>
          <a:blip r:embed="rId6" cstate="print"/>
          <a:srcRect/>
          <a:stretch>
            <a:fillRect/>
          </a:stretch>
        </p:blipFill>
        <p:spPr bwMode="auto">
          <a:xfrm rot="19733810">
            <a:off x="4689475" y="3619500"/>
            <a:ext cx="719138" cy="931863"/>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7" cstate="print"/>
          <a:srcRect/>
          <a:stretch>
            <a:fillRect/>
          </a:stretch>
        </p:blipFill>
        <p:spPr bwMode="auto">
          <a:xfrm rot="-1860000">
            <a:off x="4687888" y="3619500"/>
            <a:ext cx="720725" cy="931863"/>
          </a:xfrm>
          <a:prstGeom prst="rect">
            <a:avLst/>
          </a:prstGeom>
          <a:noFill/>
          <a:ln w="9525">
            <a:noFill/>
            <a:miter lim="800000"/>
            <a:headEnd/>
            <a:tailEnd/>
          </a:ln>
        </p:spPr>
      </p:pic>
      <p:pic>
        <p:nvPicPr>
          <p:cNvPr id="18" name="Picture 6"/>
          <p:cNvPicPr>
            <a:picLocks noChangeAspect="1" noChangeArrowheads="1"/>
          </p:cNvPicPr>
          <p:nvPr/>
        </p:nvPicPr>
        <p:blipFill>
          <a:blip r:embed="rId7" cstate="print"/>
          <a:srcRect/>
          <a:stretch>
            <a:fillRect/>
          </a:stretch>
        </p:blipFill>
        <p:spPr bwMode="auto">
          <a:xfrm rot="-1860000">
            <a:off x="7929563" y="3332163"/>
            <a:ext cx="719137" cy="931862"/>
          </a:xfrm>
          <a:prstGeom prst="rect">
            <a:avLst/>
          </a:prstGeom>
          <a:noFill/>
          <a:ln w="9525">
            <a:noFill/>
            <a:miter lim="800000"/>
            <a:headEnd/>
            <a:tailEnd/>
          </a:ln>
        </p:spPr>
      </p:pic>
      <p:sp>
        <p:nvSpPr>
          <p:cNvPr id="19" name="Footer Placeholder 18"/>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Top)">
                                      <p:cBhvr>
                                        <p:cTn id="24" dur="500"/>
                                        <p:tgtEl>
                                          <p:spTgt spid="11"/>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lide(fromBottom)">
                                      <p:cBhvr>
                                        <p:cTn id="32" dur="500"/>
                                        <p:tgtEl>
                                          <p:spTgt spid="16"/>
                                        </p:tgtEl>
                                      </p:cBhvr>
                                    </p:animEffect>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1+#ppt_w/2"/>
                                          </p:val>
                                        </p:tav>
                                        <p:tav tm="100000">
                                          <p:val>
                                            <p:strVal val="#ppt_x"/>
                                          </p:val>
                                        </p:tav>
                                      </p:tavLst>
                                    </p:anim>
                                    <p:anim calcmode="lin" valueType="num">
                                      <p:cBhvr additive="base">
                                        <p:cTn id="53" dur="1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par>
                          <p:cTn id="57" fill="hold">
                            <p:stCondLst>
                              <p:cond delay="1000"/>
                            </p:stCondLst>
                            <p:childTnLst>
                              <p:par>
                                <p:cTn id="58" presetID="35" presetClass="emph" presetSubtype="0" fill="hold" nodeType="afterEffect">
                                  <p:stCondLst>
                                    <p:cond delay="0"/>
                                  </p:stCondLst>
                                  <p:childTnLst>
                                    <p:anim calcmode="discrete" valueType="str">
                                      <p:cBhvr>
                                        <p:cTn id="59" dur="500" fill="hold"/>
                                        <p:tgtEl>
                                          <p:spTgt spid="15"/>
                                        </p:tgtEl>
                                        <p:attrNameLst>
                                          <p:attrName>style.visibility</p:attrName>
                                        </p:attrNameLst>
                                      </p:cBhvr>
                                      <p:tavLst>
                                        <p:tav tm="0">
                                          <p:val>
                                            <p:strVal val="hidden"/>
                                          </p:val>
                                        </p:tav>
                                        <p:tav tm="50000">
                                          <p:val>
                                            <p:strVal val="visible"/>
                                          </p:val>
                                        </p:tav>
                                      </p:tavLst>
                                    </p:anim>
                                  </p:childTnLst>
                                </p:cTn>
                              </p:par>
                            </p:childTnLst>
                          </p:cTn>
                        </p:par>
                        <p:par>
                          <p:cTn id="60" fill="hold">
                            <p:stCondLst>
                              <p:cond delay="1500"/>
                            </p:stCondLst>
                            <p:childTnLst>
                              <p:par>
                                <p:cTn id="61" presetID="1" presetClass="exit" presetSubtype="0" fill="hold" nodeType="after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par>
                          <p:cTn id="63" fill="hold">
                            <p:stCondLst>
                              <p:cond delay="1500"/>
                            </p:stCondLst>
                            <p:childTnLst>
                              <p:par>
                                <p:cTn id="64" presetID="12" presetClass="entr" presetSubtype="1"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slide(fromTop)">
                                      <p:cBhvr>
                                        <p:cTn id="66" dur="500"/>
                                        <p:tgtEl>
                                          <p:spTgt spid="13"/>
                                        </p:tgtEl>
                                      </p:cBhvr>
                                    </p:animEffect>
                                  </p:childTnLst>
                                </p:cTn>
                              </p:par>
                            </p:childTnLst>
                          </p:cTn>
                        </p:par>
                        <p:par>
                          <p:cTn id="67" fill="hold">
                            <p:stCondLst>
                              <p:cond delay="2000"/>
                            </p:stCondLst>
                            <p:childTnLst>
                              <p:par>
                                <p:cTn id="68" presetID="49" presetClass="path" presetSubtype="0" accel="50000" decel="50000" fill="hold" nodeType="afterEffect">
                                  <p:stCondLst>
                                    <p:cond delay="1000"/>
                                  </p:stCondLst>
                                  <p:childTnLst>
                                    <p:animMotion origin="layout" path="M -2.77778E-6 -3.33333E-6 L 0.06615 0.14584 " pathEditMode="relative" rAng="0" ptsTypes="AA">
                                      <p:cBhvr>
                                        <p:cTn id="69" dur="1000" fill="hold"/>
                                        <p:tgtEl>
                                          <p:spTgt spid="14"/>
                                        </p:tgtEl>
                                        <p:attrNameLst>
                                          <p:attrName>ppt_x</p:attrName>
                                          <p:attrName>ppt_y</p:attrName>
                                        </p:attrNameLst>
                                      </p:cBhvr>
                                      <p:rCtr x="33" y="73"/>
                                    </p:animMotion>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par>
                          <p:cTn id="73" fill="hold">
                            <p:stCondLst>
                              <p:cond delay="4000"/>
                            </p:stCondLst>
                            <p:childTnLst>
                              <p:par>
                                <p:cTn id="74" presetID="35" presetClass="emph" presetSubtype="0" fill="hold" nodeType="afterEffect">
                                  <p:stCondLst>
                                    <p:cond delay="0"/>
                                  </p:stCondLst>
                                  <p:childTnLst>
                                    <p:anim calcmode="discrete" valueType="str">
                                      <p:cBhvr>
                                        <p:cTn id="75" dur="500" fill="hold"/>
                                        <p:tgtEl>
                                          <p:spTgt spid="18"/>
                                        </p:tgtEl>
                                        <p:attrNameLst>
                                          <p:attrName>style.visibility</p:attrName>
                                        </p:attrNameLst>
                                      </p:cBhvr>
                                      <p:tavLst>
                                        <p:tav tm="0">
                                          <p:val>
                                            <p:strVal val="hidden"/>
                                          </p:val>
                                        </p:tav>
                                        <p:tav tm="50000">
                                          <p:val>
                                            <p:strVal val="visible"/>
                                          </p:val>
                                        </p:tav>
                                      </p:tavLst>
                                    </p:anim>
                                  </p:childTnLst>
                                </p:cTn>
                              </p:par>
                            </p:childTnLst>
                          </p:cTn>
                        </p:par>
                        <p:par>
                          <p:cTn id="76" fill="hold">
                            <p:stCondLst>
                              <p:cond delay="4500"/>
                            </p:stCondLst>
                            <p:childTnLst>
                              <p:par>
                                <p:cTn id="77" presetID="1" presetClass="exit" presetSubtype="0" fill="hold" nodeType="after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4" cstate="print"/>
          <a:srcRect/>
          <a:stretch>
            <a:fillRect/>
          </a:stretch>
        </p:blipFill>
        <p:spPr bwMode="auto">
          <a:xfrm>
            <a:off x="-471488" y="0"/>
            <a:ext cx="9615488" cy="6356350"/>
          </a:xfrm>
          <a:prstGeom prst="rect">
            <a:avLst/>
          </a:prstGeom>
          <a:noFill/>
          <a:ln w="9525">
            <a:noFill/>
            <a:miter lim="800000"/>
            <a:headEnd/>
            <a:tailEnd/>
          </a:ln>
        </p:spPr>
      </p:pic>
      <p:sp>
        <p:nvSpPr>
          <p:cNvPr id="11" name="Line 10"/>
          <p:cNvSpPr>
            <a:spLocks noChangeShapeType="1"/>
          </p:cNvSpPr>
          <p:nvPr/>
        </p:nvSpPr>
        <p:spPr bwMode="auto">
          <a:xfrm flipH="1">
            <a:off x="971550" y="2636838"/>
            <a:ext cx="935038" cy="20637"/>
          </a:xfrm>
          <a:prstGeom prst="line">
            <a:avLst/>
          </a:prstGeom>
          <a:noFill/>
          <a:ln w="38100">
            <a:solidFill>
              <a:srgbClr val="FF6600"/>
            </a:solidFill>
            <a:round/>
            <a:headEnd/>
            <a:tailEnd type="triangle" w="med" len="med"/>
          </a:ln>
        </p:spPr>
        <p:txBody>
          <a:bodyPr wrap="none" anchor="ctr"/>
          <a:lstStyle/>
          <a:p>
            <a:endParaRPr lang="en-US">
              <a:solidFill>
                <a:srgbClr val="4B4B4B"/>
              </a:solidFill>
            </a:endParaRPr>
          </a:p>
        </p:txBody>
      </p:sp>
      <p:sp>
        <p:nvSpPr>
          <p:cNvPr id="12" name="Text Box 11"/>
          <p:cNvSpPr txBox="1">
            <a:spLocks noChangeArrowheads="1"/>
          </p:cNvSpPr>
          <p:nvPr/>
        </p:nvSpPr>
        <p:spPr bwMode="auto">
          <a:xfrm>
            <a:off x="1691680" y="2276872"/>
            <a:ext cx="2232025" cy="649287"/>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pPr>
            <a:r>
              <a:rPr lang="zh-CN" altLang="en-US">
                <a:solidFill>
                  <a:srgbClr val="FFFFFF"/>
                </a:solidFill>
                <a:latin typeface="Microsoft YaHei" pitchFamily="34" charset="-122"/>
                <a:ea typeface="Microsoft YaHei" pitchFamily="34" charset="-122"/>
              </a:rPr>
              <a:t>有效地组织管理手头的参考文献</a:t>
            </a:r>
          </a:p>
        </p:txBody>
      </p:sp>
      <p:sp>
        <p:nvSpPr>
          <p:cNvPr id="14" name="Text Box 13"/>
          <p:cNvSpPr txBox="1">
            <a:spLocks noChangeArrowheads="1"/>
          </p:cNvSpPr>
          <p:nvPr/>
        </p:nvSpPr>
        <p:spPr bwMode="auto">
          <a:xfrm>
            <a:off x="2195736" y="1268760"/>
            <a:ext cx="1368425" cy="371475"/>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pPr>
            <a:r>
              <a:rPr lang="zh-CN" altLang="en-US">
                <a:solidFill>
                  <a:srgbClr val="FFFFFF"/>
                </a:solidFill>
                <a:latin typeface="Microsoft YaHei" pitchFamily="34" charset="-122"/>
                <a:ea typeface="Microsoft YaHei" pitchFamily="34" charset="-122"/>
              </a:rPr>
              <a:t>快速检索</a:t>
            </a:r>
          </a:p>
        </p:txBody>
      </p:sp>
      <p:sp>
        <p:nvSpPr>
          <p:cNvPr id="15" name="Line 14"/>
          <p:cNvSpPr>
            <a:spLocks noChangeShapeType="1"/>
          </p:cNvSpPr>
          <p:nvPr/>
        </p:nvSpPr>
        <p:spPr bwMode="auto">
          <a:xfrm flipH="1" flipV="1">
            <a:off x="1331913" y="1484313"/>
            <a:ext cx="935037" cy="0"/>
          </a:xfrm>
          <a:prstGeom prst="line">
            <a:avLst/>
          </a:prstGeom>
          <a:noFill/>
          <a:ln w="38100">
            <a:solidFill>
              <a:srgbClr val="FF6600"/>
            </a:solidFill>
            <a:round/>
            <a:headEnd/>
            <a:tailEnd type="triangle" w="med" len="med"/>
          </a:ln>
        </p:spPr>
        <p:txBody>
          <a:bodyPr wrap="none" anchor="ctr"/>
          <a:lstStyle/>
          <a:p>
            <a:endParaRPr lang="en-US">
              <a:solidFill>
                <a:srgbClr val="4B4B4B"/>
              </a:solidFill>
            </a:endParaRPr>
          </a:p>
        </p:txBody>
      </p:sp>
      <p:sp>
        <p:nvSpPr>
          <p:cNvPr id="16" name="矩形 15"/>
          <p:cNvSpPr>
            <a:spLocks noChangeArrowheads="1"/>
          </p:cNvSpPr>
          <p:nvPr/>
        </p:nvSpPr>
        <p:spPr bwMode="auto">
          <a:xfrm>
            <a:off x="107950" y="1196975"/>
            <a:ext cx="1511300" cy="1584325"/>
          </a:xfrm>
          <a:prstGeom prst="rect">
            <a:avLst/>
          </a:prstGeom>
          <a:noFill/>
          <a:ln w="28575" algn="ctr">
            <a:solidFill>
              <a:schemeClr val="tx2"/>
            </a:solidFill>
            <a:round/>
            <a:headEnd/>
            <a:tailEnd/>
          </a:ln>
        </p:spPr>
        <p:txBody>
          <a:bodyPr lIns="0" tIns="0" rIns="182880" bIns="0"/>
          <a:lstStyle/>
          <a:p>
            <a:pPr>
              <a:spcBef>
                <a:spcPct val="50000"/>
              </a:spcBef>
            </a:pPr>
            <a:endParaRPr lang="zh-CN" altLang="en-US" sz="2400">
              <a:solidFill>
                <a:srgbClr val="4B4B4B"/>
              </a:solidFill>
            </a:endParaRPr>
          </a:p>
        </p:txBody>
      </p:sp>
      <p:sp>
        <p:nvSpPr>
          <p:cNvPr id="9" name="Footer Placeholder 8"/>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2" cstate="print"/>
          <a:srcRect/>
          <a:stretch>
            <a:fillRect/>
          </a:stretch>
        </p:blipFill>
        <p:spPr bwMode="auto">
          <a:xfrm>
            <a:off x="0" y="812784"/>
            <a:ext cx="9144000" cy="8105775"/>
          </a:xfrm>
          <a:prstGeom prst="rect">
            <a:avLst/>
          </a:prstGeom>
          <a:noFill/>
          <a:ln w="9525">
            <a:noFill/>
            <a:miter lim="800000"/>
            <a:headEnd/>
            <a:tailEnd/>
          </a:ln>
        </p:spPr>
      </p:pic>
      <p:sp>
        <p:nvSpPr>
          <p:cNvPr id="5" name="矩形 4"/>
          <p:cNvSpPr/>
          <p:nvPr/>
        </p:nvSpPr>
        <p:spPr>
          <a:xfrm>
            <a:off x="1835150" y="1649397"/>
            <a:ext cx="2808288" cy="28892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6" name="矩形 5"/>
          <p:cNvSpPr/>
          <p:nvPr/>
        </p:nvSpPr>
        <p:spPr>
          <a:xfrm>
            <a:off x="107950" y="3521059"/>
            <a:ext cx="360363" cy="39608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8" name="矩形 7"/>
          <p:cNvSpPr/>
          <p:nvPr/>
        </p:nvSpPr>
        <p:spPr>
          <a:xfrm>
            <a:off x="755650" y="3162284"/>
            <a:ext cx="1008063" cy="2873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7655" name="Content Placeholder 6"/>
          <p:cNvSpPr>
            <a:spLocks noGrp="1"/>
          </p:cNvSpPr>
          <p:nvPr>
            <p:ph idx="1"/>
          </p:nvPr>
        </p:nvSpPr>
        <p:spPr>
          <a:xfrm>
            <a:off x="917575" y="2338372"/>
            <a:ext cx="7369175" cy="4570412"/>
          </a:xfrm>
        </p:spPr>
        <p:txBody>
          <a:bodyPr/>
          <a:lstStyle/>
          <a:p>
            <a:endParaRPr lang="en-US" dirty="0" smtClean="0"/>
          </a:p>
        </p:txBody>
      </p:sp>
      <p:sp>
        <p:nvSpPr>
          <p:cNvPr id="9" name="TextBox 4"/>
          <p:cNvSpPr txBox="1">
            <a:spLocks noChangeArrowheads="1"/>
          </p:cNvSpPr>
          <p:nvPr/>
        </p:nvSpPr>
        <p:spPr bwMode="auto">
          <a:xfrm>
            <a:off x="895350" y="230626"/>
            <a:ext cx="3070225" cy="522287"/>
          </a:xfrm>
          <a:prstGeom prst="rect">
            <a:avLst/>
          </a:prstGeom>
          <a:noFill/>
          <a:ln w="9525">
            <a:noFill/>
            <a:miter lim="800000"/>
            <a:headEnd/>
            <a:tailEnd/>
          </a:ln>
        </p:spPr>
        <p:txBody>
          <a:bodyPr wrap="none">
            <a:spAutoFit/>
          </a:bodyPr>
          <a:lstStyle/>
          <a:p>
            <a:r>
              <a:rPr lang="zh-CN" altLang="en-US" sz="2800" dirty="0">
                <a:solidFill>
                  <a:srgbClr val="FF8000"/>
                </a:solidFill>
                <a:latin typeface="Microsoft YaHei" pitchFamily="34" charset="-122"/>
                <a:ea typeface="Microsoft YaHei" pitchFamily="34" charset="-122"/>
              </a:rPr>
              <a:t>第三方资源的导入</a:t>
            </a:r>
          </a:p>
        </p:txBody>
      </p:sp>
      <p:sp>
        <p:nvSpPr>
          <p:cNvPr id="10" name="Footer Placeholder 9"/>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a:xfrm>
            <a:off x="323850" y="506413"/>
            <a:ext cx="8424863" cy="836612"/>
          </a:xfrm>
        </p:spPr>
        <p:txBody>
          <a:bodyPr/>
          <a:lstStyle/>
          <a:p>
            <a:pPr marL="342900" indent="-342900"/>
            <a:r>
              <a:rPr lang="en-US" altLang="zh-CN" sz="3200" smtClean="0">
                <a:latin typeface="微软雅黑" pitchFamily="34" charset="-122"/>
                <a:ea typeface="微软雅黑" pitchFamily="34" charset="-122"/>
              </a:rPr>
              <a:t>Web of Science</a:t>
            </a:r>
            <a:r>
              <a:rPr lang="en-US" altLang="zh-CN" sz="3200" baseline="30000" smtClean="0">
                <a:latin typeface="微软雅黑" pitchFamily="34" charset="-122"/>
                <a:ea typeface="微软雅黑" pitchFamily="34" charset="-122"/>
              </a:rPr>
              <a:t>TM</a:t>
            </a:r>
            <a:r>
              <a:rPr lang="zh-CN" altLang="en-US" sz="3200" smtClean="0">
                <a:latin typeface="微软雅黑" pitchFamily="34" charset="-122"/>
                <a:ea typeface="微软雅黑" pitchFamily="34" charset="-122"/>
              </a:rPr>
              <a:t>核心合集数据库</a:t>
            </a:r>
            <a:r>
              <a:rPr lang="en-US" altLang="zh-CN" sz="3200" smtClean="0">
                <a:latin typeface="微软雅黑" pitchFamily="34" charset="-122"/>
                <a:ea typeface="微软雅黑" pitchFamily="34" charset="-122"/>
              </a:rPr>
              <a:t>——</a:t>
            </a:r>
            <a:r>
              <a:rPr lang="zh-CN" altLang="en-US" sz="3200" smtClean="0">
                <a:latin typeface="微软雅黑" pitchFamily="34" charset="-122"/>
                <a:ea typeface="微软雅黑" pitchFamily="34" charset="-122"/>
              </a:rPr>
              <a:t>独特性</a:t>
            </a:r>
          </a:p>
        </p:txBody>
      </p:sp>
      <p:sp>
        <p:nvSpPr>
          <p:cNvPr id="5" name="Rectangle 4"/>
          <p:cNvSpPr/>
          <p:nvPr/>
        </p:nvSpPr>
        <p:spPr>
          <a:xfrm>
            <a:off x="611188" y="1484313"/>
            <a:ext cx="3105150" cy="400050"/>
          </a:xfrm>
          <a:prstGeom prst="rect">
            <a:avLst/>
          </a:prstGeom>
        </p:spPr>
        <p:txBody>
          <a:bodyPr wrap="none">
            <a:spAutoFit/>
          </a:bodyPr>
          <a:lstStyle/>
          <a:p>
            <a:pPr>
              <a:defRPr/>
            </a:pPr>
            <a:r>
              <a:rPr lang="en-US" altLang="zh-CN" sz="2000" b="1" dirty="0">
                <a:solidFill>
                  <a:srgbClr val="4B4B4B"/>
                </a:solidFill>
                <a:effectLst>
                  <a:outerShdw blurRad="38100" dist="38100" dir="2700000" algn="tl">
                    <a:srgbClr val="000000">
                      <a:alpha val="43137"/>
                    </a:srgbClr>
                  </a:outerShdw>
                </a:effectLst>
                <a:latin typeface="微软雅黑" pitchFamily="34" charset="-122"/>
                <a:ea typeface="微软雅黑" pitchFamily="34" charset="-122"/>
              </a:rPr>
              <a:t>Citation Index </a:t>
            </a:r>
            <a:r>
              <a:rPr lang="zh-CN" altLang="en-US" sz="2000" b="1" dirty="0">
                <a:solidFill>
                  <a:srgbClr val="4B4B4B"/>
                </a:solidFill>
                <a:effectLst>
                  <a:outerShdw blurRad="38100" dist="38100" dir="2700000" algn="tl">
                    <a:srgbClr val="000000">
                      <a:alpha val="43137"/>
                    </a:srgbClr>
                  </a:outerShdw>
                </a:effectLst>
                <a:latin typeface="微软雅黑" pitchFamily="34" charset="-122"/>
                <a:ea typeface="微软雅黑" pitchFamily="34" charset="-122"/>
              </a:rPr>
              <a:t>引文索引</a:t>
            </a:r>
            <a:endParaRPr lang="en-US" sz="2000" b="1" dirty="0">
              <a:solidFill>
                <a:srgbClr val="4B4B4B"/>
              </a:solidFill>
              <a:effectLst>
                <a:outerShdw blurRad="38100" dist="38100" dir="2700000" algn="tl">
                  <a:srgbClr val="000000">
                    <a:alpha val="43137"/>
                  </a:srgbClr>
                </a:outerShdw>
              </a:effectLst>
              <a:latin typeface="Arial"/>
            </a:endParaRPr>
          </a:p>
        </p:txBody>
      </p:sp>
      <p:grpSp>
        <p:nvGrpSpPr>
          <p:cNvPr id="2" name="Group 14"/>
          <p:cNvGrpSpPr>
            <a:grpSpLocks/>
          </p:cNvGrpSpPr>
          <p:nvPr/>
        </p:nvGrpSpPr>
        <p:grpSpPr bwMode="auto">
          <a:xfrm>
            <a:off x="827088" y="2060575"/>
            <a:ext cx="2441575" cy="4248150"/>
            <a:chOff x="827584" y="1916832"/>
            <a:chExt cx="2220500" cy="3888432"/>
          </a:xfrm>
        </p:grpSpPr>
        <p:sp>
          <p:nvSpPr>
            <p:cNvPr id="6" name="Rectangle 3"/>
            <p:cNvSpPr>
              <a:spLocks noChangeArrowheads="1"/>
            </p:cNvSpPr>
            <p:nvPr/>
          </p:nvSpPr>
          <p:spPr bwMode="auto">
            <a:xfrm>
              <a:off x="827584" y="1916832"/>
              <a:ext cx="2213281" cy="3888432"/>
            </a:xfrm>
            <a:prstGeom prst="rect">
              <a:avLst/>
            </a:prstGeom>
            <a:gradFill flip="none" rotWithShape="1">
              <a:gsLst>
                <a:gs pos="0">
                  <a:schemeClr val="accent1">
                    <a:alpha val="19000"/>
                  </a:schemeClr>
                </a:gs>
                <a:gs pos="80000">
                  <a:schemeClr val="accent1">
                    <a:shade val="93000"/>
                    <a:satMod val="130000"/>
                  </a:schemeClr>
                </a:gs>
                <a:gs pos="100000">
                  <a:schemeClr val="accent1">
                    <a:shade val="94000"/>
                    <a:satMod val="135000"/>
                  </a:schemeClr>
                </a:gs>
              </a:gsLst>
              <a:lin ang="5400000" scaled="1"/>
              <a:tileRect/>
            </a:gra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dirty="0">
                <a:solidFill>
                  <a:srgbClr val="FFFFFF"/>
                </a:solidFill>
                <a:latin typeface="微软雅黑" pitchFamily="34" charset="-122"/>
                <a:ea typeface="微软雅黑" pitchFamily="34" charset="-122"/>
              </a:endParaRPr>
            </a:p>
          </p:txBody>
        </p:sp>
        <p:pic>
          <p:nvPicPr>
            <p:cNvPr id="33802" name="Picture 6" descr="EGhomepagepica.jpg"/>
            <p:cNvPicPr>
              <a:picLocks noChangeAspect="1"/>
            </p:cNvPicPr>
            <p:nvPr/>
          </p:nvPicPr>
          <p:blipFill>
            <a:blip r:embed="rId4" cstate="print"/>
            <a:srcRect/>
            <a:stretch>
              <a:fillRect/>
            </a:stretch>
          </p:blipFill>
          <p:spPr bwMode="auto">
            <a:xfrm>
              <a:off x="971600" y="2060848"/>
              <a:ext cx="1872208" cy="2873268"/>
            </a:xfrm>
            <a:prstGeom prst="rect">
              <a:avLst/>
            </a:prstGeom>
            <a:noFill/>
            <a:ln w="9525">
              <a:noFill/>
              <a:miter lim="800000"/>
              <a:headEnd/>
              <a:tailEnd/>
            </a:ln>
          </p:spPr>
        </p:pic>
        <p:sp>
          <p:nvSpPr>
            <p:cNvPr id="8" name="Rectangle 5"/>
            <p:cNvSpPr>
              <a:spLocks noChangeArrowheads="1"/>
            </p:cNvSpPr>
            <p:nvPr/>
          </p:nvSpPr>
          <p:spPr bwMode="auto">
            <a:xfrm>
              <a:off x="827584" y="5065649"/>
              <a:ext cx="2220500" cy="678586"/>
            </a:xfrm>
            <a:prstGeom prst="rect">
              <a:avLst/>
            </a:prstGeom>
            <a:noFill/>
            <a:ln w="9525">
              <a:noFill/>
              <a:miter lim="800000"/>
              <a:headEnd/>
              <a:tailEnd/>
            </a:ln>
          </p:spPr>
          <p:txBody>
            <a:bodyPr anchor="ctr">
              <a:spAutoFit/>
            </a:bodyPr>
            <a:lstStyle/>
            <a:p>
              <a:pPr eaLnBrk="0" hangingPunct="0">
                <a:defRPr/>
              </a:pPr>
              <a:r>
                <a:rPr lang="en-US" altLang="zh-CN" sz="1400" b="1" dirty="0">
                  <a:solidFill>
                    <a:srgbClr val="FFFFFF"/>
                  </a:solidFill>
                  <a:effectLst>
                    <a:outerShdw blurRad="38100" dist="38100" dir="2700000" algn="tl">
                      <a:srgbClr val="000000">
                        <a:alpha val="43137"/>
                      </a:srgbClr>
                    </a:outerShdw>
                  </a:effectLst>
                  <a:latin typeface="Arial"/>
                </a:rPr>
                <a:t>Dr. Eugene Garfield</a:t>
              </a:r>
            </a:p>
            <a:p>
              <a:pPr eaLnBrk="0" hangingPunct="0">
                <a:spcBef>
                  <a:spcPct val="35000"/>
                </a:spcBef>
                <a:defRPr/>
              </a:pPr>
              <a:r>
                <a:rPr lang="en-US" altLang="zh-CN" sz="1200" b="1" dirty="0">
                  <a:solidFill>
                    <a:srgbClr val="FFFFFF"/>
                  </a:solidFill>
                  <a:latin typeface="Arial"/>
                </a:rPr>
                <a:t>Founder &amp; Chairman Emeritus </a:t>
              </a:r>
              <a:br>
                <a:rPr lang="en-US" altLang="zh-CN" sz="1200" b="1" dirty="0">
                  <a:solidFill>
                    <a:srgbClr val="FFFFFF"/>
                  </a:solidFill>
                  <a:latin typeface="Arial"/>
                </a:rPr>
              </a:br>
              <a:r>
                <a:rPr lang="en-US" altLang="zh-CN" sz="1200" b="1" dirty="0">
                  <a:solidFill>
                    <a:srgbClr val="FFFFFF"/>
                  </a:solidFill>
                  <a:latin typeface="Arial"/>
                </a:rPr>
                <a:t>ISI, Thomson Scientific </a:t>
              </a:r>
            </a:p>
          </p:txBody>
        </p:sp>
      </p:grpSp>
      <p:sp>
        <p:nvSpPr>
          <p:cNvPr id="33797" name="Slide Number Placeholder 8"/>
          <p:cNvSpPr>
            <a:spLocks noGrp="1"/>
          </p:cNvSpPr>
          <p:nvPr>
            <p:ph type="sldNum" sz="quarter" idx="11"/>
          </p:nvPr>
        </p:nvSpPr>
        <p:spPr/>
        <p:txBody>
          <a:bodyPr/>
          <a:lstStyle/>
          <a:p>
            <a:pPr>
              <a:defRPr/>
            </a:pPr>
            <a:fld id="{58B88DDA-F1C6-4CF6-ABA3-F5455E1A1270}" type="slidenum">
              <a:rPr lang="en-US" altLang="en-US" smtClean="0">
                <a:solidFill>
                  <a:srgbClr val="4B4B4B"/>
                </a:solidFill>
              </a:rPr>
              <a:pPr>
                <a:defRPr/>
              </a:pPr>
              <a:t>6</a:t>
            </a:fld>
            <a:endParaRPr lang="en-US" altLang="en-US" smtClean="0">
              <a:solidFill>
                <a:srgbClr val="4B4B4B"/>
              </a:solidFill>
            </a:endParaRPr>
          </a:p>
        </p:txBody>
      </p:sp>
      <p:pic>
        <p:nvPicPr>
          <p:cNvPr id="14" name="Picture 13" descr="2014-11-27 11-11-24.jpg"/>
          <p:cNvPicPr>
            <a:picLocks noChangeAspect="1"/>
          </p:cNvPicPr>
          <p:nvPr/>
        </p:nvPicPr>
        <p:blipFill>
          <a:blip r:embed="rId5" cstate="print"/>
          <a:srcRect/>
          <a:stretch>
            <a:fillRect/>
          </a:stretch>
        </p:blipFill>
        <p:spPr bwMode="auto">
          <a:xfrm>
            <a:off x="4009572" y="3238500"/>
            <a:ext cx="4489450" cy="3619500"/>
          </a:xfrm>
          <a:prstGeom prst="rect">
            <a:avLst/>
          </a:prstGeom>
          <a:noFill/>
          <a:ln w="9525">
            <a:noFill/>
            <a:miter lim="800000"/>
            <a:headEnd/>
            <a:tailEnd/>
          </a:ln>
        </p:spPr>
      </p:pic>
      <p:sp>
        <p:nvSpPr>
          <p:cNvPr id="16" name="Rectangle 15"/>
          <p:cNvSpPr>
            <a:spLocks noChangeArrowheads="1"/>
          </p:cNvSpPr>
          <p:nvPr/>
        </p:nvSpPr>
        <p:spPr bwMode="auto">
          <a:xfrm>
            <a:off x="3708400" y="1773238"/>
            <a:ext cx="5184775" cy="1421928"/>
          </a:xfrm>
          <a:prstGeom prst="rect">
            <a:avLst/>
          </a:prstGeom>
          <a:noFill/>
          <a:ln w="9525">
            <a:noFill/>
            <a:miter lim="800000"/>
            <a:headEnd/>
            <a:tailEnd/>
          </a:ln>
        </p:spPr>
        <p:txBody>
          <a:bodyPr>
            <a:spAutoFit/>
          </a:bodyPr>
          <a:lstStyle/>
          <a:p>
            <a:pPr marL="228600" lvl="1" indent="-228600" eaLnBrk="0" hangingPunct="0">
              <a:lnSpc>
                <a:spcPct val="90000"/>
              </a:lnSpc>
              <a:spcBef>
                <a:spcPct val="50000"/>
              </a:spcBef>
              <a:buClr>
                <a:srgbClr val="FF8000"/>
              </a:buClr>
              <a:buFontTx/>
              <a:buChar char="•"/>
            </a:pPr>
            <a:r>
              <a:rPr lang="en-GB" altLang="zh-CN" b="1" dirty="0">
                <a:solidFill>
                  <a:srgbClr val="4B4B4B"/>
                </a:solidFill>
                <a:latin typeface="微软雅黑" pitchFamily="34" charset="-122"/>
                <a:ea typeface="微软雅黑" pitchFamily="34" charset="-122"/>
              </a:rPr>
              <a:t>Dr. Garfield 1955</a:t>
            </a:r>
            <a:r>
              <a:rPr lang="zh-CN" altLang="en-GB" b="1" dirty="0">
                <a:solidFill>
                  <a:srgbClr val="4B4B4B"/>
                </a:solidFill>
                <a:latin typeface="微软雅黑" pitchFamily="34" charset="-122"/>
                <a:ea typeface="微软雅黑" pitchFamily="34" charset="-122"/>
              </a:rPr>
              <a:t>年在</a:t>
            </a:r>
            <a:r>
              <a:rPr lang="en-GB" b="1" dirty="0">
                <a:solidFill>
                  <a:srgbClr val="4B4B4B"/>
                </a:solidFill>
                <a:latin typeface="微软雅黑" pitchFamily="34" charset="-122"/>
                <a:ea typeface="微软雅黑" pitchFamily="34" charset="-122"/>
              </a:rPr>
              <a:t> </a:t>
            </a:r>
            <a:r>
              <a:rPr lang="en-GB" altLang="zh-CN" b="1" i="1" u="sng" dirty="0">
                <a:solidFill>
                  <a:srgbClr val="4B4B4B"/>
                </a:solidFill>
                <a:latin typeface="微软雅黑" pitchFamily="34" charset="-122"/>
                <a:ea typeface="微软雅黑" pitchFamily="34" charset="-122"/>
              </a:rPr>
              <a:t>Science</a:t>
            </a:r>
            <a:r>
              <a:rPr lang="en-GB" altLang="zh-CN" b="1" dirty="0">
                <a:solidFill>
                  <a:srgbClr val="4B4B4B"/>
                </a:solidFill>
                <a:latin typeface="微软雅黑" pitchFamily="34" charset="-122"/>
                <a:ea typeface="微软雅黑" pitchFamily="34" charset="-122"/>
              </a:rPr>
              <a:t> </a:t>
            </a:r>
            <a:r>
              <a:rPr lang="zh-CN" altLang="en-GB" b="1" dirty="0">
                <a:solidFill>
                  <a:srgbClr val="4B4B4B"/>
                </a:solidFill>
                <a:latin typeface="微软雅黑" pitchFamily="34" charset="-122"/>
                <a:ea typeface="微软雅黑" pitchFamily="34" charset="-122"/>
              </a:rPr>
              <a:t>发表论文提出将引文索引作为一种新的文献检索与分类工</a:t>
            </a:r>
            <a:r>
              <a:rPr lang="zh-CN" altLang="en-GB" b="1" dirty="0" smtClean="0">
                <a:solidFill>
                  <a:srgbClr val="4B4B4B"/>
                </a:solidFill>
                <a:latin typeface="微软雅黑" pitchFamily="34" charset="-122"/>
                <a:ea typeface="微软雅黑" pitchFamily="34" charset="-122"/>
              </a:rPr>
              <a:t>具</a:t>
            </a:r>
            <a:r>
              <a:rPr lang="en-US" altLang="zh-CN" b="1" dirty="0" smtClean="0">
                <a:solidFill>
                  <a:srgbClr val="4B4B4B"/>
                </a:solidFill>
                <a:latin typeface="微软雅黑" pitchFamily="34" charset="-122"/>
                <a:ea typeface="微软雅黑" pitchFamily="34" charset="-122"/>
              </a:rPr>
              <a:t>.</a:t>
            </a:r>
            <a:r>
              <a:rPr lang="zh-CN" altLang="en-GB" sz="2000" b="1" dirty="0" smtClean="0">
                <a:solidFill>
                  <a:srgbClr val="4B4B4B"/>
                </a:solidFill>
                <a:latin typeface="MingLiU_HKSCS" pitchFamily="18" charset="-120"/>
                <a:ea typeface="MingLiU_HKSCS" pitchFamily="18" charset="-120"/>
                <a:cs typeface="Arial" pitchFamily="34" charset="0"/>
              </a:rPr>
              <a:t>将一篇文献作为检索字段从而跟踪一个</a:t>
            </a:r>
            <a:r>
              <a:rPr lang="en-GB" altLang="zh-CN" sz="2000" b="1" dirty="0" smtClean="0">
                <a:solidFill>
                  <a:srgbClr val="4B4B4B"/>
                </a:solidFill>
                <a:latin typeface="Arial"/>
                <a:cs typeface="Arial" pitchFamily="34" charset="0"/>
              </a:rPr>
              <a:t>Idea</a:t>
            </a:r>
            <a:r>
              <a:rPr lang="zh-CN" altLang="en-GB" sz="2000" b="1" dirty="0" smtClean="0">
                <a:solidFill>
                  <a:srgbClr val="4B4B4B"/>
                </a:solidFill>
                <a:latin typeface="MingLiU_HKSCS" pitchFamily="18" charset="-120"/>
                <a:ea typeface="MingLiU_HKSCS" pitchFamily="18" charset="-120"/>
                <a:cs typeface="Arial" pitchFamily="34" charset="0"/>
              </a:rPr>
              <a:t>的发展</a:t>
            </a:r>
            <a:r>
              <a:rPr lang="zh-CN" altLang="en-US" sz="2000" b="1" dirty="0" smtClean="0">
                <a:solidFill>
                  <a:srgbClr val="4B4B4B"/>
                </a:solidFill>
                <a:latin typeface="MingLiU_HKSCS" pitchFamily="18" charset="-120"/>
                <a:ea typeface="MingLiU_HKSCS" pitchFamily="18" charset="-120"/>
                <a:cs typeface="Arial" pitchFamily="34" charset="0"/>
              </a:rPr>
              <a:t>过</a:t>
            </a:r>
            <a:r>
              <a:rPr lang="zh-CN" altLang="en-GB" sz="2000" b="1" dirty="0" smtClean="0">
                <a:solidFill>
                  <a:srgbClr val="4B4B4B"/>
                </a:solidFill>
                <a:latin typeface="MingLiU_HKSCS" pitchFamily="18" charset="-120"/>
                <a:ea typeface="MingLiU_HKSCS" pitchFamily="18" charset="-120"/>
                <a:cs typeface="Arial" pitchFamily="34" charset="0"/>
              </a:rPr>
              <a:t>程</a:t>
            </a:r>
            <a:r>
              <a:rPr lang="zh-CN" altLang="en-US" sz="2000" b="1" dirty="0" smtClean="0">
                <a:solidFill>
                  <a:srgbClr val="4B4B4B"/>
                </a:solidFill>
                <a:latin typeface="MingLiU_HKSCS" pitchFamily="18" charset="-120"/>
                <a:ea typeface="MingLiU_HKSCS" pitchFamily="18" charset="-120"/>
                <a:cs typeface="Arial" pitchFamily="34" charset="0"/>
              </a:rPr>
              <a:t>及</a:t>
            </a:r>
            <a:r>
              <a:rPr lang="zh-CN" altLang="zh-CN" sz="2000" b="1" dirty="0" smtClean="0">
                <a:solidFill>
                  <a:srgbClr val="4B4B4B"/>
                </a:solidFill>
                <a:latin typeface="MingLiU_HKSCS" pitchFamily="18" charset="-120"/>
                <a:ea typeface="MingLiU_HKSCS" pitchFamily="18" charset="-120"/>
                <a:cs typeface="Arial" pitchFamily="34" charset="0"/>
              </a:rPr>
              <a:t>学科之间的交叉渗透的关系</a:t>
            </a:r>
            <a:r>
              <a:rPr lang="zh-CN" altLang="en-US" sz="2000" b="1" dirty="0" smtClean="0">
                <a:solidFill>
                  <a:srgbClr val="4B4B4B"/>
                </a:solidFill>
                <a:latin typeface="MingLiU_HKSCS" pitchFamily="18" charset="-120"/>
                <a:ea typeface="MingLiU_HKSCS" pitchFamily="18" charset="-120"/>
                <a:cs typeface="Arial" pitchFamily="34" charset="0"/>
              </a:rPr>
              <a:t>。</a:t>
            </a:r>
            <a:endParaRPr lang="en-US" altLang="zh-CN" sz="2000" b="1" dirty="0" smtClean="0">
              <a:solidFill>
                <a:srgbClr val="4B4B4B"/>
              </a:solidFill>
              <a:latin typeface="MingLiU_HKSCS" pitchFamily="18" charset="-120"/>
              <a:ea typeface="MingLiU_HKSCS" pitchFamily="18" charset="-120"/>
              <a:cs typeface="Arial" pitchFamily="34"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2" cstate="print"/>
          <a:srcRect/>
          <a:stretch>
            <a:fillRect/>
          </a:stretch>
        </p:blipFill>
        <p:spPr bwMode="auto">
          <a:xfrm>
            <a:off x="0" y="0"/>
            <a:ext cx="9144000" cy="7624763"/>
          </a:xfrm>
          <a:prstGeom prst="rect">
            <a:avLst/>
          </a:prstGeom>
          <a:noFill/>
          <a:ln w="9525">
            <a:noFill/>
            <a:miter lim="800000"/>
            <a:headEnd/>
            <a:tailEnd/>
          </a:ln>
        </p:spPr>
      </p:pic>
      <p:sp>
        <p:nvSpPr>
          <p:cNvPr id="5" name="矩形 4"/>
          <p:cNvSpPr/>
          <p:nvPr/>
        </p:nvSpPr>
        <p:spPr>
          <a:xfrm>
            <a:off x="2051050" y="476250"/>
            <a:ext cx="1873250"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6" name="矩形 5"/>
          <p:cNvSpPr/>
          <p:nvPr/>
        </p:nvSpPr>
        <p:spPr>
          <a:xfrm>
            <a:off x="107950" y="1341438"/>
            <a:ext cx="720725" cy="52562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矩形 4"/>
          <p:cNvSpPr/>
          <p:nvPr/>
        </p:nvSpPr>
        <p:spPr>
          <a:xfrm>
            <a:off x="900113" y="908050"/>
            <a:ext cx="863600"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Footer Placeholder 6"/>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1"/>
          <p:cNvPicPr>
            <a:picLocks noChangeAspect="1" noChangeArrowheads="1"/>
          </p:cNvPicPr>
          <p:nvPr/>
        </p:nvPicPr>
        <p:blipFill>
          <a:blip r:embed="rId2" cstate="print"/>
          <a:srcRect/>
          <a:stretch>
            <a:fillRect/>
          </a:stretch>
        </p:blipFill>
        <p:spPr bwMode="auto">
          <a:xfrm>
            <a:off x="0" y="0"/>
            <a:ext cx="9144000" cy="8509000"/>
          </a:xfrm>
          <a:prstGeom prst="rect">
            <a:avLst/>
          </a:prstGeom>
          <a:noFill/>
          <a:ln w="9525">
            <a:noFill/>
            <a:miter lim="800000"/>
            <a:headEnd/>
            <a:tailEnd/>
          </a:ln>
        </p:spPr>
      </p:pic>
      <p:sp>
        <p:nvSpPr>
          <p:cNvPr id="29699" name="Title 1"/>
          <p:cNvSpPr>
            <a:spLocks noGrp="1"/>
          </p:cNvSpPr>
          <p:nvPr>
            <p:ph type="title"/>
          </p:nvPr>
        </p:nvSpPr>
        <p:spPr/>
        <p:txBody>
          <a:bodyPr/>
          <a:lstStyle/>
          <a:p>
            <a:endParaRPr lang="en-US" smtClean="0"/>
          </a:p>
        </p:txBody>
      </p:sp>
      <p:sp>
        <p:nvSpPr>
          <p:cNvPr id="6" name="矩形 4"/>
          <p:cNvSpPr/>
          <p:nvPr/>
        </p:nvSpPr>
        <p:spPr>
          <a:xfrm>
            <a:off x="179388" y="3573463"/>
            <a:ext cx="1223962" cy="3603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矩形 4"/>
          <p:cNvSpPr/>
          <p:nvPr/>
        </p:nvSpPr>
        <p:spPr>
          <a:xfrm>
            <a:off x="4787900" y="620713"/>
            <a:ext cx="647700" cy="2873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pic>
        <p:nvPicPr>
          <p:cNvPr id="9" name="Picture 8" descr="文献保存.JPG"/>
          <p:cNvPicPr>
            <a:picLocks noChangeAspect="1"/>
          </p:cNvPicPr>
          <p:nvPr/>
        </p:nvPicPr>
        <p:blipFill>
          <a:blip r:embed="rId3" cstate="print"/>
          <a:srcRect/>
          <a:stretch>
            <a:fillRect/>
          </a:stretch>
        </p:blipFill>
        <p:spPr bwMode="auto">
          <a:xfrm>
            <a:off x="3203575" y="1989138"/>
            <a:ext cx="3924300" cy="266700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rot="19733810">
            <a:off x="5697538" y="3476625"/>
            <a:ext cx="719137" cy="931863"/>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5" cstate="print"/>
          <a:srcRect/>
          <a:stretch>
            <a:fillRect/>
          </a:stretch>
        </p:blipFill>
        <p:spPr bwMode="auto">
          <a:xfrm rot="-1860000">
            <a:off x="5695950" y="3476625"/>
            <a:ext cx="720725" cy="930275"/>
          </a:xfrm>
          <a:prstGeom prst="rect">
            <a:avLst/>
          </a:prstGeom>
          <a:noFill/>
          <a:ln w="9525">
            <a:noFill/>
            <a:miter lim="800000"/>
            <a:headEnd/>
            <a:tailEnd/>
          </a:ln>
        </p:spPr>
      </p:pic>
      <p:sp>
        <p:nvSpPr>
          <p:cNvPr id="11" name="Footer Placeholder 10"/>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par>
                          <p:cTn id="18" fill="hold">
                            <p:stCondLst>
                              <p:cond delay="500"/>
                            </p:stCondLst>
                            <p:childTnLst>
                              <p:par>
                                <p:cTn id="19" presetID="2" presetClass="entr" presetSubtype="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150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4"/>
          <p:cNvPicPr>
            <a:picLocks noChangeAspect="1" noChangeArrowheads="1"/>
          </p:cNvPicPr>
          <p:nvPr/>
        </p:nvPicPr>
        <p:blipFill>
          <a:blip r:embed="rId3" cstate="print"/>
          <a:srcRect/>
          <a:stretch>
            <a:fillRect/>
          </a:stretch>
        </p:blipFill>
        <p:spPr bwMode="auto">
          <a:xfrm>
            <a:off x="0" y="0"/>
            <a:ext cx="8353425" cy="6858000"/>
          </a:xfrm>
          <a:prstGeom prst="rect">
            <a:avLst/>
          </a:prstGeom>
          <a:noFill/>
          <a:ln w="9525">
            <a:noFill/>
            <a:miter lim="800000"/>
            <a:headEnd/>
            <a:tailEnd/>
          </a:ln>
        </p:spPr>
      </p:pic>
      <p:sp>
        <p:nvSpPr>
          <p:cNvPr id="8" name="矩形 4"/>
          <p:cNvSpPr/>
          <p:nvPr/>
        </p:nvSpPr>
        <p:spPr>
          <a:xfrm>
            <a:off x="1908175" y="1268413"/>
            <a:ext cx="935038"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矩形 4"/>
          <p:cNvSpPr/>
          <p:nvPr/>
        </p:nvSpPr>
        <p:spPr>
          <a:xfrm>
            <a:off x="1331913" y="2349500"/>
            <a:ext cx="720725"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1" name="Right Arrow 10"/>
          <p:cNvSpPr/>
          <p:nvPr/>
        </p:nvSpPr>
        <p:spPr bwMode="auto">
          <a:xfrm>
            <a:off x="2051720" y="2348880"/>
            <a:ext cx="720080" cy="144016"/>
          </a:xfrm>
          <a:prstGeom prst="rightArrow">
            <a:avLst/>
          </a:prstGeom>
          <a:solidFill>
            <a:schemeClr val="tx2"/>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182880" bIns="0"/>
          <a:lstStyle/>
          <a:p>
            <a:pPr>
              <a:spcBef>
                <a:spcPct val="50000"/>
              </a:spcBef>
              <a:defRPr/>
            </a:pPr>
            <a:endParaRPr lang="en-US" sz="2400">
              <a:solidFill>
                <a:srgbClr val="4B4B4B"/>
              </a:solidFill>
            </a:endParaRPr>
          </a:p>
        </p:txBody>
      </p:sp>
      <p:pic>
        <p:nvPicPr>
          <p:cNvPr id="12" name="Picture 11" descr="导入文献.JPG"/>
          <p:cNvPicPr>
            <a:picLocks noChangeAspect="1"/>
          </p:cNvPicPr>
          <p:nvPr/>
        </p:nvPicPr>
        <p:blipFill>
          <a:blip r:embed="rId4" cstate="print"/>
          <a:srcRect/>
          <a:stretch>
            <a:fillRect/>
          </a:stretch>
        </p:blipFill>
        <p:spPr bwMode="auto">
          <a:xfrm>
            <a:off x="2843213" y="1989138"/>
            <a:ext cx="5894387" cy="4102100"/>
          </a:xfrm>
          <a:prstGeom prst="rect">
            <a:avLst/>
          </a:prstGeom>
          <a:noFill/>
          <a:ln w="9525">
            <a:noFill/>
            <a:miter lim="800000"/>
            <a:headEnd/>
            <a:tailEnd/>
          </a:ln>
        </p:spPr>
      </p:pic>
      <p:sp>
        <p:nvSpPr>
          <p:cNvPr id="14" name="矩形 4"/>
          <p:cNvSpPr/>
          <p:nvPr/>
        </p:nvSpPr>
        <p:spPr>
          <a:xfrm>
            <a:off x="2484438" y="2565400"/>
            <a:ext cx="863600"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pic>
        <p:nvPicPr>
          <p:cNvPr id="20" name="Picture 5"/>
          <p:cNvPicPr>
            <a:picLocks noChangeAspect="1" noChangeArrowheads="1"/>
          </p:cNvPicPr>
          <p:nvPr/>
        </p:nvPicPr>
        <p:blipFill>
          <a:blip r:embed="rId5" cstate="print"/>
          <a:srcRect/>
          <a:stretch>
            <a:fillRect/>
          </a:stretch>
        </p:blipFill>
        <p:spPr bwMode="auto">
          <a:xfrm rot="19733810">
            <a:off x="7353300" y="5708650"/>
            <a:ext cx="719138" cy="931863"/>
          </a:xfrm>
          <a:prstGeom prst="rect">
            <a:avLst/>
          </a:prstGeom>
          <a:ln>
            <a:noFill/>
          </a:ln>
          <a:effectLst>
            <a:outerShdw blurRad="292100" dist="139700" dir="2700000" algn="tl" rotWithShape="0">
              <a:srgbClr val="333333">
                <a:alpha val="65000"/>
              </a:srgbClr>
            </a:outerShdw>
          </a:effectLst>
        </p:spPr>
      </p:pic>
      <p:pic>
        <p:nvPicPr>
          <p:cNvPr id="21" name="Picture 6"/>
          <p:cNvPicPr>
            <a:picLocks noChangeAspect="1" noChangeArrowheads="1"/>
          </p:cNvPicPr>
          <p:nvPr/>
        </p:nvPicPr>
        <p:blipFill>
          <a:blip r:embed="rId6" cstate="print"/>
          <a:srcRect/>
          <a:stretch>
            <a:fillRect/>
          </a:stretch>
        </p:blipFill>
        <p:spPr bwMode="auto">
          <a:xfrm rot="-1860000">
            <a:off x="7353300" y="5708650"/>
            <a:ext cx="719138" cy="931863"/>
          </a:xfrm>
          <a:prstGeom prst="rect">
            <a:avLst/>
          </a:prstGeom>
          <a:noFill/>
          <a:ln w="9525">
            <a:noFill/>
            <a:miter lim="800000"/>
            <a:headEnd/>
            <a:tailEnd/>
          </a:ln>
        </p:spPr>
      </p:pic>
      <p:grpSp>
        <p:nvGrpSpPr>
          <p:cNvPr id="2" name="Group 28"/>
          <p:cNvGrpSpPr>
            <a:grpSpLocks/>
          </p:cNvGrpSpPr>
          <p:nvPr/>
        </p:nvGrpSpPr>
        <p:grpSpPr bwMode="auto">
          <a:xfrm>
            <a:off x="1793875" y="1125538"/>
            <a:ext cx="6786563"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27" name="Chevron 26"/>
              <p:cNvSpPr/>
              <p:nvPr/>
            </p:nvSpPr>
            <p:spPr>
              <a:xfrm>
                <a:off x="2554" y="1352845"/>
                <a:ext cx="2319270"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8"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导入文件</a:t>
                </a:r>
                <a:endParaRPr lang="en-US" sz="2400" dirty="0">
                  <a:solidFill>
                    <a:srgbClr val="FFFFFF"/>
                  </a:solidFill>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25" name="Chevron 24"/>
              <p:cNvSpPr/>
              <p:nvPr/>
            </p:nvSpPr>
            <p:spPr>
              <a:xfrm>
                <a:off x="2133109" y="1352845"/>
                <a:ext cx="2650824"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6"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选择过滤器</a:t>
                </a:r>
                <a:endParaRPr lang="en-US" sz="2400" dirty="0">
                  <a:solidFill>
                    <a:srgbClr val="FFFFFF"/>
                  </a:solidFill>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23" name="Chevron 22"/>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4"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保存位置</a:t>
                </a:r>
                <a:endParaRPr lang="en-US" sz="2400" dirty="0">
                  <a:solidFill>
                    <a:srgbClr val="FFFFFF"/>
                  </a:solidFill>
                  <a:latin typeface="Microsoft YaHei" pitchFamily="34" charset="-122"/>
                  <a:ea typeface="Microsoft YaHei" pitchFamily="34" charset="-122"/>
                </a:endParaRPr>
              </a:p>
            </p:txBody>
          </p:sp>
        </p:grpSp>
      </p:grpSp>
      <p:grpSp>
        <p:nvGrpSpPr>
          <p:cNvPr id="6" name="Group 29"/>
          <p:cNvGrpSpPr>
            <a:grpSpLocks/>
          </p:cNvGrpSpPr>
          <p:nvPr/>
        </p:nvGrpSpPr>
        <p:grpSpPr bwMode="auto">
          <a:xfrm>
            <a:off x="1817688" y="1125538"/>
            <a:ext cx="6786562" cy="754062"/>
            <a:chOff x="1793373" y="1123948"/>
            <a:chExt cx="6787307" cy="755656"/>
          </a:xfrm>
        </p:grpSpPr>
        <p:grpSp>
          <p:nvGrpSpPr>
            <p:cNvPr id="7" name="Group 17"/>
            <p:cNvGrpSpPr/>
            <p:nvPr/>
          </p:nvGrpSpPr>
          <p:grpSpPr>
            <a:xfrm>
              <a:off x="1793373" y="1124744"/>
              <a:ext cx="2319270" cy="754860"/>
              <a:chOff x="2554" y="1352845"/>
              <a:chExt cx="2319270" cy="754860"/>
            </a:xfrm>
            <a:scene3d>
              <a:camera prst="orthographicFront"/>
              <a:lightRig rig="flat" dir="t"/>
            </a:scene3d>
          </p:grpSpPr>
          <p:sp>
            <p:nvSpPr>
              <p:cNvPr id="38" name="Chevron 37"/>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9"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导入文件</a:t>
                </a:r>
                <a:endParaRPr lang="en-US" sz="2400" dirty="0">
                  <a:solidFill>
                    <a:srgbClr val="FFFFFF"/>
                  </a:solidFill>
                  <a:latin typeface="Microsoft YaHei" pitchFamily="34" charset="-122"/>
                  <a:ea typeface="Microsoft YaHei" pitchFamily="34" charset="-122"/>
                </a:endParaRPr>
              </a:p>
            </p:txBody>
          </p:sp>
        </p:grpSp>
        <p:grpSp>
          <p:nvGrpSpPr>
            <p:cNvPr id="9" name="Group 18"/>
            <p:cNvGrpSpPr/>
            <p:nvPr/>
          </p:nvGrpSpPr>
          <p:grpSpPr>
            <a:xfrm>
              <a:off x="3923928" y="1123948"/>
              <a:ext cx="2650824" cy="755656"/>
              <a:chOff x="2133109" y="1352049"/>
              <a:chExt cx="2650824" cy="755656"/>
            </a:xfrm>
            <a:scene3d>
              <a:camera prst="orthographicFront"/>
              <a:lightRig rig="flat" dir="t"/>
            </a:scene3d>
          </p:grpSpPr>
          <p:sp>
            <p:nvSpPr>
              <p:cNvPr id="36" name="Chevron 35"/>
              <p:cNvSpPr/>
              <p:nvPr/>
            </p:nvSpPr>
            <p:spPr>
              <a:xfrm>
                <a:off x="2133109" y="1352049"/>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7"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选择过滤器</a:t>
                </a:r>
                <a:endParaRPr lang="en-US" sz="2400" dirty="0">
                  <a:solidFill>
                    <a:srgbClr val="FFFFFF"/>
                  </a:solidFill>
                  <a:latin typeface="Microsoft YaHei" pitchFamily="34" charset="-122"/>
                  <a:ea typeface="Microsoft YaHei" pitchFamily="34" charset="-122"/>
                </a:endParaRPr>
              </a:p>
            </p:txBody>
          </p:sp>
        </p:grpSp>
        <p:grpSp>
          <p:nvGrpSpPr>
            <p:cNvPr id="13" name="Group 21"/>
            <p:cNvGrpSpPr/>
            <p:nvPr/>
          </p:nvGrpSpPr>
          <p:grpSpPr>
            <a:xfrm>
              <a:off x="6386037" y="1124744"/>
              <a:ext cx="2194643" cy="754860"/>
              <a:chOff x="4595218" y="1352845"/>
              <a:chExt cx="2194643" cy="754860"/>
            </a:xfrm>
            <a:scene3d>
              <a:camera prst="orthographicFront"/>
              <a:lightRig rig="flat" dir="t"/>
            </a:scene3d>
          </p:grpSpPr>
          <p:sp>
            <p:nvSpPr>
              <p:cNvPr id="34" name="Chevron 33"/>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5"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保存位置</a:t>
                </a:r>
                <a:endParaRPr lang="en-US" sz="2400" dirty="0">
                  <a:solidFill>
                    <a:srgbClr val="FFFFFF"/>
                  </a:solidFill>
                  <a:latin typeface="Microsoft YaHei" pitchFamily="34" charset="-122"/>
                  <a:ea typeface="Microsoft YaHei" pitchFamily="34" charset="-122"/>
                </a:endParaRPr>
              </a:p>
            </p:txBody>
          </p:sp>
        </p:grpSp>
      </p:grpSp>
      <p:sp>
        <p:nvSpPr>
          <p:cNvPr id="30735" name="标题 1"/>
          <p:cNvSpPr>
            <a:spLocks noGrp="1"/>
          </p:cNvSpPr>
          <p:nvPr>
            <p:ph type="title"/>
          </p:nvPr>
        </p:nvSpPr>
        <p:spPr>
          <a:xfrm>
            <a:off x="2383746" y="0"/>
            <a:ext cx="7369175" cy="836613"/>
          </a:xfrm>
        </p:spPr>
        <p:txBody>
          <a:bodyPr/>
          <a:lstStyle/>
          <a:p>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导入文献“三步走”</a:t>
            </a:r>
          </a:p>
        </p:txBody>
      </p:sp>
      <p:pic>
        <p:nvPicPr>
          <p:cNvPr id="40" name="Picture 39" descr="导入文献.JPG"/>
          <p:cNvPicPr>
            <a:picLocks noChangeAspect="1"/>
          </p:cNvPicPr>
          <p:nvPr/>
        </p:nvPicPr>
        <p:blipFill>
          <a:blip r:embed="rId4" cstate="print"/>
          <a:srcRect/>
          <a:stretch>
            <a:fillRect/>
          </a:stretch>
        </p:blipFill>
        <p:spPr bwMode="auto">
          <a:xfrm>
            <a:off x="2843213" y="1989138"/>
            <a:ext cx="5894387" cy="4102100"/>
          </a:xfrm>
          <a:prstGeom prst="rect">
            <a:avLst/>
          </a:prstGeom>
          <a:noFill/>
          <a:ln w="9525">
            <a:noFill/>
            <a:miter lim="800000"/>
            <a:headEnd/>
            <a:tailEnd/>
          </a:ln>
        </p:spPr>
      </p:pic>
      <p:sp>
        <p:nvSpPr>
          <p:cNvPr id="33" name="Footer Placeholder 32"/>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2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ppt_x</p:attrName>
                                        </p:attrNameLst>
                                      </p:cBhvr>
                                      <p:tavLst>
                                        <p:tav tm="0">
                                          <p:val>
                                            <p:strVal val="#ppt_x-.2"/>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par>
                          <p:cTn id="28" fill="hold">
                            <p:stCondLst>
                              <p:cond delay="500"/>
                            </p:stCondLst>
                            <p:childTnLst>
                              <p:par>
                                <p:cTn id="29" presetID="2" presetClass="entr" presetSubtype="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21"/>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heckerboard(across)">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slide(fromBottom)">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13"/>
          <p:cNvPicPr>
            <a:picLocks noChangeAspect="1" noChangeArrowheads="1"/>
          </p:cNvPicPr>
          <p:nvPr/>
        </p:nvPicPr>
        <p:blipFill>
          <a:blip r:embed="rId2" cstate="print"/>
          <a:srcRect/>
          <a:stretch>
            <a:fillRect/>
          </a:stretch>
        </p:blipFill>
        <p:spPr bwMode="auto">
          <a:xfrm>
            <a:off x="0" y="0"/>
            <a:ext cx="9129713" cy="6375400"/>
          </a:xfrm>
          <a:prstGeom prst="rect">
            <a:avLst/>
          </a:prstGeom>
          <a:noFill/>
          <a:ln w="9525">
            <a:noFill/>
            <a:miter lim="800000"/>
            <a:headEnd/>
            <a:tailEnd/>
          </a:ln>
        </p:spPr>
      </p:pic>
      <p:sp>
        <p:nvSpPr>
          <p:cNvPr id="6" name="矩形 4"/>
          <p:cNvSpPr/>
          <p:nvPr/>
        </p:nvSpPr>
        <p:spPr>
          <a:xfrm>
            <a:off x="5940425" y="2205038"/>
            <a:ext cx="1008063"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pic>
        <p:nvPicPr>
          <p:cNvPr id="8" name="Picture 5"/>
          <p:cNvPicPr>
            <a:picLocks noChangeAspect="1" noChangeArrowheads="1"/>
          </p:cNvPicPr>
          <p:nvPr/>
        </p:nvPicPr>
        <p:blipFill>
          <a:blip r:embed="rId3" cstate="print"/>
          <a:srcRect/>
          <a:stretch>
            <a:fillRect/>
          </a:stretch>
        </p:blipFill>
        <p:spPr bwMode="auto">
          <a:xfrm rot="19733810">
            <a:off x="7929563" y="2108200"/>
            <a:ext cx="720725" cy="931863"/>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4" cstate="print"/>
          <a:srcRect/>
          <a:stretch>
            <a:fillRect/>
          </a:stretch>
        </p:blipFill>
        <p:spPr bwMode="auto">
          <a:xfrm rot="-1860000">
            <a:off x="7929563" y="2108200"/>
            <a:ext cx="720725" cy="931863"/>
          </a:xfrm>
          <a:prstGeom prst="rect">
            <a:avLst/>
          </a:prstGeom>
          <a:noFill/>
          <a:ln w="9525">
            <a:noFill/>
            <a:miter lim="800000"/>
            <a:headEnd/>
            <a:tailEnd/>
          </a:ln>
        </p:spPr>
      </p:pic>
      <p:grpSp>
        <p:nvGrpSpPr>
          <p:cNvPr id="2" name="Group 9"/>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18" name="Chevron 17"/>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导入文件</a:t>
                </a:r>
                <a:endParaRPr lang="en-US" sz="2400" dirty="0">
                  <a:solidFill>
                    <a:srgbClr val="FFFFFF"/>
                  </a:solidFill>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16" name="Chevron 15"/>
              <p:cNvSpPr/>
              <p:nvPr/>
            </p:nvSpPr>
            <p:spPr>
              <a:xfrm>
                <a:off x="2133109" y="1352845"/>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选择过滤器</a:t>
                </a:r>
                <a:endParaRPr lang="en-US" sz="2400" dirty="0">
                  <a:solidFill>
                    <a:srgbClr val="FFFFFF"/>
                  </a:solidFill>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4" name="Chevron 13"/>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保存位置</a:t>
                </a:r>
                <a:endParaRPr lang="en-US" sz="2400" dirty="0">
                  <a:solidFill>
                    <a:srgbClr val="FFFFFF"/>
                  </a:solidFill>
                  <a:latin typeface="Microsoft YaHei" pitchFamily="34" charset="-122"/>
                  <a:ea typeface="Microsoft YaHei" pitchFamily="34" charset="-122"/>
                </a:endParaRPr>
              </a:p>
            </p:txBody>
          </p:sp>
        </p:grpSp>
      </p:grpSp>
      <p:sp>
        <p:nvSpPr>
          <p:cNvPr id="20" name="Rectangle 19"/>
          <p:cNvSpPr/>
          <p:nvPr/>
        </p:nvSpPr>
        <p:spPr>
          <a:xfrm>
            <a:off x="4499992" y="4437112"/>
            <a:ext cx="4365298" cy="646331"/>
          </a:xfrm>
          <a:prstGeom prst="rect">
            <a:avLst/>
          </a:prstGeom>
          <a:noFill/>
        </p:spPr>
        <p:txBody>
          <a:bodyPr wrap="none">
            <a:spAutoFit/>
          </a:bodyPr>
          <a:lstStyle/>
          <a:p>
            <a:pPr algn="ctr">
              <a:defRPr/>
            </a:pPr>
            <a:r>
              <a:rPr lang="en-US" sz="3600" b="1" cap="all" dirty="0">
                <a:ln w="9000" cmpd="sng">
                  <a:solidFill>
                    <a:srgbClr val="3F3F3F">
                      <a:shade val="50000"/>
                      <a:satMod val="120000"/>
                    </a:srgbClr>
                  </a:solidFill>
                  <a:prstDash val="solid"/>
                </a:ln>
                <a:solidFill>
                  <a:srgbClr val="4B4B4B"/>
                </a:solidFill>
                <a:effectLst>
                  <a:reflection blurRad="12700" stA="28000" endPos="45000" dist="1000" dir="5400000" sy="-100000" algn="bl" rotWithShape="0"/>
                </a:effectLst>
              </a:rPr>
              <a:t>ENDNOTE IMPORT</a:t>
            </a:r>
          </a:p>
        </p:txBody>
      </p:sp>
      <p:sp>
        <p:nvSpPr>
          <p:cNvPr id="21" name="Footer Placeholder 20"/>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childTnLst>
                                </p:cTn>
                              </p:par>
                            </p:childTnLst>
                          </p:cTn>
                        </p:par>
                        <p:par>
                          <p:cTn id="12" fill="hold">
                            <p:stCondLst>
                              <p:cond delay="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1000"/>
                            </p:stCondLst>
                            <p:childTnLst>
                              <p:par>
                                <p:cTn id="21" presetID="35" presetClass="emph" presetSubtype="0" fill="hold" nodeType="afterEffect">
                                  <p:stCondLst>
                                    <p:cond delay="0"/>
                                  </p:stCondLst>
                                  <p:childTnLst>
                                    <p:anim calcmode="discrete" valueType="str">
                                      <p:cBhvr>
                                        <p:cTn id="22" dur="500" fill="hold"/>
                                        <p:tgtEl>
                                          <p:spTgt spid="9"/>
                                        </p:tgtEl>
                                        <p:attrNameLst>
                                          <p:attrName>style.visibility</p:attrName>
                                        </p:attrNameLst>
                                      </p:cBhvr>
                                      <p:tavLst>
                                        <p:tav tm="0">
                                          <p:val>
                                            <p:strVal val="hidden"/>
                                          </p:val>
                                        </p:tav>
                                        <p:tav tm="50000">
                                          <p:val>
                                            <p:strVal val="visible"/>
                                          </p:val>
                                        </p:tav>
                                      </p:tavLst>
                                    </p:anim>
                                  </p:childTnLst>
                                </p:cTn>
                              </p:par>
                            </p:childTnLst>
                          </p:cTn>
                        </p:par>
                        <p:par>
                          <p:cTn id="23" fill="hold">
                            <p:stCondLst>
                              <p:cond delay="15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11"/>
          <p:cNvPicPr>
            <a:picLocks noChangeAspect="1" noChangeArrowheads="1"/>
          </p:cNvPicPr>
          <p:nvPr/>
        </p:nvPicPr>
        <p:blipFill>
          <a:blip r:embed="rId2" cstate="print"/>
          <a:srcRect/>
          <a:stretch>
            <a:fillRect/>
          </a:stretch>
        </p:blipFill>
        <p:spPr bwMode="auto">
          <a:xfrm>
            <a:off x="0" y="0"/>
            <a:ext cx="9144000" cy="6805613"/>
          </a:xfrm>
          <a:prstGeom prst="rect">
            <a:avLst/>
          </a:prstGeom>
          <a:noFill/>
          <a:ln w="9525">
            <a:noFill/>
            <a:miter lim="800000"/>
            <a:headEnd/>
            <a:tailEnd/>
          </a:ln>
        </p:spPr>
      </p:pic>
      <p:sp>
        <p:nvSpPr>
          <p:cNvPr id="32771" name="Title 1"/>
          <p:cNvSpPr>
            <a:spLocks noGrp="1"/>
          </p:cNvSpPr>
          <p:nvPr>
            <p:ph type="title"/>
          </p:nvPr>
        </p:nvSpPr>
        <p:spPr/>
        <p:txBody>
          <a:bodyPr/>
          <a:lstStyle/>
          <a:p>
            <a:endParaRPr lang="en-US" smtClean="0"/>
          </a:p>
        </p:txBody>
      </p:sp>
      <p:sp>
        <p:nvSpPr>
          <p:cNvPr id="32772" name="Content Placeholder 2"/>
          <p:cNvSpPr>
            <a:spLocks noGrp="1"/>
          </p:cNvSpPr>
          <p:nvPr>
            <p:ph idx="1"/>
          </p:nvPr>
        </p:nvSpPr>
        <p:spPr/>
        <p:txBody>
          <a:bodyPr/>
          <a:lstStyle/>
          <a:p>
            <a:endParaRPr lang="en-US" smtClean="0"/>
          </a:p>
        </p:txBody>
      </p:sp>
      <p:sp>
        <p:nvSpPr>
          <p:cNvPr id="6" name="矩形 4"/>
          <p:cNvSpPr/>
          <p:nvPr/>
        </p:nvSpPr>
        <p:spPr>
          <a:xfrm>
            <a:off x="1476375" y="3141663"/>
            <a:ext cx="1081088" cy="1444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nvGrpSpPr>
          <p:cNvPr id="2" name="Group 6"/>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15" name="Chevron 14"/>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导入文件</a:t>
                </a:r>
                <a:endParaRPr lang="en-US" sz="2400" dirty="0">
                  <a:solidFill>
                    <a:srgbClr val="FFFFFF"/>
                  </a:solidFill>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13" name="Chevron 12"/>
              <p:cNvSpPr/>
              <p:nvPr/>
            </p:nvSpPr>
            <p:spPr>
              <a:xfrm>
                <a:off x="2133109" y="1352845"/>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选择过滤器</a:t>
                </a:r>
                <a:endParaRPr lang="en-US" sz="2400" dirty="0">
                  <a:solidFill>
                    <a:srgbClr val="FFFFFF"/>
                  </a:solidFill>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1" name="Chevron 10"/>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保存位置</a:t>
                </a:r>
                <a:endParaRPr lang="en-US" sz="2400" dirty="0">
                  <a:solidFill>
                    <a:srgbClr val="FFFFFF"/>
                  </a:solidFill>
                  <a:latin typeface="Microsoft YaHei" pitchFamily="34" charset="-122"/>
                  <a:ea typeface="Microsoft YaHei" pitchFamily="34" charset="-122"/>
                </a:endParaRPr>
              </a:p>
            </p:txBody>
          </p:sp>
        </p:grpSp>
      </p:grpSp>
      <p:sp>
        <p:nvSpPr>
          <p:cNvPr id="17" name="Footer Placeholder 16"/>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15"/>
          <p:cNvPicPr>
            <a:picLocks noChangeAspect="1" noChangeArrowheads="1"/>
          </p:cNvPicPr>
          <p:nvPr/>
        </p:nvPicPr>
        <p:blipFill>
          <a:blip r:embed="rId2" cstate="print"/>
          <a:srcRect/>
          <a:stretch>
            <a:fillRect/>
          </a:stretch>
        </p:blipFill>
        <p:spPr bwMode="auto">
          <a:xfrm>
            <a:off x="0" y="0"/>
            <a:ext cx="9144000" cy="6589713"/>
          </a:xfrm>
          <a:prstGeom prst="rect">
            <a:avLst/>
          </a:prstGeom>
          <a:noFill/>
          <a:ln w="9525">
            <a:noFill/>
            <a:miter lim="800000"/>
            <a:headEnd/>
            <a:tailEnd/>
          </a:ln>
        </p:spPr>
      </p:pic>
      <p:pic>
        <p:nvPicPr>
          <p:cNvPr id="12" name="Picture 5"/>
          <p:cNvPicPr>
            <a:picLocks noChangeAspect="1" noChangeArrowheads="1"/>
          </p:cNvPicPr>
          <p:nvPr/>
        </p:nvPicPr>
        <p:blipFill>
          <a:blip r:embed="rId3" cstate="print"/>
          <a:srcRect/>
          <a:stretch>
            <a:fillRect/>
          </a:stretch>
        </p:blipFill>
        <p:spPr bwMode="auto">
          <a:xfrm rot="19733810">
            <a:off x="1663700" y="3259138"/>
            <a:ext cx="719138" cy="931862"/>
          </a:xfrm>
          <a:prstGeom prst="rect">
            <a:avLst/>
          </a:prstGeom>
          <a:ln>
            <a:noFill/>
          </a:ln>
          <a:effectLst>
            <a:outerShdw blurRad="292100" dist="139700" dir="2700000" algn="tl" rotWithShape="0">
              <a:srgbClr val="333333">
                <a:alpha val="65000"/>
              </a:srgbClr>
            </a:outerShdw>
          </a:effectLst>
        </p:spPr>
      </p:pic>
      <p:pic>
        <p:nvPicPr>
          <p:cNvPr id="13" name="Picture 6"/>
          <p:cNvPicPr>
            <a:picLocks noChangeAspect="1" noChangeArrowheads="1"/>
          </p:cNvPicPr>
          <p:nvPr/>
        </p:nvPicPr>
        <p:blipFill>
          <a:blip r:embed="rId4" cstate="print"/>
          <a:srcRect/>
          <a:stretch>
            <a:fillRect/>
          </a:stretch>
        </p:blipFill>
        <p:spPr bwMode="auto">
          <a:xfrm rot="-1860000">
            <a:off x="1663700" y="3259138"/>
            <a:ext cx="719138" cy="931862"/>
          </a:xfrm>
          <a:prstGeom prst="rect">
            <a:avLst/>
          </a:prstGeom>
          <a:noFill/>
          <a:ln w="9525">
            <a:noFill/>
            <a:miter lim="800000"/>
            <a:headEnd/>
            <a:tailEnd/>
          </a:ln>
        </p:spPr>
      </p:pic>
      <p:pic>
        <p:nvPicPr>
          <p:cNvPr id="14" name="Picture 5"/>
          <p:cNvPicPr>
            <a:picLocks noChangeAspect="1" noChangeArrowheads="1"/>
          </p:cNvPicPr>
          <p:nvPr/>
        </p:nvPicPr>
        <p:blipFill>
          <a:blip r:embed="rId3" cstate="print"/>
          <a:srcRect/>
          <a:stretch>
            <a:fillRect/>
          </a:stretch>
        </p:blipFill>
        <p:spPr bwMode="auto">
          <a:xfrm rot="19733810">
            <a:off x="6634163" y="3763963"/>
            <a:ext cx="719137"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4" cstate="print"/>
          <a:srcRect/>
          <a:stretch>
            <a:fillRect/>
          </a:stretch>
        </p:blipFill>
        <p:spPr bwMode="auto">
          <a:xfrm rot="-1860000">
            <a:off x="6632575" y="3763963"/>
            <a:ext cx="720725" cy="931862"/>
          </a:xfrm>
          <a:prstGeom prst="rect">
            <a:avLst/>
          </a:prstGeom>
          <a:noFill/>
          <a:ln w="9525">
            <a:noFill/>
            <a:miter lim="800000"/>
            <a:headEnd/>
            <a:tailEnd/>
          </a:ln>
        </p:spPr>
      </p:pic>
      <p:grpSp>
        <p:nvGrpSpPr>
          <p:cNvPr id="2" name="Group 10"/>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23" name="Chevron 22"/>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导入文件</a:t>
                </a:r>
                <a:endParaRPr lang="en-US" sz="2400" dirty="0">
                  <a:solidFill>
                    <a:srgbClr val="FFFFFF"/>
                  </a:solidFill>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21" name="Chevron 20"/>
              <p:cNvSpPr/>
              <p:nvPr/>
            </p:nvSpPr>
            <p:spPr>
              <a:xfrm>
                <a:off x="2133109" y="1352845"/>
                <a:ext cx="2650824"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选择过滤器</a:t>
                </a:r>
                <a:endParaRPr lang="en-US" sz="2400" dirty="0">
                  <a:solidFill>
                    <a:srgbClr val="FFFFFF"/>
                  </a:solidFill>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9" name="Chevron 18"/>
              <p:cNvSpPr/>
              <p:nvPr/>
            </p:nvSpPr>
            <p:spPr>
              <a:xfrm>
                <a:off x="4595218" y="1352845"/>
                <a:ext cx="2194643"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solidFill>
                      <a:srgbClr val="FFFFFF"/>
                    </a:solidFill>
                    <a:latin typeface="Microsoft YaHei" pitchFamily="34" charset="-122"/>
                    <a:ea typeface="Microsoft YaHei" pitchFamily="34" charset="-122"/>
                  </a:rPr>
                  <a:t>保存位置</a:t>
                </a:r>
                <a:endParaRPr lang="en-US" sz="2400" dirty="0">
                  <a:solidFill>
                    <a:srgbClr val="FFFFFF"/>
                  </a:solidFill>
                  <a:latin typeface="Microsoft YaHei" pitchFamily="34" charset="-122"/>
                  <a:ea typeface="Microsoft YaHei" pitchFamily="34" charset="-122"/>
                </a:endParaRPr>
              </a:p>
            </p:txBody>
          </p:sp>
        </p:grpSp>
      </p:grpSp>
      <p:pic>
        <p:nvPicPr>
          <p:cNvPr id="133136" name="Picture 16"/>
          <p:cNvPicPr>
            <a:picLocks noChangeAspect="1" noChangeArrowheads="1"/>
          </p:cNvPicPr>
          <p:nvPr/>
        </p:nvPicPr>
        <p:blipFill>
          <a:blip r:embed="rId5" cstate="print"/>
          <a:srcRect/>
          <a:stretch>
            <a:fillRect/>
          </a:stretch>
        </p:blipFill>
        <p:spPr bwMode="auto">
          <a:xfrm>
            <a:off x="2297113" y="4652963"/>
            <a:ext cx="4111625" cy="431800"/>
          </a:xfrm>
          <a:prstGeom prst="rect">
            <a:avLst/>
          </a:prstGeom>
          <a:ln>
            <a:noFill/>
          </a:ln>
          <a:effectLst>
            <a:outerShdw blurRad="292100" dist="139700" dir="2700000" algn="tl" rotWithShape="0">
              <a:srgbClr val="333333">
                <a:alpha val="65000"/>
              </a:srgbClr>
            </a:outerShdw>
          </a:effectLst>
        </p:spPr>
      </p:pic>
      <p:sp>
        <p:nvSpPr>
          <p:cNvPr id="25" name="Footer Placeholder 24"/>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1000"/>
                            </p:stCondLst>
                            <p:childTnLst>
                              <p:par>
                                <p:cTn id="32" presetID="35" presetClass="emph" presetSubtype="0" fill="hold" nodeType="afterEffect">
                                  <p:stCondLst>
                                    <p:cond delay="0"/>
                                  </p:stCondLst>
                                  <p:childTnLst>
                                    <p:anim calcmode="discrete" valueType="str">
                                      <p:cBhvr>
                                        <p:cTn id="33" dur="500" fill="hold"/>
                                        <p:tgtEl>
                                          <p:spTgt spid="15"/>
                                        </p:tgtEl>
                                        <p:attrNameLst>
                                          <p:attrName>style.visibility</p:attrName>
                                        </p:attrNameLst>
                                      </p:cBhvr>
                                      <p:tavLst>
                                        <p:tav tm="0">
                                          <p:val>
                                            <p:strVal val="hidden"/>
                                          </p:val>
                                        </p:tav>
                                        <p:tav tm="50000">
                                          <p:val>
                                            <p:strVal val="visible"/>
                                          </p:val>
                                        </p:tav>
                                      </p:tavLst>
                                    </p:anim>
                                  </p:childTnLst>
                                </p:cTn>
                              </p:par>
                            </p:childTnLst>
                          </p:cTn>
                        </p:par>
                        <p:par>
                          <p:cTn id="34" fill="hold">
                            <p:stCondLst>
                              <p:cond delay="1500"/>
                            </p:stCondLst>
                            <p:childTnLst>
                              <p:par>
                                <p:cTn id="35" presetID="1" presetClass="exit" presetSubtype="0" fill="hold" nodeType="after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3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0"/>
          <p:cNvPicPr>
            <a:picLocks noChangeAspect="1" noChangeArrowheads="1"/>
          </p:cNvPicPr>
          <p:nvPr/>
        </p:nvPicPr>
        <p:blipFill>
          <a:blip r:embed="rId2" cstate="print"/>
          <a:srcRect/>
          <a:stretch>
            <a:fillRect/>
          </a:stretch>
        </p:blipFill>
        <p:spPr bwMode="auto">
          <a:xfrm>
            <a:off x="0" y="0"/>
            <a:ext cx="9144000" cy="6818313"/>
          </a:xfrm>
          <a:prstGeom prst="rect">
            <a:avLst/>
          </a:prstGeom>
          <a:noFill/>
          <a:ln w="9525">
            <a:noFill/>
            <a:miter lim="800000"/>
            <a:headEnd/>
            <a:tailEnd/>
          </a:ln>
        </p:spPr>
      </p:pic>
      <p:sp>
        <p:nvSpPr>
          <p:cNvPr id="34819" name="Title 1"/>
          <p:cNvSpPr>
            <a:spLocks noGrp="1"/>
          </p:cNvSpPr>
          <p:nvPr>
            <p:ph type="title"/>
          </p:nvPr>
        </p:nvSpPr>
        <p:spPr/>
        <p:txBody>
          <a:bodyPr/>
          <a:lstStyle/>
          <a:p>
            <a:endParaRPr lang="en-US" smtClean="0"/>
          </a:p>
        </p:txBody>
      </p:sp>
      <p:sp>
        <p:nvSpPr>
          <p:cNvPr id="6" name="矩形 4"/>
          <p:cNvSpPr/>
          <p:nvPr/>
        </p:nvSpPr>
        <p:spPr>
          <a:xfrm>
            <a:off x="179388" y="3068638"/>
            <a:ext cx="1081087"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Right Arrow 6"/>
          <p:cNvSpPr/>
          <p:nvPr/>
        </p:nvSpPr>
        <p:spPr bwMode="auto">
          <a:xfrm>
            <a:off x="1259632" y="3068960"/>
            <a:ext cx="720080" cy="216024"/>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solidFill>
                <a:srgbClr val="4B4B4B"/>
              </a:solidFill>
            </a:endParaRPr>
          </a:p>
        </p:txBody>
      </p:sp>
      <p:sp>
        <p:nvSpPr>
          <p:cNvPr id="8" name="矩形 4"/>
          <p:cNvSpPr/>
          <p:nvPr/>
        </p:nvSpPr>
        <p:spPr>
          <a:xfrm>
            <a:off x="1979613" y="1844675"/>
            <a:ext cx="6985000" cy="48974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9" name="Footer Placeholder 8"/>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11"/>
          <p:cNvPicPr>
            <a:picLocks noChangeAspect="1" noChangeArrowheads="1"/>
          </p:cNvPicPr>
          <p:nvPr/>
        </p:nvPicPr>
        <p:blipFill>
          <a:blip r:embed="rId3" cstate="print"/>
          <a:srcRect/>
          <a:stretch>
            <a:fillRect/>
          </a:stretch>
        </p:blipFill>
        <p:spPr bwMode="auto">
          <a:xfrm>
            <a:off x="0" y="620713"/>
            <a:ext cx="9885363" cy="5545137"/>
          </a:xfrm>
          <a:prstGeom prst="rect">
            <a:avLst/>
          </a:prstGeom>
          <a:noFill/>
          <a:ln w="9525">
            <a:noFill/>
            <a:miter lim="800000"/>
            <a:headEnd/>
            <a:tailEnd/>
          </a:ln>
        </p:spPr>
      </p:pic>
      <p:sp>
        <p:nvSpPr>
          <p:cNvPr id="37891" name="标题 1"/>
          <p:cNvSpPr>
            <a:spLocks noGrp="1"/>
          </p:cNvSpPr>
          <p:nvPr>
            <p:ph type="title"/>
          </p:nvPr>
        </p:nvSpPr>
        <p:spPr>
          <a:xfrm>
            <a:off x="280988" y="-193675"/>
            <a:ext cx="8323262" cy="836613"/>
          </a:xfrm>
        </p:spPr>
        <p:txBody>
          <a:bodyPr/>
          <a:lstStyle/>
          <a:p>
            <a:r>
              <a:rPr lang="zh-CN" altLang="en-US" smtClean="0">
                <a:latin typeface="Microsoft YaHei" pitchFamily="34" charset="-122"/>
                <a:ea typeface="Microsoft YaHei" pitchFamily="34" charset="-122"/>
              </a:rPr>
              <a:t>小插件：实现</a:t>
            </a:r>
            <a:r>
              <a:rPr lang="en-US" altLang="zh-CN" smtClean="0">
                <a:latin typeface="Microsoft YaHei" pitchFamily="34" charset="-122"/>
                <a:ea typeface="Microsoft YaHei" pitchFamily="34" charset="-122"/>
              </a:rPr>
              <a:t>word</a:t>
            </a:r>
            <a:r>
              <a:rPr lang="zh-CN" altLang="en-US" smtClean="0">
                <a:latin typeface="Microsoft YaHei" pitchFamily="34" charset="-122"/>
                <a:ea typeface="Microsoft YaHei" pitchFamily="34" charset="-122"/>
              </a:rPr>
              <a:t>与</a:t>
            </a:r>
            <a:r>
              <a:rPr lang="en-US" altLang="zh-CN" smtClean="0">
                <a:latin typeface="Microsoft YaHei" pitchFamily="34" charset="-122"/>
                <a:ea typeface="Microsoft YaHei" pitchFamily="34" charset="-122"/>
              </a:rPr>
              <a:t>Endnote</a:t>
            </a:r>
            <a:r>
              <a:rPr lang="en-US" altLang="zh-CN" baseline="30000" smtClean="0">
                <a:latin typeface="Microsoft YaHei" pitchFamily="34" charset="-122"/>
                <a:ea typeface="Microsoft YaHei" pitchFamily="34" charset="-122"/>
              </a:rPr>
              <a:t>®</a:t>
            </a:r>
            <a:r>
              <a:rPr lang="en-US" altLang="zh-CN" smtClean="0">
                <a:latin typeface="Microsoft YaHei" pitchFamily="34" charset="-122"/>
                <a:ea typeface="Microsoft YaHei" pitchFamily="34" charset="-122"/>
              </a:rPr>
              <a:t> online</a:t>
            </a:r>
            <a:r>
              <a:rPr lang="zh-CN" altLang="en-US" smtClean="0">
                <a:latin typeface="Microsoft YaHei" pitchFamily="34" charset="-122"/>
                <a:ea typeface="Microsoft YaHei" pitchFamily="34" charset="-122"/>
              </a:rPr>
              <a:t>之间的对接</a:t>
            </a:r>
          </a:p>
        </p:txBody>
      </p:sp>
      <p:sp>
        <p:nvSpPr>
          <p:cNvPr id="10" name="矩形 4"/>
          <p:cNvSpPr/>
          <p:nvPr/>
        </p:nvSpPr>
        <p:spPr>
          <a:xfrm>
            <a:off x="1979613" y="1341438"/>
            <a:ext cx="576262"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1" name="矩形 5"/>
          <p:cNvSpPr/>
          <p:nvPr/>
        </p:nvSpPr>
        <p:spPr>
          <a:xfrm>
            <a:off x="323850" y="1916113"/>
            <a:ext cx="1655763"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7895" name="Rounded Rectangle 6"/>
          <p:cNvSpPr>
            <a:spLocks noChangeArrowheads="1"/>
          </p:cNvSpPr>
          <p:nvPr/>
        </p:nvSpPr>
        <p:spPr bwMode="auto">
          <a:xfrm>
            <a:off x="3924300" y="3357563"/>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solidFill>
                <a:srgbClr val="4B4B4B"/>
              </a:solidFill>
            </a:endParaRPr>
          </a:p>
        </p:txBody>
      </p:sp>
      <p:sp>
        <p:nvSpPr>
          <p:cNvPr id="8" name="TextBox 7"/>
          <p:cNvSpPr txBox="1"/>
          <p:nvPr/>
        </p:nvSpPr>
        <p:spPr>
          <a:xfrm>
            <a:off x="395536" y="1412776"/>
            <a:ext cx="1584176" cy="369332"/>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a:solidFill>
                  <a:srgbClr val="FFFFFF"/>
                </a:solidFill>
                <a:latin typeface="Microsoft YaHei" pitchFamily="34" charset="-122"/>
                <a:ea typeface="Microsoft YaHei" pitchFamily="34" charset="-122"/>
                <a:cs typeface="Microsoft Sans Serif" pitchFamily="34" charset="0"/>
              </a:rPr>
              <a:t>边写作边引用</a:t>
            </a:r>
            <a:endParaRPr lang="en-US">
              <a:solidFill>
                <a:srgbClr val="FFFFFF"/>
              </a:solidFill>
              <a:latin typeface="Microsoft YaHei" pitchFamily="34" charset="-122"/>
              <a:ea typeface="Microsoft YaHei" pitchFamily="34" charset="-122"/>
              <a:cs typeface="Microsoft Sans Serif" pitchFamily="34" charset="0"/>
            </a:endParaRPr>
          </a:p>
        </p:txBody>
      </p:sp>
      <p:sp>
        <p:nvSpPr>
          <p:cNvPr id="9" name="Footer Placeholder 8"/>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endParaRPr lang="zh-CN" altLang="en-US" smtClean="0">
              <a:ea typeface="宋体" pitchFamily="2" charset="-122"/>
            </a:endParaRPr>
          </a:p>
        </p:txBody>
      </p:sp>
      <p:sp>
        <p:nvSpPr>
          <p:cNvPr id="38915" name="内容占位符 2"/>
          <p:cNvSpPr>
            <a:spLocks noGrp="1"/>
          </p:cNvSpPr>
          <p:nvPr>
            <p:ph idx="1"/>
          </p:nvPr>
        </p:nvSpPr>
        <p:spPr/>
        <p:txBody>
          <a:bodyPr/>
          <a:lstStyle/>
          <a:p>
            <a:endParaRPr lang="zh-CN" altLang="en-US" smtClean="0">
              <a:ea typeface="宋体" pitchFamily="2" charset="-122"/>
            </a:endParaRPr>
          </a:p>
        </p:txBody>
      </p:sp>
      <p:pic>
        <p:nvPicPr>
          <p:cNvPr id="38916" name="Picture 2"/>
          <p:cNvPicPr>
            <a:picLocks noChangeAspect="1" noChangeArrowheads="1"/>
          </p:cNvPicPr>
          <p:nvPr/>
        </p:nvPicPr>
        <p:blipFill>
          <a:blip r:embed="rId3" cstate="print"/>
          <a:srcRect/>
          <a:stretch>
            <a:fillRect/>
          </a:stretch>
        </p:blipFill>
        <p:spPr bwMode="auto">
          <a:xfrm>
            <a:off x="-211138" y="720725"/>
            <a:ext cx="9412288" cy="5559425"/>
          </a:xfrm>
          <a:prstGeom prst="rect">
            <a:avLst/>
          </a:prstGeom>
          <a:noFill/>
          <a:ln w="9525">
            <a:noFill/>
            <a:miter lim="800000"/>
            <a:headEnd/>
            <a:tailEnd/>
          </a:ln>
        </p:spPr>
      </p:pic>
      <p:sp>
        <p:nvSpPr>
          <p:cNvPr id="5" name="矩形 4"/>
          <p:cNvSpPr/>
          <p:nvPr/>
        </p:nvSpPr>
        <p:spPr>
          <a:xfrm>
            <a:off x="2851150" y="860425"/>
            <a:ext cx="752475" cy="322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8918" name="标题 1"/>
          <p:cNvSpPr txBox="1">
            <a:spLocks/>
          </p:cNvSpPr>
          <p:nvPr/>
        </p:nvSpPr>
        <p:spPr bwMode="auto">
          <a:xfrm>
            <a:off x="212725" y="-247650"/>
            <a:ext cx="817562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rgbClr val="FF8000"/>
                </a:solidFill>
                <a:latin typeface="Microsoft YaHei" pitchFamily="34" charset="-122"/>
                <a:ea typeface="Microsoft YaHei" pitchFamily="34" charset="-122"/>
              </a:rPr>
              <a:t>小插件：实现</a:t>
            </a:r>
            <a:r>
              <a:rPr lang="en-US" altLang="zh-CN" sz="2800">
                <a:solidFill>
                  <a:srgbClr val="FF8000"/>
                </a:solidFill>
                <a:latin typeface="Microsoft YaHei" pitchFamily="34" charset="-122"/>
                <a:ea typeface="Microsoft YaHei" pitchFamily="34" charset="-122"/>
              </a:rPr>
              <a:t>word</a:t>
            </a:r>
            <a:r>
              <a:rPr lang="zh-CN" altLang="en-US" sz="2800">
                <a:solidFill>
                  <a:srgbClr val="FF8000"/>
                </a:solidFill>
                <a:latin typeface="Microsoft YaHei" pitchFamily="34" charset="-122"/>
                <a:ea typeface="Microsoft YaHei" pitchFamily="34" charset="-122"/>
              </a:rPr>
              <a:t>与</a:t>
            </a:r>
            <a:r>
              <a:rPr lang="en-US" altLang="zh-CN" sz="2800">
                <a:solidFill>
                  <a:srgbClr val="FF8000"/>
                </a:solidFill>
                <a:latin typeface="Microsoft YaHei" pitchFamily="34" charset="-122"/>
                <a:ea typeface="Microsoft YaHei" pitchFamily="34" charset="-122"/>
              </a:rPr>
              <a:t>Endnote</a:t>
            </a:r>
            <a:r>
              <a:rPr lang="en-US" altLang="zh-CN" sz="2800" baseline="30000">
                <a:solidFill>
                  <a:srgbClr val="FF8000"/>
                </a:solidFill>
                <a:latin typeface="Microsoft YaHei" pitchFamily="34" charset="-122"/>
                <a:ea typeface="Microsoft YaHei" pitchFamily="34" charset="-122"/>
              </a:rPr>
              <a:t>® </a:t>
            </a:r>
            <a:r>
              <a:rPr lang="en-US" altLang="zh-CN" sz="2800">
                <a:solidFill>
                  <a:srgbClr val="FF8000"/>
                </a:solidFill>
                <a:latin typeface="Microsoft YaHei" pitchFamily="34" charset="-122"/>
                <a:ea typeface="Microsoft YaHei" pitchFamily="34" charset="-122"/>
              </a:rPr>
              <a:t> online</a:t>
            </a:r>
            <a:r>
              <a:rPr lang="zh-CN" altLang="en-US" sz="2800">
                <a:solidFill>
                  <a:srgbClr val="FF8000"/>
                </a:solidFill>
                <a:latin typeface="Microsoft YaHei" pitchFamily="34" charset="-122"/>
                <a:ea typeface="Microsoft YaHei" pitchFamily="34" charset="-122"/>
              </a:rPr>
              <a:t>之间的对接</a:t>
            </a:r>
          </a:p>
        </p:txBody>
      </p:sp>
      <p:sp>
        <p:nvSpPr>
          <p:cNvPr id="8" name="Footer Placeholder 7"/>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lstStyle/>
          <a:p>
            <a:endParaRPr lang="zh-CN" altLang="en-US" smtClean="0">
              <a:ea typeface="宋体" pitchFamily="2" charset="-122"/>
            </a:endParaRPr>
          </a:p>
        </p:txBody>
      </p:sp>
      <p:sp>
        <p:nvSpPr>
          <p:cNvPr id="40963" name="内容占位符 2"/>
          <p:cNvSpPr>
            <a:spLocks noGrp="1"/>
          </p:cNvSpPr>
          <p:nvPr>
            <p:ph idx="1"/>
          </p:nvPr>
        </p:nvSpPr>
        <p:spPr/>
        <p:txBody>
          <a:bodyPr/>
          <a:lstStyle/>
          <a:p>
            <a:endParaRPr lang="zh-CN" altLang="en-US" smtClean="0">
              <a:ea typeface="宋体" pitchFamily="2" charset="-122"/>
            </a:endParaRPr>
          </a:p>
        </p:txBody>
      </p:sp>
      <p:pic>
        <p:nvPicPr>
          <p:cNvPr id="40964" name="Picture 2"/>
          <p:cNvPicPr>
            <a:picLocks noChangeAspect="1" noChangeArrowheads="1"/>
          </p:cNvPicPr>
          <p:nvPr/>
        </p:nvPicPr>
        <p:blipFill>
          <a:blip r:embed="rId3" cstate="print"/>
          <a:srcRect/>
          <a:stretch>
            <a:fillRect/>
          </a:stretch>
        </p:blipFill>
        <p:spPr bwMode="auto">
          <a:xfrm>
            <a:off x="0" y="903288"/>
            <a:ext cx="9837738" cy="5180012"/>
          </a:xfrm>
          <a:prstGeom prst="rect">
            <a:avLst/>
          </a:prstGeom>
          <a:noFill/>
          <a:ln w="9525">
            <a:noFill/>
            <a:miter lim="800000"/>
            <a:headEnd/>
            <a:tailEnd/>
          </a:ln>
        </p:spPr>
      </p:pic>
      <p:sp>
        <p:nvSpPr>
          <p:cNvPr id="4096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rgbClr val="FF8000"/>
                </a:solidFill>
                <a:latin typeface="Microsoft YaHei" pitchFamily="34" charset="-122"/>
                <a:ea typeface="Microsoft YaHei" pitchFamily="34" charset="-122"/>
              </a:rPr>
              <a:t>如何插入参考文献？</a:t>
            </a:r>
          </a:p>
        </p:txBody>
      </p:sp>
      <p:pic>
        <p:nvPicPr>
          <p:cNvPr id="3075" name="Picture 3"/>
          <p:cNvPicPr>
            <a:picLocks noChangeAspect="1" noChangeArrowheads="1"/>
          </p:cNvPicPr>
          <p:nvPr/>
        </p:nvPicPr>
        <p:blipFill>
          <a:blip r:embed="rId4" cstate="print"/>
          <a:srcRect/>
          <a:stretch>
            <a:fillRect/>
          </a:stretch>
        </p:blipFill>
        <p:spPr bwMode="auto">
          <a:xfrm>
            <a:off x="1752600" y="1533525"/>
            <a:ext cx="5638800" cy="3790950"/>
          </a:xfrm>
          <a:prstGeom prst="rect">
            <a:avLst/>
          </a:prstGeom>
          <a:noFill/>
          <a:ln w="9525">
            <a:noFill/>
            <a:miter lim="800000"/>
            <a:headEnd/>
            <a:tailEnd/>
          </a:ln>
        </p:spPr>
      </p:pic>
      <p:sp>
        <p:nvSpPr>
          <p:cNvPr id="8" name="TextBox 7"/>
          <p:cNvSpPr txBox="1">
            <a:spLocks noChangeArrowheads="1"/>
          </p:cNvSpPr>
          <p:nvPr/>
        </p:nvSpPr>
        <p:spPr bwMode="auto">
          <a:xfrm>
            <a:off x="1909763" y="1774825"/>
            <a:ext cx="1158875" cy="369888"/>
          </a:xfrm>
          <a:prstGeom prst="rect">
            <a:avLst/>
          </a:prstGeom>
          <a:noFill/>
          <a:ln w="9525">
            <a:noFill/>
            <a:miter lim="800000"/>
            <a:headEnd/>
            <a:tailEnd/>
          </a:ln>
        </p:spPr>
        <p:txBody>
          <a:bodyPr wrap="none">
            <a:spAutoFit/>
          </a:bodyPr>
          <a:lstStyle/>
          <a:p>
            <a:r>
              <a:rPr lang="en-US" altLang="zh-CN" b="1">
                <a:solidFill>
                  <a:srgbClr val="FF0000"/>
                </a:solidFill>
              </a:rPr>
              <a:t>Sheng. L</a:t>
            </a:r>
            <a:endParaRPr lang="zh-CN" altLang="en-US" b="1">
              <a:solidFill>
                <a:srgbClr val="FF0000"/>
              </a:solidFill>
            </a:endParaRPr>
          </a:p>
        </p:txBody>
      </p:sp>
      <p:pic>
        <p:nvPicPr>
          <p:cNvPr id="11" name="Picture 5"/>
          <p:cNvPicPr>
            <a:picLocks noChangeAspect="1" noChangeArrowheads="1"/>
          </p:cNvPicPr>
          <p:nvPr/>
        </p:nvPicPr>
        <p:blipFill>
          <a:blip r:embed="rId5" cstate="print"/>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cstate="print"/>
          <a:srcRect/>
          <a:stretch>
            <a:fillRect/>
          </a:stretch>
        </p:blipFill>
        <p:spPr bwMode="auto">
          <a:xfrm rot="-1860000">
            <a:off x="368300" y="1676400"/>
            <a:ext cx="720725" cy="931863"/>
          </a:xfrm>
          <a:prstGeom prst="rect">
            <a:avLst/>
          </a:prstGeom>
          <a:noFill/>
          <a:ln w="9525">
            <a:noFill/>
            <a:miter lim="800000"/>
            <a:headEnd/>
            <a:tailEnd/>
          </a:ln>
        </p:spPr>
      </p:pic>
      <p:sp>
        <p:nvSpPr>
          <p:cNvPr id="13" name="Footer Placeholder 12"/>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checkerboard(across)">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p:txBody>
          <a:bodyPr/>
          <a:lstStyle/>
          <a:p>
            <a:pPr>
              <a:defRPr/>
            </a:pPr>
            <a:fld id="{7361F26C-095D-40E5-B468-B2506192BA2C}" type="slidenum">
              <a:rPr lang="en-US" altLang="en-US" smtClean="0">
                <a:solidFill>
                  <a:srgbClr val="4B4B4B"/>
                </a:solidFill>
              </a:rPr>
              <a:pPr>
                <a:defRPr/>
              </a:pPr>
              <a:t>7</a:t>
            </a:fld>
            <a:endParaRPr lang="en-US" altLang="en-US" smtClean="0">
              <a:solidFill>
                <a:srgbClr val="4B4B4B"/>
              </a:solidFill>
            </a:endParaRPr>
          </a:p>
        </p:txBody>
      </p:sp>
      <p:grpSp>
        <p:nvGrpSpPr>
          <p:cNvPr id="2" name="Group 48"/>
          <p:cNvGrpSpPr>
            <a:grpSpLocks/>
          </p:cNvGrpSpPr>
          <p:nvPr/>
        </p:nvGrpSpPr>
        <p:grpSpPr bwMode="auto">
          <a:xfrm>
            <a:off x="3340100" y="3643313"/>
            <a:ext cx="4452938" cy="2809875"/>
            <a:chOff x="2345635" y="3525078"/>
            <a:chExt cx="4452730" cy="2809461"/>
          </a:xfrm>
        </p:grpSpPr>
        <p:pic>
          <p:nvPicPr>
            <p:cNvPr id="24" name="Picture 31" descr="WoSfullrec"/>
            <p:cNvPicPr>
              <a:picLocks noChangeAspect="1" noChangeArrowheads="1"/>
            </p:cNvPicPr>
            <p:nvPr/>
          </p:nvPicPr>
          <p:blipFill>
            <a:blip r:embed="rId3" cstate="print"/>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25" name="Picture 8" descr="WoSfullrec"/>
            <p:cNvPicPr>
              <a:picLocks noChangeAspect="1" noChangeArrowheads="1"/>
            </p:cNvPicPr>
            <p:nvPr/>
          </p:nvPicPr>
          <p:blipFill>
            <a:blip r:embed="rId3" cstate="print"/>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26" name="Picture 9" descr="WoSfullrec"/>
            <p:cNvPicPr>
              <a:picLocks noChangeAspect="1" noChangeArrowheads="1"/>
            </p:cNvPicPr>
            <p:nvPr/>
          </p:nvPicPr>
          <p:blipFill>
            <a:blip r:embed="rId3" cstate="print"/>
            <a:srcRect/>
            <a:stretch>
              <a:fillRect/>
            </a:stretch>
          </p:blipFill>
          <p:spPr bwMode="auto">
            <a:xfrm>
              <a:off x="5468102" y="4691718"/>
              <a:ext cx="693705" cy="795221"/>
            </a:xfrm>
            <a:prstGeom prst="rect">
              <a:avLst/>
            </a:prstGeom>
            <a:ln>
              <a:noFill/>
            </a:ln>
            <a:effectLst>
              <a:outerShdw blurRad="292100" dist="139700" dir="2700000" algn="tl" rotWithShape="0">
                <a:srgbClr val="333333">
                  <a:alpha val="65000"/>
                </a:srgbClr>
              </a:outerShdw>
            </a:effectLst>
          </p:spPr>
        </p:pic>
        <p:sp>
          <p:nvSpPr>
            <p:cNvPr id="27" name="Line 21"/>
            <p:cNvSpPr>
              <a:spLocks noChangeShapeType="1"/>
            </p:cNvSpPr>
            <p:nvPr/>
          </p:nvSpPr>
          <p:spPr bwMode="auto">
            <a:xfrm flipH="1" flipV="1">
              <a:off x="4201336" y="3525078"/>
              <a:ext cx="1006428" cy="1325367"/>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4852" name="Text Box 22"/>
            <p:cNvSpPr txBox="1">
              <a:spLocks noChangeArrowheads="1"/>
            </p:cNvSpPr>
            <p:nvPr/>
          </p:nvSpPr>
          <p:spPr bwMode="auto">
            <a:xfrm>
              <a:off x="4412463" y="3948878"/>
              <a:ext cx="769902" cy="261899"/>
            </a:xfrm>
            <a:prstGeom prst="rect">
              <a:avLst/>
            </a:prstGeom>
            <a:solidFill>
              <a:schemeClr val="bg1"/>
            </a:solidFill>
            <a:ln w="28575">
              <a:solidFill>
                <a:schemeClr val="tx2"/>
              </a:solidFill>
              <a:miter lim="800000"/>
              <a:headEnd/>
              <a:tailEnd/>
            </a:ln>
          </p:spPr>
          <p:txBody>
            <a:bodyPr lIns="0" rIns="0">
              <a:spAutoFit/>
            </a:bodyPr>
            <a:lstStyle/>
            <a:p>
              <a:pPr algn="ctr" eaLnBrk="0" hangingPunct="0">
                <a:spcBef>
                  <a:spcPct val="50000"/>
                </a:spcBef>
              </a:pPr>
              <a:r>
                <a:rPr lang="zh-CN" altLang="en-US" sz="1100" b="1" i="1">
                  <a:solidFill>
                    <a:srgbClr val="4B4B4B"/>
                  </a:solidFill>
                  <a:latin typeface="Arial"/>
                  <a:ea typeface="方正黑体简体"/>
                  <a:cs typeface="Times New Roman" pitchFamily="18" charset="0"/>
                </a:rPr>
                <a:t>相关记录</a:t>
              </a:r>
              <a:endParaRPr lang="en-US" altLang="zh-CN" sz="1100" b="1" i="1">
                <a:solidFill>
                  <a:srgbClr val="4B4B4B"/>
                </a:solidFill>
                <a:latin typeface="Arial"/>
                <a:ea typeface="方正黑体简体"/>
                <a:cs typeface="Times New Roman" pitchFamily="18" charset="0"/>
              </a:endParaRPr>
            </a:p>
          </p:txBody>
        </p:sp>
        <p:sp>
          <p:nvSpPr>
            <p:cNvPr id="29" name="Text Box 25"/>
            <p:cNvSpPr txBox="1">
              <a:spLocks noChangeArrowheads="1"/>
            </p:cNvSpPr>
            <p:nvPr/>
          </p:nvSpPr>
          <p:spPr bwMode="auto">
            <a:xfrm>
              <a:off x="5626845" y="485044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2004</a:t>
              </a:r>
            </a:p>
          </p:txBody>
        </p:sp>
        <p:sp>
          <p:nvSpPr>
            <p:cNvPr id="30" name="Text Box 26"/>
            <p:cNvSpPr txBox="1">
              <a:spLocks noChangeArrowheads="1"/>
            </p:cNvSpPr>
            <p:nvPr/>
          </p:nvSpPr>
          <p:spPr bwMode="auto">
            <a:xfrm>
              <a:off x="5049022"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2008</a:t>
              </a:r>
            </a:p>
          </p:txBody>
        </p:sp>
        <p:pic>
          <p:nvPicPr>
            <p:cNvPr id="31" name="Picture 27" descr="WoSfullrec"/>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32" name="Text Box 28"/>
            <p:cNvSpPr txBox="1">
              <a:spLocks noChangeArrowheads="1"/>
            </p:cNvSpPr>
            <p:nvPr/>
          </p:nvSpPr>
          <p:spPr bwMode="auto">
            <a:xfrm>
              <a:off x="6263402" y="5094884"/>
              <a:ext cx="317485" cy="160314"/>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2002</a:t>
              </a:r>
            </a:p>
          </p:txBody>
        </p:sp>
        <p:sp>
          <p:nvSpPr>
            <p:cNvPr id="33" name="Line 29"/>
            <p:cNvSpPr>
              <a:spLocks noChangeShapeType="1"/>
            </p:cNvSpPr>
            <p:nvPr/>
          </p:nvSpPr>
          <p:spPr bwMode="auto">
            <a:xfrm flipH="1" flipV="1">
              <a:off x="2345635" y="5009171"/>
              <a:ext cx="1696959"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4" name="Line 30"/>
            <p:cNvSpPr>
              <a:spLocks noChangeShapeType="1"/>
            </p:cNvSpPr>
            <p:nvPr/>
          </p:nvSpPr>
          <p:spPr bwMode="auto">
            <a:xfrm flipH="1" flipV="1">
              <a:off x="2558350" y="4585372"/>
              <a:ext cx="1484244" cy="636493"/>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5" name="Text Box 32"/>
            <p:cNvSpPr txBox="1">
              <a:spLocks noChangeArrowheads="1"/>
            </p:cNvSpPr>
            <p:nvPr/>
          </p:nvSpPr>
          <p:spPr bwMode="auto">
            <a:xfrm>
              <a:off x="5791937" y="5942484"/>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Arial"/>
                  <a:ea typeface="方正黑体简体"/>
                </a:rPr>
                <a:t>1994</a:t>
              </a:r>
            </a:p>
          </p:txBody>
        </p:sp>
        <p:sp>
          <p:nvSpPr>
            <p:cNvPr id="36" name="Text Box 35"/>
            <p:cNvSpPr txBox="1">
              <a:spLocks noChangeArrowheads="1"/>
            </p:cNvSpPr>
            <p:nvPr/>
          </p:nvSpPr>
          <p:spPr bwMode="auto">
            <a:xfrm>
              <a:off x="3961635" y="5110756"/>
              <a:ext cx="815937" cy="226980"/>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i="1" dirty="0">
                  <a:solidFill>
                    <a:srgbClr val="4B4B4B"/>
                  </a:solidFill>
                  <a:latin typeface="Arial"/>
                  <a:ea typeface="方正黑体简体"/>
                  <a:cs typeface="Times New Roman" pitchFamily="18" charset="0"/>
                </a:rPr>
                <a:t>引用</a:t>
              </a:r>
              <a:endParaRPr lang="en-US" altLang="zh-CN" sz="1100" b="1" i="1" dirty="0">
                <a:solidFill>
                  <a:srgbClr val="4B4B4B"/>
                </a:solidFill>
                <a:latin typeface="Arial"/>
                <a:ea typeface="方正黑体简体"/>
                <a:cs typeface="Times New Roman" pitchFamily="18" charset="0"/>
              </a:endParaRPr>
            </a:p>
          </p:txBody>
        </p:sp>
      </p:grpSp>
      <p:grpSp>
        <p:nvGrpSpPr>
          <p:cNvPr id="3" name="Group 46"/>
          <p:cNvGrpSpPr>
            <a:grpSpLocks/>
          </p:cNvGrpSpPr>
          <p:nvPr/>
        </p:nvGrpSpPr>
        <p:grpSpPr bwMode="auto">
          <a:xfrm>
            <a:off x="5489575" y="2152650"/>
            <a:ext cx="2525713" cy="1719263"/>
            <a:chOff x="4495800" y="1827675"/>
            <a:chExt cx="2526271" cy="1719628"/>
          </a:xfrm>
        </p:grpSpPr>
        <p:pic>
          <p:nvPicPr>
            <p:cNvPr id="40" name="Picture 2" descr="WoSfullrec"/>
            <p:cNvPicPr>
              <a:picLocks noChangeAspect="1" noChangeArrowheads="1"/>
            </p:cNvPicPr>
            <p:nvPr/>
          </p:nvPicPr>
          <p:blipFill>
            <a:blip r:embed="rId3" cstate="print"/>
            <a:srcRect/>
            <a:stretch>
              <a:fillRect/>
            </a:stretch>
          </p:blipFill>
          <p:spPr bwMode="auto">
            <a:xfrm>
              <a:off x="5739088" y="1827675"/>
              <a:ext cx="692303" cy="795507"/>
            </a:xfrm>
            <a:prstGeom prst="rect">
              <a:avLst/>
            </a:prstGeom>
            <a:ln>
              <a:noFill/>
            </a:ln>
            <a:effectLst>
              <a:outerShdw blurRad="292100" dist="139700" dir="2700000" algn="tl" rotWithShape="0">
                <a:srgbClr val="333333">
                  <a:alpha val="65000"/>
                </a:srgbClr>
              </a:outerShdw>
            </a:effectLst>
          </p:spPr>
        </p:pic>
        <p:sp>
          <p:nvSpPr>
            <p:cNvPr id="41" name="Text Box 3"/>
            <p:cNvSpPr txBox="1">
              <a:spLocks noChangeArrowheads="1"/>
            </p:cNvSpPr>
            <p:nvPr/>
          </p:nvSpPr>
          <p:spPr bwMode="auto">
            <a:xfrm>
              <a:off x="5902636" y="2092844"/>
              <a:ext cx="319158"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2014</a:t>
              </a:r>
            </a:p>
          </p:txBody>
        </p:sp>
        <p:sp>
          <p:nvSpPr>
            <p:cNvPr id="42" name="Line 4"/>
            <p:cNvSpPr>
              <a:spLocks noChangeShapeType="1"/>
            </p:cNvSpPr>
            <p:nvPr/>
          </p:nvSpPr>
          <p:spPr bwMode="auto">
            <a:xfrm flipV="1">
              <a:off x="4495800" y="2675580"/>
              <a:ext cx="871731" cy="11115"/>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pic>
          <p:nvPicPr>
            <p:cNvPr id="43" name="Picture 7" descr="WoSfullrec"/>
            <p:cNvPicPr>
              <a:picLocks noChangeAspect="1" noChangeArrowheads="1"/>
            </p:cNvPicPr>
            <p:nvPr/>
          </p:nvPicPr>
          <p:blipFill>
            <a:blip r:embed="rId3" cstate="print"/>
            <a:srcRect/>
            <a:stretch>
              <a:fillRect/>
            </a:stretch>
          </p:blipFill>
          <p:spPr bwMode="auto">
            <a:xfrm>
              <a:off x="5408815" y="2305614"/>
              <a:ext cx="695479" cy="795506"/>
            </a:xfrm>
            <a:prstGeom prst="rect">
              <a:avLst/>
            </a:prstGeom>
            <a:ln>
              <a:noFill/>
            </a:ln>
            <a:effectLst>
              <a:outerShdw blurRad="292100" dist="139700" dir="2700000" algn="tl" rotWithShape="0">
                <a:srgbClr val="333333">
                  <a:alpha val="65000"/>
                </a:srgbClr>
              </a:outerShdw>
            </a:effectLst>
          </p:spPr>
        </p:pic>
        <p:sp>
          <p:nvSpPr>
            <p:cNvPr id="44" name="Text Box 19"/>
            <p:cNvSpPr txBox="1">
              <a:spLocks noChangeArrowheads="1"/>
            </p:cNvSpPr>
            <p:nvPr/>
          </p:nvSpPr>
          <p:spPr bwMode="auto">
            <a:xfrm>
              <a:off x="5526316" y="2835952"/>
              <a:ext cx="317570"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2013</a:t>
              </a:r>
            </a:p>
          </p:txBody>
        </p:sp>
        <p:sp>
          <p:nvSpPr>
            <p:cNvPr id="45" name="Text Box 20"/>
            <p:cNvSpPr txBox="1">
              <a:spLocks noChangeArrowheads="1"/>
            </p:cNvSpPr>
            <p:nvPr/>
          </p:nvSpPr>
          <p:spPr bwMode="auto">
            <a:xfrm>
              <a:off x="4514854" y="2311966"/>
              <a:ext cx="792338" cy="2286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en-US" altLang="zh-CN" sz="1100" b="1" i="1" dirty="0">
                  <a:solidFill>
                    <a:srgbClr val="4B4B4B"/>
                  </a:solidFill>
                  <a:latin typeface="Arial"/>
                  <a:ea typeface="方正黑体简体"/>
                  <a:cs typeface="Times New Roman" pitchFamily="18" charset="0"/>
                </a:rPr>
                <a:t>  </a:t>
              </a:r>
              <a:r>
                <a:rPr lang="zh-CN" altLang="en-US" sz="1100" b="1" i="1" dirty="0">
                  <a:solidFill>
                    <a:srgbClr val="4B4B4B"/>
                  </a:solidFill>
                  <a:latin typeface="Arial"/>
                  <a:ea typeface="方正黑体简体"/>
                  <a:cs typeface="Times New Roman" pitchFamily="18" charset="0"/>
                </a:rPr>
                <a:t>施引文献</a:t>
              </a:r>
              <a:endParaRPr lang="en-US" altLang="zh-CN" sz="1100" b="1" i="1" dirty="0">
                <a:solidFill>
                  <a:srgbClr val="4B4B4B"/>
                </a:solidFill>
                <a:latin typeface="Arial"/>
                <a:ea typeface="方正黑体简体"/>
                <a:cs typeface="Times New Roman" pitchFamily="18" charset="0"/>
              </a:endParaRPr>
            </a:p>
          </p:txBody>
        </p:sp>
        <p:pic>
          <p:nvPicPr>
            <p:cNvPr id="46" name="Picture 23" descr="WoSfullrec"/>
            <p:cNvPicPr>
              <a:picLocks noChangeAspect="1" noChangeArrowheads="1"/>
            </p:cNvPicPr>
            <p:nvPr/>
          </p:nvPicPr>
          <p:blipFill>
            <a:blip r:embed="rId3" cstate="print"/>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47" name="Text Box 24"/>
            <p:cNvSpPr txBox="1">
              <a:spLocks noChangeArrowheads="1"/>
            </p:cNvSpPr>
            <p:nvPr/>
          </p:nvSpPr>
          <p:spPr bwMode="auto">
            <a:xfrm>
              <a:off x="6479026" y="2305614"/>
              <a:ext cx="317570" cy="16037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2011</a:t>
              </a:r>
            </a:p>
          </p:txBody>
        </p:sp>
        <p:pic>
          <p:nvPicPr>
            <p:cNvPr id="48" name="Picture 33" descr="WoSfullrec"/>
            <p:cNvPicPr>
              <a:picLocks noChangeAspect="1" noChangeArrowheads="1"/>
            </p:cNvPicPr>
            <p:nvPr/>
          </p:nvPicPr>
          <p:blipFill>
            <a:blip r:embed="rId3" cstate="print"/>
            <a:srcRect/>
            <a:stretch>
              <a:fillRect/>
            </a:stretch>
          </p:blipFill>
          <p:spPr bwMode="auto">
            <a:xfrm>
              <a:off x="6039191" y="2751796"/>
              <a:ext cx="695479" cy="795507"/>
            </a:xfrm>
            <a:prstGeom prst="rect">
              <a:avLst/>
            </a:prstGeom>
            <a:ln>
              <a:noFill/>
            </a:ln>
            <a:effectLst>
              <a:outerShdw blurRad="292100" dist="139700" dir="2700000" algn="tl" rotWithShape="0">
                <a:srgbClr val="333333">
                  <a:alpha val="65000"/>
                </a:srgbClr>
              </a:outerShdw>
            </a:effectLst>
          </p:spPr>
        </p:pic>
        <p:sp>
          <p:nvSpPr>
            <p:cNvPr id="49" name="Text Box 34"/>
            <p:cNvSpPr txBox="1">
              <a:spLocks noChangeArrowheads="1"/>
            </p:cNvSpPr>
            <p:nvPr/>
          </p:nvSpPr>
          <p:spPr bwMode="auto">
            <a:xfrm>
              <a:off x="6163043" y="3239263"/>
              <a:ext cx="315983"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2012</a:t>
              </a:r>
            </a:p>
          </p:txBody>
        </p:sp>
      </p:grpSp>
      <p:sp>
        <p:nvSpPr>
          <p:cNvPr id="34821"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solidFill>
                <a:srgbClr val="4B4B4B"/>
              </a:solidFill>
              <a:latin typeface="Arial"/>
            </a:endParaRPr>
          </a:p>
        </p:txBody>
      </p:sp>
      <p:pic>
        <p:nvPicPr>
          <p:cNvPr id="34822" name="图片 17"/>
          <p:cNvPicPr>
            <a:picLocks noChangeAspect="1"/>
          </p:cNvPicPr>
          <p:nvPr/>
        </p:nvPicPr>
        <p:blipFill>
          <a:blip r:embed="rId4" cstate="print"/>
          <a:srcRect/>
          <a:stretch>
            <a:fillRect/>
          </a:stretch>
        </p:blipFill>
        <p:spPr bwMode="auto">
          <a:xfrm>
            <a:off x="0" y="0"/>
            <a:ext cx="6408738" cy="2360613"/>
          </a:xfrm>
          <a:prstGeom prst="rect">
            <a:avLst/>
          </a:prstGeom>
          <a:noFill/>
          <a:ln w="9525">
            <a:noFill/>
            <a:miter lim="800000"/>
            <a:headEnd/>
            <a:tailEnd/>
          </a:ln>
        </p:spPr>
      </p:pic>
      <p:sp>
        <p:nvSpPr>
          <p:cNvPr id="34823" name="TextBox 54"/>
          <p:cNvSpPr txBox="1">
            <a:spLocks noChangeArrowheads="1"/>
          </p:cNvSpPr>
          <p:nvPr/>
        </p:nvSpPr>
        <p:spPr bwMode="auto">
          <a:xfrm rot="21594277" flipH="1">
            <a:off x="1358900" y="479425"/>
            <a:ext cx="3429000" cy="523875"/>
          </a:xfrm>
          <a:prstGeom prst="rect">
            <a:avLst/>
          </a:prstGeom>
          <a:noFill/>
          <a:ln w="9525">
            <a:noFill/>
            <a:miter lim="800000"/>
            <a:headEnd/>
            <a:tailEnd/>
          </a:ln>
        </p:spPr>
        <p:txBody>
          <a:bodyPr>
            <a:spAutoFit/>
          </a:bodyPr>
          <a:lstStyle/>
          <a:p>
            <a:r>
              <a:rPr lang="zh-CN" altLang="en-US" sz="1400">
                <a:solidFill>
                  <a:srgbClr val="404040"/>
                </a:solidFill>
                <a:latin typeface="Arial"/>
                <a:ea typeface="微软雅黑" pitchFamily="34" charset="-122"/>
              </a:rPr>
              <a:t>从一篇高质量的文献出发，沿着科学研究的发展道路</a:t>
            </a:r>
            <a:r>
              <a:rPr lang="en-US" altLang="zh-CN" sz="1400">
                <a:solidFill>
                  <a:srgbClr val="404040"/>
                </a:solidFill>
                <a:latin typeface="Arial"/>
                <a:ea typeface="微软雅黑" pitchFamily="34" charset="-122"/>
              </a:rPr>
              <a:t>……</a:t>
            </a:r>
          </a:p>
        </p:txBody>
      </p:sp>
      <p:pic>
        <p:nvPicPr>
          <p:cNvPr id="6" name="Picture 18" descr="WoSfullrec"/>
          <p:cNvPicPr>
            <a:picLocks noChangeAspect="1" noChangeArrowheads="1"/>
          </p:cNvPicPr>
          <p:nvPr/>
        </p:nvPicPr>
        <p:blipFill>
          <a:blip r:embed="rId5" cstate="print"/>
          <a:srcRect/>
          <a:stretch>
            <a:fillRect/>
          </a:stretch>
        </p:blipFill>
        <p:spPr bwMode="auto">
          <a:xfrm>
            <a:off x="4427538" y="2636838"/>
            <a:ext cx="909637" cy="1039812"/>
          </a:xfrm>
          <a:prstGeom prst="rect">
            <a:avLst/>
          </a:prstGeom>
          <a:ln>
            <a:noFill/>
          </a:ln>
          <a:effectLst>
            <a:outerShdw blurRad="292100" dist="139700" dir="2700000" algn="tl" rotWithShape="0">
              <a:srgbClr val="333333">
                <a:alpha val="65000"/>
              </a:srgbClr>
            </a:outerShdw>
          </a:effectLst>
        </p:spPr>
      </p:pic>
      <p:sp>
        <p:nvSpPr>
          <p:cNvPr id="7" name="Text Box 38"/>
          <p:cNvSpPr txBox="1">
            <a:spLocks noChangeArrowheads="1"/>
          </p:cNvSpPr>
          <p:nvPr/>
        </p:nvSpPr>
        <p:spPr bwMode="auto">
          <a:xfrm>
            <a:off x="4716463" y="3141663"/>
            <a:ext cx="304800"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2010</a:t>
            </a:r>
          </a:p>
        </p:txBody>
      </p:sp>
      <p:grpSp>
        <p:nvGrpSpPr>
          <p:cNvPr id="4" name="Group 47"/>
          <p:cNvGrpSpPr>
            <a:grpSpLocks/>
          </p:cNvGrpSpPr>
          <p:nvPr/>
        </p:nvGrpSpPr>
        <p:grpSpPr bwMode="auto">
          <a:xfrm>
            <a:off x="1908175" y="3395663"/>
            <a:ext cx="2438400" cy="2103437"/>
            <a:chOff x="914400" y="3276600"/>
            <a:chExt cx="2438400" cy="2103782"/>
          </a:xfrm>
        </p:grpSpPr>
        <p:pic>
          <p:nvPicPr>
            <p:cNvPr id="11" name="Picture 5" descr="WoSfullrec"/>
            <p:cNvPicPr>
              <a:picLocks noChangeAspect="1" noChangeArrowheads="1"/>
            </p:cNvPicPr>
            <p:nvPr/>
          </p:nvPicPr>
          <p:blipFill>
            <a:blip r:embed="rId3" cstate="print"/>
            <a:srcRect/>
            <a:stretch>
              <a:fillRect/>
            </a:stretch>
          </p:blipFill>
          <p:spPr bwMode="auto">
            <a:xfrm>
              <a:off x="914400" y="3748164"/>
              <a:ext cx="695325" cy="795468"/>
            </a:xfrm>
            <a:prstGeom prst="rect">
              <a:avLst/>
            </a:prstGeom>
            <a:ln>
              <a:noFill/>
            </a:ln>
            <a:effectLst>
              <a:outerShdw blurRad="292100" dist="139700" dir="2700000" algn="tl" rotWithShape="0">
                <a:srgbClr val="333333">
                  <a:alpha val="65000"/>
                </a:srgbClr>
              </a:outerShdw>
            </a:effectLst>
          </p:spPr>
        </p:pic>
        <p:pic>
          <p:nvPicPr>
            <p:cNvPr id="12" name="Picture 6" descr="WoSfullrec"/>
            <p:cNvPicPr>
              <a:picLocks noChangeAspect="1" noChangeArrowheads="1"/>
            </p:cNvPicPr>
            <p:nvPr/>
          </p:nvPicPr>
          <p:blipFill>
            <a:blip r:embed="rId3" cstate="print"/>
            <a:srcRect/>
            <a:stretch>
              <a:fillRect/>
            </a:stretch>
          </p:blipFill>
          <p:spPr bwMode="auto">
            <a:xfrm>
              <a:off x="1392238" y="3324233"/>
              <a:ext cx="693737" cy="795467"/>
            </a:xfrm>
            <a:prstGeom prst="rect">
              <a:avLst/>
            </a:prstGeom>
            <a:ln>
              <a:noFill/>
            </a:ln>
            <a:effectLst>
              <a:outerShdw blurRad="292100" dist="139700" dir="2700000" algn="tl" rotWithShape="0">
                <a:srgbClr val="333333">
                  <a:alpha val="65000"/>
                </a:srgbClr>
              </a:outerShdw>
            </a:effectLst>
          </p:spPr>
        </p:pic>
        <p:pic>
          <p:nvPicPr>
            <p:cNvPr id="13" name="Picture 10" descr="WoSfullrec"/>
            <p:cNvPicPr>
              <a:picLocks noChangeAspect="1" noChangeArrowheads="1"/>
            </p:cNvPicPr>
            <p:nvPr/>
          </p:nvPicPr>
          <p:blipFill>
            <a:blip r:embed="rId3" cstate="print"/>
            <a:srcRect/>
            <a:stretch>
              <a:fillRect/>
            </a:stretch>
          </p:blipFill>
          <p:spPr bwMode="auto">
            <a:xfrm>
              <a:off x="1709738" y="4065716"/>
              <a:ext cx="693737" cy="795468"/>
            </a:xfrm>
            <a:prstGeom prst="rect">
              <a:avLst/>
            </a:prstGeom>
            <a:ln>
              <a:noFill/>
            </a:ln>
            <a:effectLst>
              <a:outerShdw blurRad="292100" dist="139700" dir="2700000" algn="tl" rotWithShape="0">
                <a:srgbClr val="333333">
                  <a:alpha val="65000"/>
                </a:srgbClr>
              </a:outerShdw>
            </a:effectLst>
          </p:spPr>
        </p:pic>
        <p:sp>
          <p:nvSpPr>
            <p:cNvPr id="14" name="Line 11"/>
            <p:cNvSpPr>
              <a:spLocks noChangeShapeType="1"/>
            </p:cNvSpPr>
            <p:nvPr/>
          </p:nvSpPr>
          <p:spPr bwMode="auto">
            <a:xfrm flipH="1">
              <a:off x="2292350" y="3352812"/>
              <a:ext cx="1060450" cy="490617"/>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15" name="Text Box 12"/>
            <p:cNvSpPr txBox="1">
              <a:spLocks noChangeArrowheads="1"/>
            </p:cNvSpPr>
            <p:nvPr/>
          </p:nvSpPr>
          <p:spPr bwMode="auto">
            <a:xfrm>
              <a:off x="2362200" y="3276600"/>
              <a:ext cx="838200" cy="2270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solidFill>
                    <a:srgbClr val="4B4B4B"/>
                  </a:solidFill>
                  <a:latin typeface="Arial"/>
                  <a:ea typeface="方正黑体简体"/>
                  <a:cs typeface="Times New Roman" pitchFamily="18" charset="0"/>
                </a:rPr>
                <a:t>参考文献</a:t>
              </a:r>
              <a:endParaRPr lang="en-US" altLang="zh-CN" sz="1100" b="1" i="1" dirty="0">
                <a:solidFill>
                  <a:srgbClr val="4B4B4B"/>
                </a:solidFill>
                <a:latin typeface="Arial"/>
                <a:ea typeface="方正黑体简体"/>
                <a:cs typeface="Times New Roman" pitchFamily="18" charset="0"/>
              </a:endParaRPr>
            </a:p>
          </p:txBody>
        </p:sp>
        <p:sp>
          <p:nvSpPr>
            <p:cNvPr id="16" name="Text Box 13"/>
            <p:cNvSpPr txBox="1">
              <a:spLocks noChangeArrowheads="1"/>
            </p:cNvSpPr>
            <p:nvPr/>
          </p:nvSpPr>
          <p:spPr bwMode="auto">
            <a:xfrm>
              <a:off x="1020763" y="4330873"/>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2001</a:t>
              </a:r>
            </a:p>
          </p:txBody>
        </p:sp>
        <p:sp>
          <p:nvSpPr>
            <p:cNvPr id="17" name="Text Box 14"/>
            <p:cNvSpPr txBox="1">
              <a:spLocks noChangeArrowheads="1"/>
            </p:cNvSpPr>
            <p:nvPr/>
          </p:nvSpPr>
          <p:spPr bwMode="auto">
            <a:xfrm>
              <a:off x="1920875" y="4405497"/>
              <a:ext cx="319088"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2007</a:t>
              </a:r>
            </a:p>
          </p:txBody>
        </p:sp>
        <p:sp>
          <p:nvSpPr>
            <p:cNvPr id="18" name="Text Box 15"/>
            <p:cNvSpPr txBox="1">
              <a:spLocks noChangeArrowheads="1"/>
            </p:cNvSpPr>
            <p:nvPr/>
          </p:nvSpPr>
          <p:spPr bwMode="auto">
            <a:xfrm>
              <a:off x="1550988" y="3886300"/>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1998</a:t>
              </a:r>
            </a:p>
          </p:txBody>
        </p:sp>
        <p:pic>
          <p:nvPicPr>
            <p:cNvPr id="19" name="Picture 16" descr="WoSfullrec"/>
            <p:cNvPicPr>
              <a:picLocks noChangeAspect="1" noChangeArrowheads="1"/>
            </p:cNvPicPr>
            <p:nvPr/>
          </p:nvPicPr>
          <p:blipFill>
            <a:blip r:embed="rId3" cstate="print"/>
            <a:srcRect/>
            <a:stretch>
              <a:fillRect/>
            </a:stretch>
          </p:blipFill>
          <p:spPr bwMode="auto">
            <a:xfrm>
              <a:off x="1333500" y="4584915"/>
              <a:ext cx="693738" cy="795467"/>
            </a:xfrm>
            <a:prstGeom prst="rect">
              <a:avLst/>
            </a:prstGeom>
            <a:ln>
              <a:noFill/>
            </a:ln>
            <a:effectLst>
              <a:outerShdw blurRad="292100" dist="139700" dir="2700000" algn="tl" rotWithShape="0">
                <a:srgbClr val="333333">
                  <a:alpha val="65000"/>
                </a:srgbClr>
              </a:outerShdw>
            </a:effectLst>
          </p:spPr>
        </p:pic>
        <p:sp>
          <p:nvSpPr>
            <p:cNvPr id="20" name="Text Box 17"/>
            <p:cNvSpPr txBox="1">
              <a:spLocks noChangeArrowheads="1"/>
            </p:cNvSpPr>
            <p:nvPr/>
          </p:nvSpPr>
          <p:spPr bwMode="auto">
            <a:xfrm>
              <a:off x="1492250" y="5094585"/>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2000</a:t>
              </a:r>
            </a:p>
          </p:txBody>
        </p:sp>
      </p:grpSp>
      <p:sp>
        <p:nvSpPr>
          <p:cNvPr id="34827" name="Rectangle 62"/>
          <p:cNvSpPr>
            <a:spLocks noChangeArrowheads="1"/>
          </p:cNvSpPr>
          <p:nvPr/>
        </p:nvSpPr>
        <p:spPr bwMode="auto">
          <a:xfrm>
            <a:off x="1331913" y="981075"/>
            <a:ext cx="3671887" cy="738188"/>
          </a:xfrm>
          <a:prstGeom prst="rect">
            <a:avLst/>
          </a:prstGeom>
          <a:noFill/>
          <a:ln w="9525">
            <a:noFill/>
            <a:miter lim="800000"/>
            <a:headEnd/>
            <a:tailEnd/>
          </a:ln>
        </p:spPr>
        <p:txBody>
          <a:bodyPr>
            <a:spAutoFit/>
          </a:bodyPr>
          <a:lstStyle/>
          <a:p>
            <a:r>
              <a:rPr lang="zh-CN" altLang="en-US" sz="1400">
                <a:solidFill>
                  <a:srgbClr val="404040"/>
                </a:solidFill>
                <a:latin typeface="Arial"/>
                <a:ea typeface="微软雅黑" pitchFamily="34" charset="-122"/>
              </a:rPr>
              <a:t>引文索引系统打破了传统的学科分类界限，既能揭示某一学科的继承与发展关系，又能反映学科之间的交叉渗透的关系 。</a:t>
            </a:r>
            <a:endParaRPr lang="en-US" altLang="zh-CN" sz="1400">
              <a:solidFill>
                <a:srgbClr val="404040"/>
              </a:solidFill>
              <a:latin typeface="Arial"/>
              <a:ea typeface="微软雅黑" pitchFamily="34" charset="-122"/>
            </a:endParaRP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endParaRPr lang="zh-CN" altLang="en-US" smtClean="0">
              <a:ea typeface="宋体" pitchFamily="2" charset="-122"/>
            </a:endParaRPr>
          </a:p>
        </p:txBody>
      </p:sp>
      <p:sp>
        <p:nvSpPr>
          <p:cNvPr id="41987" name="内容占位符 2"/>
          <p:cNvSpPr>
            <a:spLocks noGrp="1"/>
          </p:cNvSpPr>
          <p:nvPr>
            <p:ph idx="1"/>
          </p:nvPr>
        </p:nvSpPr>
        <p:spPr/>
        <p:txBody>
          <a:bodyPr/>
          <a:lstStyle/>
          <a:p>
            <a:endParaRPr lang="zh-CN" altLang="en-US" smtClean="0">
              <a:ea typeface="宋体" pitchFamily="2" charset="-122"/>
            </a:endParaRPr>
          </a:p>
        </p:txBody>
      </p:sp>
      <p:pic>
        <p:nvPicPr>
          <p:cNvPr id="41988" name="Picture 2"/>
          <p:cNvPicPr>
            <a:picLocks noChangeAspect="1" noChangeArrowheads="1"/>
          </p:cNvPicPr>
          <p:nvPr/>
        </p:nvPicPr>
        <p:blipFill>
          <a:blip r:embed="rId3" cstate="print"/>
          <a:srcRect/>
          <a:stretch>
            <a:fillRect/>
          </a:stretch>
        </p:blipFill>
        <p:spPr bwMode="auto">
          <a:xfrm>
            <a:off x="-42863" y="0"/>
            <a:ext cx="13009563" cy="7313613"/>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5" cstate="print"/>
          <a:srcRect/>
          <a:stretch>
            <a:fillRect/>
          </a:stretch>
        </p:blipFill>
        <p:spPr bwMode="auto">
          <a:xfrm rot="-1860000">
            <a:off x="7208838" y="3979863"/>
            <a:ext cx="720725" cy="9318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9"/>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endParaRPr lang="zh-CN" altLang="en-US" smtClean="0">
              <a:ea typeface="宋体" pitchFamily="2" charset="-122"/>
            </a:endParaRPr>
          </a:p>
        </p:txBody>
      </p:sp>
      <p:sp>
        <p:nvSpPr>
          <p:cNvPr id="43011" name="内容占位符 2"/>
          <p:cNvSpPr>
            <a:spLocks noGrp="1"/>
          </p:cNvSpPr>
          <p:nvPr>
            <p:ph idx="1"/>
          </p:nvPr>
        </p:nvSpPr>
        <p:spPr/>
        <p:txBody>
          <a:bodyPr/>
          <a:lstStyle/>
          <a:p>
            <a:endParaRPr lang="zh-CN" altLang="en-US" smtClean="0">
              <a:ea typeface="宋体" pitchFamily="2" charset="-122"/>
            </a:endParaRPr>
          </a:p>
        </p:txBody>
      </p:sp>
      <p:pic>
        <p:nvPicPr>
          <p:cNvPr id="43012" name="Picture 2"/>
          <p:cNvPicPr>
            <a:picLocks noChangeAspect="1" noChangeArrowheads="1"/>
          </p:cNvPicPr>
          <p:nvPr/>
        </p:nvPicPr>
        <p:blipFill>
          <a:blip r:embed="rId3" cstate="print"/>
          <a:srcRect/>
          <a:stretch>
            <a:fillRect/>
          </a:stretch>
        </p:blipFill>
        <p:spPr bwMode="auto">
          <a:xfrm>
            <a:off x="-84138" y="0"/>
            <a:ext cx="13009563" cy="7313613"/>
          </a:xfrm>
          <a:prstGeom prst="rect">
            <a:avLst/>
          </a:prstGeom>
          <a:noFill/>
          <a:ln w="9525">
            <a:noFill/>
            <a:miter lim="800000"/>
            <a:headEnd/>
            <a:tailEnd/>
          </a:ln>
        </p:spPr>
      </p:pic>
      <p:sp>
        <p:nvSpPr>
          <p:cNvPr id="43013" name="圆角矩形 4"/>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solidFill>
                <a:srgbClr val="4B4B4B"/>
              </a:solidFill>
            </a:endParaRP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endParaRPr lang="zh-CN" altLang="en-US" smtClean="0">
              <a:ea typeface="宋体" pitchFamily="2" charset="-122"/>
            </a:endParaRPr>
          </a:p>
        </p:txBody>
      </p:sp>
      <p:sp>
        <p:nvSpPr>
          <p:cNvPr id="44035" name="内容占位符 2"/>
          <p:cNvSpPr>
            <a:spLocks noGrp="1"/>
          </p:cNvSpPr>
          <p:nvPr>
            <p:ph idx="1"/>
          </p:nvPr>
        </p:nvSpPr>
        <p:spPr/>
        <p:txBody>
          <a:bodyPr/>
          <a:lstStyle/>
          <a:p>
            <a:endParaRPr lang="zh-CN" altLang="en-US" smtClean="0">
              <a:ea typeface="宋体" pitchFamily="2" charset="-122"/>
            </a:endParaRPr>
          </a:p>
        </p:txBody>
      </p:sp>
      <p:pic>
        <p:nvPicPr>
          <p:cNvPr id="44036" name="Picture 2"/>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sp>
        <p:nvSpPr>
          <p:cNvPr id="5" name="矩形 4"/>
          <p:cNvSpPr/>
          <p:nvPr/>
        </p:nvSpPr>
        <p:spPr>
          <a:xfrm>
            <a:off x="1979613" y="2181225"/>
            <a:ext cx="5265737" cy="22367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7" name="Footer Placeholder 6"/>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903288" y="317500"/>
            <a:ext cx="7369175" cy="836613"/>
          </a:xfrm>
        </p:spPr>
        <p:txBody>
          <a:bodyPr/>
          <a:lstStyle/>
          <a:p>
            <a:r>
              <a:rPr lang="zh-CN" altLang="en-US" smtClean="0">
                <a:latin typeface="Microsoft YaHei" pitchFamily="34" charset="-122"/>
                <a:ea typeface="Microsoft YaHei" pitchFamily="34" charset="-122"/>
              </a:rPr>
              <a:t>如何统一做格式化处理？</a:t>
            </a:r>
          </a:p>
        </p:txBody>
      </p:sp>
      <p:sp>
        <p:nvSpPr>
          <p:cNvPr id="47107" name="内容占位符 2"/>
          <p:cNvSpPr>
            <a:spLocks noGrp="1"/>
          </p:cNvSpPr>
          <p:nvPr>
            <p:ph idx="1"/>
          </p:nvPr>
        </p:nvSpPr>
        <p:spPr/>
        <p:txBody>
          <a:bodyPr/>
          <a:lstStyle/>
          <a:p>
            <a:endParaRPr lang="zh-CN" altLang="en-US" smtClean="0">
              <a:ea typeface="宋体" pitchFamily="2" charset="-122"/>
            </a:endParaRPr>
          </a:p>
        </p:txBody>
      </p:sp>
      <p:pic>
        <p:nvPicPr>
          <p:cNvPr id="47108" name="Picture 3"/>
          <p:cNvPicPr>
            <a:picLocks noChangeAspect="1" noChangeArrowheads="1"/>
          </p:cNvPicPr>
          <p:nvPr/>
        </p:nvPicPr>
        <p:blipFill>
          <a:blip r:embed="rId3" cstate="print"/>
          <a:srcRect/>
          <a:stretch>
            <a:fillRect/>
          </a:stretch>
        </p:blipFill>
        <p:spPr bwMode="auto">
          <a:xfrm>
            <a:off x="-723900" y="1509713"/>
            <a:ext cx="13009563" cy="7313612"/>
          </a:xfrm>
          <a:prstGeom prst="rect">
            <a:avLst/>
          </a:prstGeom>
          <a:noFill/>
          <a:ln w="9525">
            <a:noFill/>
            <a:miter lim="800000"/>
            <a:headEnd/>
            <a:tailEnd/>
          </a:ln>
        </p:spPr>
      </p:pic>
      <p:grpSp>
        <p:nvGrpSpPr>
          <p:cNvPr id="2" name="Group 8"/>
          <p:cNvGrpSpPr>
            <a:grpSpLocks/>
          </p:cNvGrpSpPr>
          <p:nvPr/>
        </p:nvGrpSpPr>
        <p:grpSpPr bwMode="auto">
          <a:xfrm>
            <a:off x="5786438" y="39688"/>
            <a:ext cx="3357562" cy="6818312"/>
            <a:chOff x="6605517" y="1741085"/>
            <a:chExt cx="3357349" cy="6817557"/>
          </a:xfrm>
        </p:grpSpPr>
        <p:grpSp>
          <p:nvGrpSpPr>
            <p:cNvPr id="3" name="Group 6"/>
            <p:cNvGrpSpPr>
              <a:grpSpLocks/>
            </p:cNvGrpSpPr>
            <p:nvPr/>
          </p:nvGrpSpPr>
          <p:grpSpPr bwMode="auto">
            <a:xfrm>
              <a:off x="6605517" y="1944805"/>
              <a:ext cx="3357349" cy="6613837"/>
              <a:chOff x="6605517" y="1944805"/>
              <a:chExt cx="3357349" cy="6613837"/>
            </a:xfrm>
          </p:grpSpPr>
          <p:pic>
            <p:nvPicPr>
              <p:cNvPr id="47113" name="Picture 2"/>
              <p:cNvPicPr>
                <a:picLocks noChangeAspect="1" noChangeArrowheads="1"/>
              </p:cNvPicPr>
              <p:nvPr/>
            </p:nvPicPr>
            <p:blipFill>
              <a:blip r:embed="rId4" cstate="print"/>
              <a:srcRect/>
              <a:stretch>
                <a:fillRect/>
              </a:stretch>
            </p:blipFill>
            <p:spPr bwMode="auto">
              <a:xfrm>
                <a:off x="6605517" y="1944805"/>
                <a:ext cx="3343701" cy="6613837"/>
              </a:xfrm>
              <a:prstGeom prst="rect">
                <a:avLst/>
              </a:prstGeom>
              <a:noFill/>
              <a:ln w="9525">
                <a:noFill/>
                <a:miter lim="800000"/>
                <a:headEnd/>
                <a:tailEnd/>
              </a:ln>
            </p:spPr>
          </p:pic>
          <p:sp>
            <p:nvSpPr>
              <p:cNvPr id="6" name="矩形 4"/>
              <p:cNvSpPr/>
              <p:nvPr/>
            </p:nvSpPr>
            <p:spPr>
              <a:xfrm>
                <a:off x="6646789" y="1987119"/>
                <a:ext cx="3316077" cy="65715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pic>
          <p:nvPicPr>
            <p:cNvPr id="47112" name="Picture 3"/>
            <p:cNvPicPr>
              <a:picLocks noChangeAspect="1" noChangeArrowheads="1"/>
            </p:cNvPicPr>
            <p:nvPr/>
          </p:nvPicPr>
          <p:blipFill>
            <a:blip r:embed="rId5" cstate="print"/>
            <a:srcRect/>
            <a:stretch>
              <a:fillRect/>
            </a:stretch>
          </p:blipFill>
          <p:spPr bwMode="auto">
            <a:xfrm>
              <a:off x="7477693" y="1741085"/>
              <a:ext cx="1885950" cy="2095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48" y="214290"/>
            <a:ext cx="7369175" cy="479446"/>
          </a:xfrm>
        </p:spPr>
        <p:txBody>
          <a:bodyPr/>
          <a:lstStyle/>
          <a:p>
            <a:r>
              <a:rPr lang="en-US" altLang="zh-CN" dirty="0" smtClean="0">
                <a:latin typeface="微软雅黑" pitchFamily="34" charset="-122"/>
                <a:ea typeface="微软雅黑" pitchFamily="34" charset="-122"/>
              </a:rPr>
              <a:t>ENDNOTE</a:t>
            </a:r>
            <a:r>
              <a:rPr lang="zh-CN" altLang="en-US" dirty="0" smtClean="0">
                <a:latin typeface="微软雅黑" pitchFamily="34" charset="-122"/>
                <a:ea typeface="微软雅黑" pitchFamily="34" charset="-122"/>
              </a:rPr>
              <a:t>匹配功能</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找到最合适您投稿的期刊</a:t>
            </a:r>
            <a:endParaRPr lang="zh-CN" altLang="en-US" dirty="0">
              <a:latin typeface="微软雅黑" pitchFamily="34" charset="-122"/>
              <a:ea typeface="微软雅黑" pitchFamily="34" charset="-122"/>
            </a:endParaRPr>
          </a:p>
        </p:txBody>
      </p:sp>
      <p:pic>
        <p:nvPicPr>
          <p:cNvPr id="182275" name="Picture 3"/>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a:effectLst/>
        </p:spPr>
      </p:pic>
      <p:sp>
        <p:nvSpPr>
          <p:cNvPr id="6" name="圆角矩形 21"/>
          <p:cNvSpPr>
            <a:spLocks noChangeArrowheads="1"/>
          </p:cNvSpPr>
          <p:nvPr/>
        </p:nvSpPr>
        <p:spPr bwMode="auto">
          <a:xfrm flipV="1">
            <a:off x="3571868" y="1714488"/>
            <a:ext cx="1143008" cy="35719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7" name="圆角矩形 21"/>
          <p:cNvSpPr>
            <a:spLocks noChangeArrowheads="1"/>
          </p:cNvSpPr>
          <p:nvPr/>
        </p:nvSpPr>
        <p:spPr bwMode="auto">
          <a:xfrm flipV="1">
            <a:off x="428596" y="3429000"/>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8" name="圆角矩形 21"/>
          <p:cNvSpPr>
            <a:spLocks noChangeArrowheads="1"/>
          </p:cNvSpPr>
          <p:nvPr/>
        </p:nvSpPr>
        <p:spPr bwMode="auto">
          <a:xfrm flipV="1">
            <a:off x="428596" y="4071942"/>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9" name="圆角矩形 21"/>
          <p:cNvSpPr>
            <a:spLocks noChangeArrowheads="1"/>
          </p:cNvSpPr>
          <p:nvPr/>
        </p:nvSpPr>
        <p:spPr bwMode="auto">
          <a:xfrm flipV="1">
            <a:off x="428596" y="5429264"/>
            <a:ext cx="3857652" cy="857256"/>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0" y="0"/>
            <a:ext cx="7600950" cy="4724400"/>
          </a:xfrm>
          <a:prstGeom prst="rect">
            <a:avLst/>
          </a:prstGeom>
          <a:noFill/>
          <a:ln w="9525">
            <a:noFill/>
            <a:miter lim="800000"/>
            <a:headEnd/>
            <a:tailEnd/>
          </a:ln>
          <a:effectLst/>
        </p:spPr>
      </p:pic>
      <p:pic>
        <p:nvPicPr>
          <p:cNvPr id="183299" name="Picture 3"/>
          <p:cNvPicPr>
            <a:picLocks noChangeAspect="1" noChangeArrowheads="1"/>
          </p:cNvPicPr>
          <p:nvPr/>
        </p:nvPicPr>
        <p:blipFill>
          <a:blip r:embed="rId3" cstate="print"/>
          <a:srcRect/>
          <a:stretch>
            <a:fillRect/>
          </a:stretch>
        </p:blipFill>
        <p:spPr bwMode="auto">
          <a:xfrm>
            <a:off x="1123950" y="2428868"/>
            <a:ext cx="802005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圆角矩形 21"/>
          <p:cNvSpPr>
            <a:spLocks noChangeArrowheads="1"/>
          </p:cNvSpPr>
          <p:nvPr/>
        </p:nvSpPr>
        <p:spPr bwMode="auto">
          <a:xfrm flipV="1">
            <a:off x="7715272" y="5857892"/>
            <a:ext cx="1285884" cy="287338"/>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5" name="圆角矩形 21"/>
          <p:cNvSpPr>
            <a:spLocks noChangeArrowheads="1"/>
          </p:cNvSpPr>
          <p:nvPr/>
        </p:nvSpPr>
        <p:spPr bwMode="auto">
          <a:xfrm flipV="1">
            <a:off x="1142976" y="2857496"/>
            <a:ext cx="6715172" cy="2786082"/>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2" cstate="print"/>
          <a:srcRect/>
          <a:stretch>
            <a:fillRect/>
          </a:stretch>
        </p:blipFill>
        <p:spPr bwMode="auto">
          <a:xfrm>
            <a:off x="385763" y="4763"/>
            <a:ext cx="8372475" cy="6848475"/>
          </a:xfrm>
          <a:prstGeom prst="rect">
            <a:avLst/>
          </a:prstGeom>
          <a:noFill/>
          <a:ln w="9525">
            <a:noFill/>
            <a:miter lim="800000"/>
            <a:headEnd/>
            <a:tailEnd/>
          </a:ln>
          <a:effectLst/>
        </p:spPr>
      </p:pic>
      <p:sp>
        <p:nvSpPr>
          <p:cNvPr id="6" name="圆角矩形 21"/>
          <p:cNvSpPr>
            <a:spLocks noChangeArrowheads="1"/>
          </p:cNvSpPr>
          <p:nvPr/>
        </p:nvSpPr>
        <p:spPr bwMode="auto">
          <a:xfrm flipV="1">
            <a:off x="500034" y="1500174"/>
            <a:ext cx="8072494" cy="500066"/>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8" name="标题 1"/>
          <p:cNvSpPr txBox="1">
            <a:spLocks/>
          </p:cNvSpPr>
          <p:nvPr/>
        </p:nvSpPr>
        <p:spPr bwMode="auto">
          <a:xfrm>
            <a:off x="3714744" y="928670"/>
            <a:ext cx="5286411" cy="33657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defRPr/>
            </a:pPr>
            <a:r>
              <a:rPr lang="en-US" altLang="zh-CN" sz="2000" kern="0" dirty="0" smtClean="0">
                <a:solidFill>
                  <a:srgbClr val="FF8000"/>
                </a:solidFill>
                <a:latin typeface="微软雅黑" pitchFamily="34" charset="-122"/>
                <a:ea typeface="微软雅黑" pitchFamily="34" charset="-122"/>
              </a:rPr>
              <a:t>ENDNOTE</a:t>
            </a:r>
            <a:r>
              <a:rPr lang="zh-CN" altLang="en-US" sz="2000" kern="0" dirty="0" smtClean="0">
                <a:solidFill>
                  <a:srgbClr val="FF8000"/>
                </a:solidFill>
                <a:latin typeface="微软雅黑" pitchFamily="34" charset="-122"/>
                <a:ea typeface="微软雅黑" pitchFamily="34" charset="-122"/>
              </a:rPr>
              <a:t>匹配功能</a:t>
            </a:r>
            <a:r>
              <a:rPr lang="en-US" altLang="zh-CN" sz="2000" kern="0" dirty="0" smtClean="0">
                <a:solidFill>
                  <a:srgbClr val="FF8000"/>
                </a:solidFill>
                <a:latin typeface="微软雅黑" pitchFamily="34" charset="-122"/>
                <a:ea typeface="微软雅黑" pitchFamily="34" charset="-122"/>
              </a:rPr>
              <a:t>-</a:t>
            </a:r>
            <a:r>
              <a:rPr lang="zh-CN" altLang="en-US" sz="2000" kern="0" dirty="0" smtClean="0">
                <a:solidFill>
                  <a:srgbClr val="FF8000"/>
                </a:solidFill>
                <a:latin typeface="微软雅黑" pitchFamily="34" charset="-122"/>
                <a:ea typeface="微软雅黑" pitchFamily="34" charset="-122"/>
              </a:rPr>
              <a:t>找到最合适您投稿的期刊</a:t>
            </a:r>
            <a:endParaRPr lang="zh-CN" altLang="en-US" sz="2000" kern="0" dirty="0">
              <a:solidFill>
                <a:srgbClr val="FF8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769938" y="504825"/>
            <a:ext cx="8915400" cy="836613"/>
          </a:xfrm>
        </p:spPr>
        <p:txBody>
          <a:bodyPr/>
          <a:lstStyle/>
          <a:p>
            <a:r>
              <a:rPr lang="en-US" altLang="zh-CN" smtClean="0">
                <a:latin typeface="Microsoft YaHei" pitchFamily="34" charset="-122"/>
                <a:ea typeface="Microsoft YaHei" pitchFamily="34" charset="-122"/>
              </a:rPr>
              <a:t>Endnote</a:t>
            </a:r>
            <a:r>
              <a:rPr lang="en-US" altLang="zh-CN" baseline="30000" smtClean="0">
                <a:latin typeface="Microsoft YaHei" pitchFamily="34" charset="-122"/>
                <a:ea typeface="Microsoft YaHei" pitchFamily="34" charset="-122"/>
              </a:rPr>
              <a:t>® </a:t>
            </a:r>
            <a:r>
              <a:rPr lang="en-US" altLang="zh-CN" smtClean="0">
                <a:latin typeface="Microsoft YaHei" pitchFamily="34" charset="-122"/>
                <a:ea typeface="Microsoft YaHei" pitchFamily="34" charset="-122"/>
              </a:rPr>
              <a:t>online – </a:t>
            </a:r>
            <a:r>
              <a:rPr lang="zh-CN" altLang="en-US" smtClean="0">
                <a:latin typeface="Microsoft YaHei" pitchFamily="34" charset="-122"/>
                <a:ea typeface="Microsoft YaHei" pitchFamily="34" charset="-122"/>
              </a:rPr>
              <a:t>文献的管理和写作工具</a:t>
            </a:r>
          </a:p>
        </p:txBody>
      </p:sp>
      <p:sp>
        <p:nvSpPr>
          <p:cNvPr id="48132" name="内容占位符 5"/>
          <p:cNvSpPr txBox="1">
            <a:spLocks/>
          </p:cNvSpPr>
          <p:nvPr/>
        </p:nvSpPr>
        <p:spPr bwMode="auto">
          <a:xfrm>
            <a:off x="971550" y="1628775"/>
            <a:ext cx="7369175" cy="4570413"/>
          </a:xfrm>
          <a:prstGeom prst="rect">
            <a:avLst/>
          </a:prstGeom>
          <a:noFill/>
          <a:ln w="9525">
            <a:noFill/>
            <a:miter lim="800000"/>
            <a:headEnd/>
            <a:tailEnd/>
          </a:ln>
        </p:spPr>
        <p:txBody>
          <a:bodyPr lIns="0" tIns="0" rIns="182880" bIns="0"/>
          <a:lstStyle/>
          <a:p>
            <a:pPr marL="228600" indent="-228600">
              <a:spcBef>
                <a:spcPct val="50000"/>
              </a:spcBef>
              <a:buClr>
                <a:srgbClr val="FF8000"/>
              </a:buClr>
              <a:buFontTx/>
              <a:buChar char="•"/>
            </a:pPr>
            <a:r>
              <a:rPr lang="zh-CN" altLang="en-US" sz="2400">
                <a:solidFill>
                  <a:srgbClr val="4B4B4B"/>
                </a:solidFill>
                <a:latin typeface="Microsoft YaHei" pitchFamily="34" charset="-122"/>
                <a:ea typeface="Microsoft YaHei" pitchFamily="34" charset="-122"/>
              </a:rPr>
              <a:t> 与</a:t>
            </a:r>
            <a:r>
              <a:rPr lang="en-US" altLang="zh-CN" sz="2400">
                <a:solidFill>
                  <a:srgbClr val="4B4B4B"/>
                </a:solidFill>
                <a:latin typeface="Microsoft YaHei" pitchFamily="34" charset="-122"/>
                <a:ea typeface="Microsoft YaHei" pitchFamily="34" charset="-122"/>
              </a:rPr>
              <a:t>Microsoft Word</a:t>
            </a:r>
            <a:r>
              <a:rPr lang="zh-CN" altLang="en-US" sz="2400">
                <a:solidFill>
                  <a:srgbClr val="4B4B4B"/>
                </a:solidFill>
                <a:latin typeface="Microsoft YaHei" pitchFamily="34" charset="-122"/>
                <a:ea typeface="Microsoft YaHei" pitchFamily="34" charset="-122"/>
              </a:rPr>
              <a:t>自动连接</a:t>
            </a:r>
            <a:r>
              <a:rPr lang="en-US" altLang="zh-CN" sz="2400">
                <a:solidFill>
                  <a:srgbClr val="4B4B4B"/>
                </a:solidFill>
                <a:latin typeface="Microsoft YaHei" pitchFamily="34" charset="-122"/>
                <a:ea typeface="Microsoft YaHei" pitchFamily="34" charset="-122"/>
              </a:rPr>
              <a:t>, </a:t>
            </a:r>
            <a:r>
              <a:rPr lang="zh-CN" altLang="en-US" sz="2400">
                <a:solidFill>
                  <a:srgbClr val="FF0000"/>
                </a:solidFill>
                <a:latin typeface="Microsoft YaHei" pitchFamily="34" charset="-122"/>
                <a:ea typeface="Microsoft YaHei" pitchFamily="34" charset="-122"/>
              </a:rPr>
              <a:t>边写作边引用</a:t>
            </a:r>
          </a:p>
          <a:p>
            <a:pPr marL="628650" lvl="1" indent="-285750">
              <a:spcBef>
                <a:spcPct val="30000"/>
              </a:spcBef>
              <a:buClr>
                <a:srgbClr val="FF8000"/>
              </a:buClr>
              <a:buFont typeface="Arial" pitchFamily="34" charset="0"/>
              <a:buChar char="–"/>
            </a:pPr>
            <a:r>
              <a:rPr lang="zh-CN" altLang="en-US" sz="2000">
                <a:solidFill>
                  <a:srgbClr val="4B4B4B"/>
                </a:solidFill>
                <a:latin typeface="Microsoft YaHei" pitchFamily="34" charset="-122"/>
                <a:ea typeface="Microsoft YaHei" pitchFamily="34" charset="-122"/>
              </a:rPr>
              <a:t> </a:t>
            </a:r>
            <a:r>
              <a:rPr lang="zh-CN" altLang="en-US" sz="2000">
                <a:solidFill>
                  <a:srgbClr val="FF0000"/>
                </a:solidFill>
                <a:latin typeface="Microsoft YaHei" pitchFamily="34" charset="-122"/>
                <a:ea typeface="Microsoft YaHei" pitchFamily="34" charset="-122"/>
              </a:rPr>
              <a:t>自动生成</a:t>
            </a:r>
            <a:r>
              <a:rPr lang="zh-CN" altLang="en-US" sz="2000">
                <a:solidFill>
                  <a:srgbClr val="4B4B4B"/>
                </a:solidFill>
                <a:latin typeface="Microsoft YaHei" pitchFamily="34" charset="-122"/>
                <a:ea typeface="Microsoft YaHei" pitchFamily="34" charset="-122"/>
              </a:rPr>
              <a:t>文中和文后参考文献</a:t>
            </a:r>
          </a:p>
          <a:p>
            <a:pPr marL="628650" lvl="1" indent="-285750">
              <a:spcBef>
                <a:spcPct val="30000"/>
              </a:spcBef>
              <a:buClr>
                <a:srgbClr val="FF8000"/>
              </a:buClr>
              <a:buFont typeface="Arial" pitchFamily="34" charset="0"/>
              <a:buChar char="–"/>
            </a:pPr>
            <a:r>
              <a:rPr lang="zh-CN" altLang="en-US" sz="2000">
                <a:solidFill>
                  <a:srgbClr val="4B4B4B"/>
                </a:solidFill>
                <a:latin typeface="Microsoft YaHei" pitchFamily="34" charset="-122"/>
                <a:ea typeface="Microsoft YaHei" pitchFamily="34" charset="-122"/>
              </a:rPr>
              <a:t> 提供</a:t>
            </a:r>
            <a:r>
              <a:rPr lang="en-US" altLang="zh-CN" sz="2000">
                <a:solidFill>
                  <a:srgbClr val="FF0000"/>
                </a:solidFill>
                <a:latin typeface="Microsoft YaHei" pitchFamily="34" charset="-122"/>
                <a:ea typeface="Microsoft YaHei" pitchFamily="34" charset="-122"/>
              </a:rPr>
              <a:t>3300</a:t>
            </a:r>
            <a:r>
              <a:rPr lang="zh-CN" altLang="en-US" sz="2000">
                <a:solidFill>
                  <a:srgbClr val="FF0000"/>
                </a:solidFill>
                <a:latin typeface="Microsoft YaHei" pitchFamily="34" charset="-122"/>
                <a:ea typeface="Microsoft YaHei" pitchFamily="34" charset="-122"/>
              </a:rPr>
              <a:t>多种期刊</a:t>
            </a:r>
            <a:r>
              <a:rPr lang="zh-CN" altLang="en-US" sz="2000">
                <a:solidFill>
                  <a:srgbClr val="4B4B4B"/>
                </a:solidFill>
                <a:latin typeface="Microsoft YaHei" pitchFamily="34" charset="-122"/>
                <a:ea typeface="Microsoft YaHei" pitchFamily="34" charset="-122"/>
              </a:rPr>
              <a:t>的参考文献格式</a:t>
            </a:r>
          </a:p>
          <a:p>
            <a:pPr marL="228600" indent="-228600">
              <a:spcBef>
                <a:spcPct val="50000"/>
              </a:spcBef>
              <a:buClr>
                <a:srgbClr val="FF8000"/>
              </a:buClr>
              <a:buFontTx/>
              <a:buChar char="•"/>
            </a:pPr>
            <a:r>
              <a:rPr lang="zh-CN" altLang="en-US" sz="2400">
                <a:solidFill>
                  <a:srgbClr val="4B4B4B"/>
                </a:solidFill>
                <a:latin typeface="Microsoft YaHei" pitchFamily="34" charset="-122"/>
                <a:ea typeface="Microsoft YaHei" pitchFamily="34" charset="-122"/>
              </a:rPr>
              <a:t>提高写作效率</a:t>
            </a:r>
            <a:r>
              <a:rPr lang="en-US" altLang="zh-CN" sz="2400">
                <a:solidFill>
                  <a:srgbClr val="4B4B4B"/>
                </a:solidFill>
                <a:latin typeface="Microsoft YaHei" pitchFamily="34" charset="-122"/>
                <a:ea typeface="Microsoft YaHei" pitchFamily="34" charset="-122"/>
              </a:rPr>
              <a:t>:</a:t>
            </a:r>
          </a:p>
          <a:p>
            <a:pPr marL="628650" lvl="1" indent="-285750">
              <a:spcBef>
                <a:spcPct val="30000"/>
              </a:spcBef>
              <a:buClr>
                <a:srgbClr val="FF8000"/>
              </a:buClr>
              <a:buFont typeface="Arial" pitchFamily="34" charset="0"/>
              <a:buChar char="–"/>
            </a:pPr>
            <a:r>
              <a:rPr lang="zh-CN" altLang="en-US" sz="2000">
                <a:solidFill>
                  <a:srgbClr val="4B4B4B"/>
                </a:solidFill>
                <a:latin typeface="Microsoft YaHei" pitchFamily="34" charset="-122"/>
                <a:ea typeface="Microsoft YaHei" pitchFamily="34" charset="-122"/>
              </a:rPr>
              <a:t>按拟投稿期刊的格式要求自动生成参考文献</a:t>
            </a:r>
            <a:r>
              <a:rPr lang="en-US" altLang="zh-CN" sz="2000">
                <a:solidFill>
                  <a:srgbClr val="4B4B4B"/>
                </a:solidFill>
                <a:latin typeface="Microsoft YaHei" pitchFamily="34" charset="-122"/>
                <a:ea typeface="Microsoft YaHei" pitchFamily="34" charset="-122"/>
              </a:rPr>
              <a:t>, </a:t>
            </a:r>
            <a:r>
              <a:rPr lang="zh-CN" altLang="en-US" sz="2000">
                <a:solidFill>
                  <a:srgbClr val="4B4B4B"/>
                </a:solidFill>
                <a:latin typeface="Microsoft YaHei" pitchFamily="34" charset="-122"/>
                <a:ea typeface="Microsoft YaHei" pitchFamily="34" charset="-122"/>
              </a:rPr>
              <a:t>节约了大量的时间和精力</a:t>
            </a:r>
          </a:p>
          <a:p>
            <a:pPr marL="628650" lvl="1" indent="-285750">
              <a:spcBef>
                <a:spcPct val="30000"/>
              </a:spcBef>
              <a:buClr>
                <a:srgbClr val="FF8000"/>
              </a:buClr>
              <a:buFont typeface="Arial" pitchFamily="34" charset="0"/>
              <a:buChar char="–"/>
            </a:pPr>
            <a:r>
              <a:rPr lang="zh-CN" altLang="en-US" sz="2000">
                <a:solidFill>
                  <a:srgbClr val="4B4B4B"/>
                </a:solidFill>
                <a:latin typeface="Microsoft YaHei" pitchFamily="34" charset="-122"/>
                <a:ea typeface="Microsoft YaHei" pitchFamily="34" charset="-122"/>
              </a:rPr>
              <a:t>对文章中的引用进行</a:t>
            </a:r>
            <a:r>
              <a:rPr lang="zh-CN" altLang="en-US" sz="2000">
                <a:solidFill>
                  <a:srgbClr val="FF0000"/>
                </a:solidFill>
                <a:latin typeface="Microsoft YaHei" pitchFamily="34" charset="-122"/>
                <a:ea typeface="Microsoft YaHei" pitchFamily="34" charset="-122"/>
              </a:rPr>
              <a:t>增、删、改</a:t>
            </a:r>
            <a:r>
              <a:rPr lang="zh-CN" altLang="en-US" sz="2000">
                <a:solidFill>
                  <a:srgbClr val="4B4B4B"/>
                </a:solidFill>
                <a:latin typeface="Microsoft YaHei" pitchFamily="34" charset="-122"/>
                <a:ea typeface="Microsoft YaHei" pitchFamily="34" charset="-122"/>
              </a:rPr>
              <a:t>以及位置调整都会</a:t>
            </a:r>
            <a:r>
              <a:rPr lang="zh-CN" altLang="en-US" sz="2000">
                <a:solidFill>
                  <a:srgbClr val="FF0000"/>
                </a:solidFill>
                <a:latin typeface="Microsoft YaHei" pitchFamily="34" charset="-122"/>
                <a:ea typeface="Microsoft YaHei" pitchFamily="34" charset="-122"/>
              </a:rPr>
              <a:t>自动重新排好序</a:t>
            </a:r>
          </a:p>
          <a:p>
            <a:pPr marL="628650" lvl="1" indent="-285750">
              <a:spcBef>
                <a:spcPct val="30000"/>
              </a:spcBef>
              <a:buClr>
                <a:srgbClr val="FF8000"/>
              </a:buClr>
              <a:buFont typeface="Arial" pitchFamily="34" charset="0"/>
              <a:buChar char="–"/>
            </a:pPr>
            <a:r>
              <a:rPr lang="zh-CN" altLang="en-US" sz="2000">
                <a:solidFill>
                  <a:srgbClr val="4B4B4B"/>
                </a:solidFill>
                <a:latin typeface="Microsoft YaHei" pitchFamily="34" charset="-122"/>
                <a:ea typeface="Microsoft YaHei" pitchFamily="34" charset="-122"/>
              </a:rPr>
              <a:t>修改退稿</a:t>
            </a:r>
            <a:r>
              <a:rPr lang="en-US" altLang="zh-CN" sz="2000">
                <a:solidFill>
                  <a:srgbClr val="4B4B4B"/>
                </a:solidFill>
                <a:latin typeface="Microsoft YaHei" pitchFamily="34" charset="-122"/>
                <a:ea typeface="Microsoft YaHei" pitchFamily="34" charset="-122"/>
              </a:rPr>
              <a:t>, </a:t>
            </a:r>
            <a:r>
              <a:rPr lang="zh-CN" altLang="en-US" sz="2000">
                <a:solidFill>
                  <a:srgbClr val="4B4B4B"/>
                </a:solidFill>
                <a:latin typeface="Microsoft YaHei" pitchFamily="34" charset="-122"/>
                <a:ea typeface="Microsoft YaHei" pitchFamily="34" charset="-122"/>
              </a:rPr>
              <a:t>准备另投它刊时</a:t>
            </a:r>
            <a:r>
              <a:rPr lang="en-US" altLang="zh-CN" sz="2000">
                <a:solidFill>
                  <a:srgbClr val="4B4B4B"/>
                </a:solidFill>
                <a:latin typeface="Microsoft YaHei" pitchFamily="34" charset="-122"/>
                <a:ea typeface="Microsoft YaHei" pitchFamily="34" charset="-122"/>
              </a:rPr>
              <a:t>, </a:t>
            </a:r>
            <a:r>
              <a:rPr lang="zh-CN" altLang="en-US" sz="2000">
                <a:solidFill>
                  <a:srgbClr val="FF0000"/>
                </a:solidFill>
                <a:latin typeface="Microsoft YaHei" pitchFamily="34" charset="-122"/>
                <a:ea typeface="Microsoft YaHei" pitchFamily="34" charset="-122"/>
              </a:rPr>
              <a:t>瞬间调整参考文献格式</a:t>
            </a:r>
          </a:p>
          <a:p>
            <a:pPr marL="228600" indent="-228600">
              <a:spcBef>
                <a:spcPct val="50000"/>
              </a:spcBef>
              <a:buClr>
                <a:srgbClr val="FF8000"/>
              </a:buClr>
              <a:buFontTx/>
              <a:buChar char="•"/>
            </a:pPr>
            <a:endParaRPr lang="zh-CN" altLang="en-US" sz="2400">
              <a:solidFill>
                <a:srgbClr val="4B4B4B"/>
              </a:solidFill>
              <a:ea typeface="SimHei" pitchFamily="49" charset="-122"/>
            </a:endParaRPr>
          </a:p>
        </p:txBody>
      </p:sp>
      <p:sp>
        <p:nvSpPr>
          <p:cNvPr id="5" name="Footer Placeholder 4"/>
          <p:cNvSpPr>
            <a:spLocks noGrp="1"/>
          </p:cNvSpPr>
          <p:nvPr>
            <p:ph type="ftr" sz="quarter" idx="10"/>
          </p:nvPr>
        </p:nvSpPr>
        <p:spPr/>
        <p:txBody>
          <a:bodyPr/>
          <a:lstStyle/>
          <a:p>
            <a:pPr>
              <a:defRPr/>
            </a:pPr>
            <a:r>
              <a:rPr lang="zh-CN" altLang="en-US" smtClean="0">
                <a:solidFill>
                  <a:srgbClr val="FFFFFF"/>
                </a:solidFill>
              </a:rPr>
              <a:t>新疆大学</a:t>
            </a:r>
            <a:r>
              <a:rPr lang="en-US" altLang="zh-CN" smtClean="0">
                <a:solidFill>
                  <a:srgbClr val="FFFFFF"/>
                </a:solidFill>
              </a:rPr>
              <a:t>SCI</a:t>
            </a:r>
            <a:r>
              <a:rPr lang="zh-CN" altLang="en-US" smtClean="0">
                <a:solidFill>
                  <a:srgbClr val="FFFFFF"/>
                </a:solidFill>
              </a:rPr>
              <a:t>培训专场 </a:t>
            </a:r>
            <a:endParaRPr lang="zh-CN" altLang="zh-CN"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086" y="2032000"/>
            <a:ext cx="2734645" cy="1219200"/>
          </a:xfrm>
          <a:prstGeom prst="rect">
            <a:avLst/>
          </a:prstGeom>
          <a:solidFill>
            <a:srgbClr val="00B050">
              <a:alpha val="31000"/>
            </a:srgbClr>
          </a:solidFill>
          <a:ln w="9525">
            <a:solidFill>
              <a:schemeClr val="bg2">
                <a:lumMod val="20000"/>
                <a:lumOff val="80000"/>
              </a:schemeClr>
            </a:solidFill>
            <a:miter lim="800000"/>
            <a:headEnd/>
            <a:tailEnd/>
          </a:ln>
          <a:effectLst/>
        </p:spPr>
        <p:txBody>
          <a:bodyPr wrap="none" anchor="ctr"/>
          <a:lstStyle/>
          <a:p>
            <a:endParaRPr lang="en-US">
              <a:solidFill>
                <a:schemeClr val="tx1"/>
              </a:solidFill>
              <a:latin typeface="Arial" charset="0"/>
            </a:endParaRPr>
          </a:p>
        </p:txBody>
      </p:sp>
      <p:sp>
        <p:nvSpPr>
          <p:cNvPr id="19" name="Rectangle 18"/>
          <p:cNvSpPr/>
          <p:nvPr/>
        </p:nvSpPr>
        <p:spPr>
          <a:xfrm>
            <a:off x="4345731" y="2036762"/>
            <a:ext cx="2734645" cy="1219200"/>
          </a:xfrm>
          <a:prstGeom prst="rect">
            <a:avLst/>
          </a:prstGeom>
          <a:solidFill>
            <a:schemeClr val="accent2">
              <a:lumMod val="40000"/>
              <a:lumOff val="60000"/>
              <a:alpha val="53000"/>
            </a:scheme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5" name="Rectangle 24"/>
          <p:cNvSpPr/>
          <p:nvPr/>
        </p:nvSpPr>
        <p:spPr>
          <a:xfrm>
            <a:off x="1611086" y="3251199"/>
            <a:ext cx="2734645" cy="1219200"/>
          </a:xfrm>
          <a:prstGeom prst="rect">
            <a:avLst/>
          </a:prstGeom>
          <a:solidFill>
            <a:schemeClr val="tx2">
              <a:lumMod val="60000"/>
              <a:lumOff val="40000"/>
              <a:alpha val="60000"/>
            </a:scheme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6" name="Rectangle 25"/>
          <p:cNvSpPr/>
          <p:nvPr/>
        </p:nvSpPr>
        <p:spPr>
          <a:xfrm>
            <a:off x="4340967" y="3251199"/>
            <a:ext cx="2734645" cy="1219200"/>
          </a:xfrm>
          <a:prstGeom prst="rect">
            <a:avLst/>
          </a:prstGeom>
          <a:solidFill>
            <a:srgbClr val="78A22F">
              <a:alpha val="61000"/>
            </a:srgb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11" name="TextBox 10"/>
          <p:cNvSpPr txBox="1"/>
          <p:nvPr/>
        </p:nvSpPr>
        <p:spPr>
          <a:xfrm>
            <a:off x="287694" y="564885"/>
            <a:ext cx="8580540"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zh-CN" altLang="en-US" sz="3200" dirty="0" smtClean="0">
                <a:solidFill>
                  <a:schemeClr val="bg1"/>
                </a:solidFill>
                <a:latin typeface="Arial Unicode MS" pitchFamily="34" charset="-122"/>
                <a:ea typeface="Arial Unicode MS" pitchFamily="34" charset="-122"/>
                <a:cs typeface="Arial Unicode MS" pitchFamily="34" charset="-122"/>
              </a:rPr>
              <a:t>核心合集</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95057342"/>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
            </a:r>
            <a:r>
              <a:rPr lang="en-US" altLang="zh-CN" dirty="0" smtClean="0"/>
              <a:t>eb of Science</a:t>
            </a:r>
            <a:r>
              <a:rPr lang="zh-CN" altLang="en-US" dirty="0" smtClean="0"/>
              <a:t>核心合集实用技巧</a:t>
            </a:r>
            <a:endParaRPr lang="en-US" dirty="0"/>
          </a:p>
        </p:txBody>
      </p:sp>
      <p:graphicFrame>
        <p:nvGraphicFramePr>
          <p:cNvPr id="5" name="Content Placeholder 4"/>
          <p:cNvGraphicFramePr>
            <a:graphicFrameLocks noGrp="1"/>
          </p:cNvGraphicFramePr>
          <p:nvPr>
            <p:ph idx="1"/>
          </p:nvPr>
        </p:nvGraphicFramePr>
        <p:xfrm>
          <a:off x="203196" y="1481184"/>
          <a:ext cx="8824687" cy="5318760"/>
        </p:xfrm>
        <a:graphic>
          <a:graphicData uri="http://schemas.openxmlformats.org/drawingml/2006/table">
            <a:tbl>
              <a:tblPr firstRow="1" bandRow="1">
                <a:tableStyleId>{5C22544A-7EE6-4342-B048-85BDC9FD1C3A}</a:tableStyleId>
              </a:tblPr>
              <a:tblGrid>
                <a:gridCol w="1702527"/>
                <a:gridCol w="3006209"/>
                <a:gridCol w="4115951"/>
              </a:tblGrid>
              <a:tr h="370840">
                <a:tc>
                  <a:txBody>
                    <a:bodyPr/>
                    <a:lstStyle/>
                    <a:p>
                      <a:pPr algn="ctr"/>
                      <a:r>
                        <a:rPr lang="zh-CN" altLang="en-US" sz="1200" dirty="0" smtClean="0"/>
                        <a:t>目的</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t>方法</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t>具体操作</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70840">
                <a:tc rowSpan="2">
                  <a:txBody>
                    <a:bodyPr/>
                    <a:lstStyle/>
                    <a:p>
                      <a:r>
                        <a:rPr lang="zh-CN" altLang="en-US" sz="1400" dirty="0" smtClean="0">
                          <a:solidFill>
                            <a:schemeClr val="bg1"/>
                          </a:solidFill>
                        </a:rPr>
                        <a:t>完成高质量文献综述</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zh-CN" altLang="en-US" sz="1200" dirty="0" smtClean="0">
                          <a:latin typeface="Calibri"/>
                        </a:rPr>
                        <a:t>❶看前人综述</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“精炼”</a:t>
                      </a:r>
                      <a:r>
                        <a:rPr lang="en-US" altLang="zh-CN" sz="1200" dirty="0" smtClean="0"/>
                        <a:t>-&gt;</a:t>
                      </a:r>
                      <a:r>
                        <a:rPr lang="zh-CN" altLang="en-US" sz="1200" dirty="0" smtClean="0"/>
                        <a:t>“文献类型”</a:t>
                      </a:r>
                      <a:r>
                        <a:rPr lang="en-US" altLang="zh-CN" sz="1200" dirty="0" smtClean="0"/>
                        <a:t>-&gt;</a:t>
                      </a:r>
                      <a:r>
                        <a:rPr lang="zh-CN" altLang="en-US" sz="1200" dirty="0" smtClean="0"/>
                        <a:t>“</a:t>
                      </a:r>
                      <a:r>
                        <a:rPr lang="en-US" altLang="zh-CN" sz="1200" dirty="0" smtClean="0"/>
                        <a:t>review</a:t>
                      </a:r>
                      <a:r>
                        <a:rPr lang="zh-CN" altLang="en-US" sz="1200" dirty="0" smtClean="0"/>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❷亲力亲为了解研究背景信息</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可利用“分析检索结果”出版年、作者、机构等</a:t>
                      </a:r>
                      <a:r>
                        <a:rPr lang="en-US" altLang="zh-CN" sz="1200" dirty="0" smtClean="0"/>
                        <a:t>16</a:t>
                      </a:r>
                      <a:r>
                        <a:rPr lang="zh-CN" altLang="en-US" sz="1200" dirty="0" smtClean="0"/>
                        <a:t>个字段分析</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r>
                        <a:rPr lang="zh-CN" altLang="en-US" sz="1400" dirty="0" smtClean="0">
                          <a:solidFill>
                            <a:schemeClr val="bg1"/>
                          </a:solidFill>
                        </a:rPr>
                        <a:t>锁定经典文献</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zh-CN" altLang="en-US" sz="1200" dirty="0" smtClean="0">
                          <a:latin typeface="Calibri"/>
                        </a:rPr>
                        <a:t>❶</a:t>
                      </a:r>
                      <a:r>
                        <a:rPr lang="zh-CN" altLang="en-US" sz="1200" dirty="0" smtClean="0"/>
                        <a:t>在文献堆中快速锁定被引次数较高的文章</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“排序方式”</a:t>
                      </a:r>
                      <a:r>
                        <a:rPr lang="en-US" altLang="zh-CN" sz="1200" dirty="0" smtClean="0"/>
                        <a:t>-&gt;</a:t>
                      </a:r>
                      <a:r>
                        <a:rPr lang="zh-CN" altLang="en-US" sz="1200" dirty="0" smtClean="0"/>
                        <a:t>“被引频次降序排列”</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600" dirty="0"/>
                    </a:p>
                  </a:txBody>
                  <a:tcPr/>
                </a:tc>
                <a:tc>
                  <a:txBody>
                    <a:bodyPr/>
                    <a:lstStyle/>
                    <a:p>
                      <a:r>
                        <a:rPr lang="zh-CN" altLang="en-US" sz="1200" dirty="0" smtClean="0">
                          <a:latin typeface="Calibri"/>
                        </a:rPr>
                        <a:t>❷</a:t>
                      </a:r>
                      <a:r>
                        <a:rPr lang="zh-CN" altLang="en-US" sz="1200" dirty="0" smtClean="0"/>
                        <a:t>在文献堆中找最近</a:t>
                      </a:r>
                      <a:r>
                        <a:rPr lang="en-US" altLang="zh-CN" sz="1200" dirty="0" smtClean="0"/>
                        <a:t>10</a:t>
                      </a:r>
                      <a:r>
                        <a:rPr lang="zh-CN" altLang="en-US" sz="1200" dirty="0" smtClean="0"/>
                        <a:t>年、同年度同学科中被引次数至少位列全球前</a:t>
                      </a:r>
                      <a:r>
                        <a:rPr lang="en-US" altLang="zh-CN" sz="1200" dirty="0" smtClean="0"/>
                        <a:t>1%</a:t>
                      </a:r>
                      <a:r>
                        <a:rPr lang="zh-CN" altLang="en-US" sz="1200" dirty="0" smtClean="0"/>
                        <a:t>的文章</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“精炼”</a:t>
                      </a:r>
                      <a:r>
                        <a:rPr lang="en-US" altLang="zh-CN" sz="1200" dirty="0" smtClean="0"/>
                        <a:t>-&gt;</a:t>
                      </a:r>
                      <a:r>
                        <a:rPr lang="zh-CN" altLang="en-US" sz="1200" dirty="0" smtClean="0"/>
                        <a:t>“</a:t>
                      </a:r>
                      <a:r>
                        <a:rPr lang="en-US" altLang="zh-CN" sz="1200" dirty="0" smtClean="0"/>
                        <a:t>ESI</a:t>
                      </a:r>
                      <a:r>
                        <a:rPr lang="zh-CN" altLang="en-US" sz="1200" dirty="0" smtClean="0"/>
                        <a:t>高水平论文”</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r>
                        <a:rPr lang="zh-CN" altLang="en-US" sz="1400" dirty="0" smtClean="0">
                          <a:solidFill>
                            <a:schemeClr val="bg1"/>
                          </a:solidFill>
                        </a:rPr>
                        <a:t>锁定热点文献</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Calibri"/>
                        </a:rPr>
                        <a:t>❶</a:t>
                      </a:r>
                      <a:r>
                        <a:rPr lang="zh-CN" altLang="en-US" sz="1200" dirty="0" smtClean="0">
                          <a:latin typeface="+mn-lt"/>
                        </a:rPr>
                        <a:t>在文献堆中，找最近</a:t>
                      </a:r>
                      <a:r>
                        <a:rPr lang="en-US" altLang="zh-CN" sz="1200" dirty="0" smtClean="0">
                          <a:latin typeface="+mn-lt"/>
                        </a:rPr>
                        <a:t>2</a:t>
                      </a:r>
                      <a:r>
                        <a:rPr lang="zh-CN" altLang="en-US" sz="1200" dirty="0" smtClean="0">
                          <a:latin typeface="+mn-lt"/>
                        </a:rPr>
                        <a:t>个月被引次数位列全球前</a:t>
                      </a:r>
                      <a:r>
                        <a:rPr lang="en-US" altLang="zh-CN" sz="1200" dirty="0" smtClean="0">
                          <a:latin typeface="+mn-lt"/>
                        </a:rPr>
                        <a:t>1‰</a:t>
                      </a:r>
                      <a:r>
                        <a:rPr lang="zh-CN" altLang="en-US" sz="1200" dirty="0" smtClean="0">
                          <a:latin typeface="+mn-lt"/>
                        </a:rPr>
                        <a:t>的文献</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“精炼”</a:t>
                      </a:r>
                      <a:r>
                        <a:rPr lang="en-US" altLang="zh-CN" sz="1200" dirty="0" smtClean="0"/>
                        <a:t>-&gt;</a:t>
                      </a:r>
                      <a:r>
                        <a:rPr lang="zh-CN" altLang="en-US" sz="1200" dirty="0" smtClean="0"/>
                        <a:t>“</a:t>
                      </a:r>
                      <a:r>
                        <a:rPr lang="en-US" altLang="zh-CN" sz="1200" dirty="0" smtClean="0"/>
                        <a:t>ESI</a:t>
                      </a:r>
                      <a:r>
                        <a:rPr lang="zh-CN" altLang="en-US" sz="1200" dirty="0" smtClean="0"/>
                        <a:t>高水平论文”</a:t>
                      </a:r>
                      <a:r>
                        <a:rPr lang="en-US" altLang="zh-CN" sz="1200" dirty="0" smtClean="0"/>
                        <a:t>-&gt;</a:t>
                      </a:r>
                      <a:r>
                        <a:rPr lang="zh-CN" altLang="en-US" sz="1200" dirty="0" smtClean="0"/>
                        <a:t>“</a:t>
                      </a:r>
                      <a:r>
                        <a:rPr lang="en-US" altLang="zh-CN" sz="1200" dirty="0" smtClean="0"/>
                        <a:t>Hot</a:t>
                      </a:r>
                      <a:r>
                        <a:rPr lang="en-US" altLang="zh-CN" sz="1200" baseline="0" dirty="0" smtClean="0"/>
                        <a:t> Papers</a:t>
                      </a:r>
                      <a:r>
                        <a:rPr lang="zh-CN" altLang="en-US" sz="1200" baseline="0" dirty="0" smtClean="0"/>
                        <a:t>”</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❷在文献堆中找最近几年被引频次较高的文献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“创建引文报告”</a:t>
                      </a:r>
                      <a:r>
                        <a:rPr lang="en-US" altLang="zh-CN" sz="1200" dirty="0" smtClean="0"/>
                        <a:t>-&gt;</a:t>
                      </a:r>
                      <a:r>
                        <a:rPr lang="zh-CN" altLang="en-US" sz="1200" dirty="0" smtClean="0"/>
                        <a:t>看最近几年的被引次数较高的那些文献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CN" altLang="en-US" sz="1400" dirty="0" smtClean="0">
                          <a:solidFill>
                            <a:schemeClr val="bg1"/>
                          </a:solidFill>
                        </a:rPr>
                        <a:t>锁定睡美人文献</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Step1</a:t>
                      </a:r>
                      <a:r>
                        <a:rPr lang="zh-CN" altLang="en-US" sz="1200" dirty="0" smtClean="0"/>
                        <a:t>：“精炼”中过滤“</a:t>
                      </a:r>
                      <a:r>
                        <a:rPr lang="en-US" altLang="zh-CN" sz="1200" dirty="0" smtClean="0"/>
                        <a:t>article</a:t>
                      </a:r>
                      <a:r>
                        <a:rPr lang="zh-CN" altLang="en-US" sz="1200" dirty="0" smtClean="0"/>
                        <a:t>”；</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Step 2</a:t>
                      </a:r>
                      <a:r>
                        <a:rPr lang="zh-CN" altLang="en-US" sz="1200" dirty="0" smtClean="0"/>
                        <a:t>：进入“创建引文报告”页面，下载所有数据，然后在</a:t>
                      </a:r>
                      <a:r>
                        <a:rPr lang="en-US" altLang="zh-CN" sz="1200" dirty="0" smtClean="0"/>
                        <a:t>excel</a:t>
                      </a:r>
                      <a:r>
                        <a:rPr lang="zh-CN" altLang="en-US" sz="1200" dirty="0" smtClean="0"/>
                        <a:t>表中浏览那些发表年代较早，沉睡一段时间后被引次数突然增多的文献</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r h="370840">
                <a:tc rowSpan="2">
                  <a:txBody>
                    <a:bodyPr/>
                    <a:lstStyle/>
                    <a:p>
                      <a:r>
                        <a:rPr lang="zh-CN" altLang="en-US" sz="1400" dirty="0" smtClean="0">
                          <a:solidFill>
                            <a:schemeClr val="bg1"/>
                          </a:solidFill>
                        </a:rPr>
                        <a:t>追踪课题后续进展</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zh-CN" altLang="en-US" sz="1200" dirty="0" smtClean="0">
                          <a:latin typeface="Calibri"/>
                        </a:rPr>
                        <a:t>❶实时追踪手边文献后续进展，定期发送更新报告给您</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dirty="0" smtClean="0"/>
                        <a:t>Step1</a:t>
                      </a:r>
                      <a:r>
                        <a:rPr lang="zh-CN" altLang="en-US" sz="1200" dirty="0" smtClean="0"/>
                        <a:t>：将手边文献关键信息输入“被引参考文献检索”；</a:t>
                      </a:r>
                      <a:endParaRPr lang="en-US" altLang="zh-CN" sz="1200" dirty="0" smtClean="0"/>
                    </a:p>
                    <a:p>
                      <a:r>
                        <a:rPr lang="en-US" altLang="zh-CN" sz="1200" dirty="0" smtClean="0"/>
                        <a:t>Step2</a:t>
                      </a:r>
                      <a:r>
                        <a:rPr lang="zh-CN" altLang="en-US" sz="1200" dirty="0" smtClean="0"/>
                        <a:t>：利用“创建跟踪服务”定制跟踪</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❷追踪在</a:t>
                      </a:r>
                      <a:r>
                        <a:rPr lang="en-US" altLang="zh-CN" sz="1200" dirty="0" smtClean="0">
                          <a:latin typeface="Calibri"/>
                        </a:rPr>
                        <a:t>SCI</a:t>
                      </a:r>
                      <a:r>
                        <a:rPr lang="zh-CN" altLang="en-US" sz="1200" dirty="0" smtClean="0">
                          <a:latin typeface="Calibri"/>
                        </a:rPr>
                        <a:t>中随时找到的文献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dirty="0" smtClean="0"/>
                        <a:t>Step1</a:t>
                      </a:r>
                      <a:r>
                        <a:rPr lang="zh-CN" altLang="en-US" sz="1200" dirty="0" smtClean="0"/>
                        <a:t>：点击该篇文献，进入它的摘要页面（全记录页面），点击“施引文献”链接查看；</a:t>
                      </a:r>
                      <a:endParaRPr lang="en-US" altLang="zh-CN" sz="1200" dirty="0" smtClean="0"/>
                    </a:p>
                    <a:p>
                      <a:r>
                        <a:rPr lang="en-US" altLang="zh-CN" sz="1200" dirty="0" smtClean="0"/>
                        <a:t>Step2</a:t>
                      </a:r>
                      <a:r>
                        <a:rPr lang="zh-CN" altLang="en-US" sz="1200" dirty="0" smtClean="0"/>
                        <a:t>：实时追踪的话，点击“创建引文跟踪”即可</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CN" altLang="en-US" sz="1400" dirty="0" smtClean="0">
                          <a:solidFill>
                            <a:schemeClr val="bg1"/>
                          </a:solidFill>
                        </a:rPr>
                        <a:t>追踪学术牛人</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r>
                        <a:rPr lang="zh-CN" altLang="en-US" sz="1200" dirty="0" smtClean="0"/>
                        <a:t>在</a:t>
                      </a:r>
                      <a:r>
                        <a:rPr lang="en-US" altLang="zh-CN" sz="1200" dirty="0" smtClean="0"/>
                        <a:t>Web of Science</a:t>
                      </a:r>
                      <a:r>
                        <a:rPr lang="zh-CN" altLang="en-US" sz="1200" dirty="0" smtClean="0"/>
                        <a:t>核心合集检索界面输入目标作者名称，在“分析检索结果”</a:t>
                      </a:r>
                      <a:r>
                        <a:rPr lang="en-US" altLang="zh-CN" sz="1200" dirty="0" smtClean="0"/>
                        <a:t>-</a:t>
                      </a:r>
                      <a:r>
                        <a:rPr lang="zh-CN" altLang="en-US" sz="1200" dirty="0" smtClean="0"/>
                        <a:t>“机构”中选择该作者所在机构，然后“查看记录”。得到的结果如果确定都是目标作者的话，可以“创建跟踪服务”，实时追踪该牛人最新成果的动向</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63460" y="535857"/>
            <a:ext cx="7564542"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en-US" altLang="zh-CN" sz="3200" baseline="30000" dirty="0" smtClean="0">
                <a:solidFill>
                  <a:schemeClr val="bg1"/>
                </a:solidFill>
                <a:latin typeface="Arial Unicode MS" pitchFamily="34" charset="-122"/>
                <a:ea typeface="Arial Unicode MS" pitchFamily="34" charset="-122"/>
                <a:cs typeface="Arial Unicode MS" pitchFamily="34" charset="-122"/>
              </a:rPr>
              <a:t>®</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
        <p:nvSpPr>
          <p:cNvPr id="2" name="Rectangle 1"/>
          <p:cNvSpPr/>
          <p:nvPr/>
        </p:nvSpPr>
        <p:spPr>
          <a:xfrm>
            <a:off x="1611086" y="2032000"/>
            <a:ext cx="2734645" cy="1219200"/>
          </a:xfrm>
          <a:prstGeom prst="rect">
            <a:avLst/>
          </a:prstGeom>
          <a:solidFill>
            <a:srgbClr val="00B050">
              <a:alpha val="31000"/>
            </a:srgbClr>
          </a:solidFill>
          <a:ln w="9525">
            <a:solidFill>
              <a:schemeClr val="bg2">
                <a:lumMod val="20000"/>
                <a:lumOff val="80000"/>
              </a:schemeClr>
            </a:solidFill>
            <a:miter lim="800000"/>
            <a:headEnd/>
            <a:tailEnd/>
          </a:ln>
          <a:effectLst/>
        </p:spPr>
        <p:txBody>
          <a:bodyPr wrap="none" anchor="ctr"/>
          <a:lstStyle/>
          <a:p>
            <a:endParaRPr lang="en-US">
              <a:solidFill>
                <a:schemeClr val="tx1"/>
              </a:solidFill>
              <a:latin typeface="Arial" charset="0"/>
            </a:endParaRPr>
          </a:p>
        </p:txBody>
      </p:sp>
      <p:sp>
        <p:nvSpPr>
          <p:cNvPr id="19" name="Rectangle 18"/>
          <p:cNvSpPr/>
          <p:nvPr/>
        </p:nvSpPr>
        <p:spPr>
          <a:xfrm>
            <a:off x="4345731" y="2036762"/>
            <a:ext cx="2734645" cy="1219200"/>
          </a:xfrm>
          <a:prstGeom prst="rect">
            <a:avLst/>
          </a:prstGeom>
          <a:solidFill>
            <a:schemeClr val="accent2">
              <a:lumMod val="40000"/>
              <a:lumOff val="60000"/>
              <a:alpha val="53000"/>
            </a:scheme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5" name="Rectangle 24"/>
          <p:cNvSpPr/>
          <p:nvPr/>
        </p:nvSpPr>
        <p:spPr>
          <a:xfrm>
            <a:off x="1611086" y="3251199"/>
            <a:ext cx="2734645" cy="1219200"/>
          </a:xfrm>
          <a:prstGeom prst="rect">
            <a:avLst/>
          </a:prstGeom>
          <a:solidFill>
            <a:schemeClr val="tx2">
              <a:lumMod val="60000"/>
              <a:lumOff val="40000"/>
              <a:alpha val="60000"/>
            </a:scheme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6" name="Rectangle 25"/>
          <p:cNvSpPr/>
          <p:nvPr/>
        </p:nvSpPr>
        <p:spPr>
          <a:xfrm>
            <a:off x="4340967" y="3251199"/>
            <a:ext cx="2734645" cy="1219200"/>
          </a:xfrm>
          <a:prstGeom prst="rect">
            <a:avLst/>
          </a:prstGeom>
          <a:solidFill>
            <a:srgbClr val="78A22F">
              <a:alpha val="61000"/>
            </a:srgbClr>
          </a:solidFill>
          <a:ln w="9525">
            <a:solidFill>
              <a:schemeClr val="bg2">
                <a:lumMod val="40000"/>
                <a:lumOff val="60000"/>
              </a:schemeClr>
            </a:solidFill>
            <a:miter lim="800000"/>
            <a:headEnd/>
            <a:tailEnd/>
          </a:ln>
          <a:effectLst/>
        </p:spPr>
        <p:txBody>
          <a:bodyPr wrap="none" anchor="ctr"/>
          <a:lstStyle/>
          <a:p>
            <a:endParaRPr lang="en-US">
              <a:solidFill>
                <a:schemeClr val="tx1"/>
              </a:solidFill>
              <a:latin typeface="Arial" charset="0"/>
            </a:endParaRPr>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0" y="0"/>
            <a:ext cx="9144000" cy="6121400"/>
          </a:xfrm>
          <a:prstGeom prst="rect">
            <a:avLst/>
          </a:prstGeom>
          <a:noFill/>
          <a:ln w="9525">
            <a:noFill/>
            <a:miter lim="800000"/>
            <a:headEnd/>
            <a:tailEnd/>
          </a:ln>
        </p:spPr>
      </p:pic>
      <p:pic>
        <p:nvPicPr>
          <p:cNvPr id="2051" name="图片 8"/>
          <p:cNvPicPr>
            <a:picLocks noChangeAspect="1"/>
          </p:cNvPicPr>
          <p:nvPr/>
        </p:nvPicPr>
        <p:blipFill>
          <a:blip r:embed="rId3" cstate="print"/>
          <a:srcRect/>
          <a:stretch>
            <a:fillRect/>
          </a:stretch>
        </p:blipFill>
        <p:spPr bwMode="auto">
          <a:xfrm>
            <a:off x="0" y="4929188"/>
            <a:ext cx="9144000" cy="1500187"/>
          </a:xfrm>
          <a:prstGeom prst="rect">
            <a:avLst/>
          </a:prstGeom>
          <a:noFill/>
          <a:ln w="9525">
            <a:noFill/>
            <a:miter lim="800000"/>
            <a:headEnd/>
            <a:tailEnd/>
          </a:ln>
        </p:spPr>
      </p:pic>
      <p:sp>
        <p:nvSpPr>
          <p:cNvPr id="2052" name="Rectangle 6"/>
          <p:cNvSpPr>
            <a:spLocks noChangeArrowheads="1"/>
          </p:cNvSpPr>
          <p:nvPr/>
        </p:nvSpPr>
        <p:spPr bwMode="auto">
          <a:xfrm>
            <a:off x="0" y="5072063"/>
            <a:ext cx="9358313" cy="1570037"/>
          </a:xfrm>
          <a:prstGeom prst="rect">
            <a:avLst/>
          </a:prstGeom>
          <a:noFill/>
          <a:ln w="9525">
            <a:noFill/>
            <a:miter lim="800000"/>
            <a:headEnd/>
            <a:tailEnd/>
          </a:ln>
        </p:spPr>
        <p:txBody>
          <a:bodyPr>
            <a:spAutoFit/>
          </a:bodyPr>
          <a:lstStyle/>
          <a:p>
            <a:pPr algn="ctr"/>
            <a:r>
              <a:rPr lang="en-US" altLang="zh-CN" sz="2400" u="sng" smtClean="0">
                <a:solidFill>
                  <a:srgbClr val="FFFF00"/>
                </a:solidFill>
                <a:latin typeface="微软雅黑" pitchFamily="34" charset="-122"/>
                <a:ea typeface="微软雅黑" pitchFamily="34" charset="-122"/>
                <a:cs typeface="Arial Unicode MS" pitchFamily="34" charset="-122"/>
              </a:rPr>
              <a:t>WOS</a:t>
            </a:r>
            <a:r>
              <a:rPr lang="zh-CN" altLang="en-US" sz="2400" u="sng" smtClean="0">
                <a:solidFill>
                  <a:srgbClr val="FFFF00"/>
                </a:solidFill>
                <a:latin typeface="微软雅黑" pitchFamily="34" charset="-122"/>
                <a:ea typeface="微软雅黑" pitchFamily="34" charset="-122"/>
                <a:cs typeface="Arial Unicode MS" pitchFamily="34" charset="-122"/>
              </a:rPr>
              <a:t>在线大讲堂</a:t>
            </a:r>
            <a:r>
              <a:rPr lang="en-US" altLang="zh-CN" sz="2400" u="sng" smtClean="0">
                <a:solidFill>
                  <a:srgbClr val="FFFF00"/>
                </a:solidFill>
                <a:latin typeface="微软雅黑" pitchFamily="34" charset="-122"/>
                <a:ea typeface="微软雅黑" pitchFamily="34" charset="-122"/>
                <a:cs typeface="Arial Unicode MS" pitchFamily="34" charset="-122"/>
              </a:rPr>
              <a:t>——2016</a:t>
            </a:r>
            <a:r>
              <a:rPr lang="zh-CN" altLang="en-US" sz="2400" u="sng" smtClean="0">
                <a:solidFill>
                  <a:srgbClr val="FFFF00"/>
                </a:solidFill>
                <a:latin typeface="微软雅黑" pitchFamily="34" charset="-122"/>
                <a:ea typeface="微软雅黑" pitchFamily="34" charset="-122"/>
                <a:cs typeface="Arial Unicode MS" pitchFamily="34" charset="-122"/>
              </a:rPr>
              <a:t>春季课程</a:t>
            </a:r>
            <a:endParaRPr lang="en-US" altLang="zh-CN" sz="2400" u="sng" smtClean="0">
              <a:solidFill>
                <a:srgbClr val="FFFF00"/>
              </a:solidFill>
              <a:latin typeface="微软雅黑" pitchFamily="34" charset="-122"/>
              <a:ea typeface="微软雅黑" pitchFamily="34" charset="-122"/>
              <a:cs typeface="Arial Unicode MS" pitchFamily="34" charset="-122"/>
            </a:endParaRPr>
          </a:p>
          <a:p>
            <a:pPr algn="ctr"/>
            <a:endParaRPr lang="en-US" altLang="zh-CN" sz="2400" u="sng" smtClean="0">
              <a:solidFill>
                <a:srgbClr val="FFFF00"/>
              </a:solidFill>
              <a:latin typeface="微软雅黑" pitchFamily="34" charset="-122"/>
              <a:ea typeface="微软雅黑" pitchFamily="34" charset="-122"/>
              <a:cs typeface="Arial Unicode MS" pitchFamily="34" charset="-122"/>
            </a:endParaRPr>
          </a:p>
          <a:p>
            <a:pPr algn="ctr"/>
            <a:r>
              <a:rPr lang="zh-CN" altLang="en-US" sz="2400" smtClean="0">
                <a:solidFill>
                  <a:srgbClr val="FFFF00"/>
                </a:solidFill>
                <a:latin typeface="微软雅黑" pitchFamily="34" charset="-122"/>
                <a:ea typeface="微软雅黑" pitchFamily="34" charset="-122"/>
                <a:cs typeface="Arial Unicode MS" pitchFamily="34" charset="-122"/>
              </a:rPr>
              <a:t>网址：</a:t>
            </a:r>
            <a:r>
              <a:rPr lang="en-US" altLang="zh-CN" sz="2400" smtClean="0">
                <a:solidFill>
                  <a:srgbClr val="FFFF00"/>
                </a:solidFill>
                <a:latin typeface="微软雅黑" pitchFamily="34" charset="-122"/>
                <a:ea typeface="微软雅黑" pitchFamily="34" charset="-122"/>
                <a:cs typeface="Arial Unicode MS" pitchFamily="34" charset="-122"/>
              </a:rPr>
              <a:t>http://ip-science.thomsonreuters.com.cn/WOSOnline/</a:t>
            </a:r>
          </a:p>
          <a:p>
            <a:pPr algn="ctr"/>
            <a:endParaRPr lang="en-US" altLang="zh-CN" sz="2400" b="1" u="sng" smtClean="0">
              <a:solidFill>
                <a:srgbClr val="FFFF00"/>
              </a:solidFill>
              <a:latin typeface="Arial Unicode MS" pitchFamily="34" charset="-122"/>
              <a:ea typeface="微软雅黑" pitchFamily="34" charset="-122"/>
              <a:cs typeface="Arial Unicode MS" pitchFamily="34" charset="-122"/>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00125"/>
            <a:ext cx="9110663" cy="5857875"/>
          </a:xfrm>
          <a:prstGeom prst="rect">
            <a:avLst/>
          </a:prstGeom>
          <a:noFill/>
          <a:ln w="9525">
            <a:noFill/>
            <a:miter lim="800000"/>
            <a:headEnd/>
            <a:tailEnd/>
          </a:ln>
        </p:spPr>
      </p:pic>
      <p:pic>
        <p:nvPicPr>
          <p:cNvPr id="3075" name="图片 8"/>
          <p:cNvPicPr>
            <a:picLocks noChangeAspect="1"/>
          </p:cNvPicPr>
          <p:nvPr/>
        </p:nvPicPr>
        <p:blipFill>
          <a:blip r:embed="rId3" cstate="print"/>
          <a:srcRect/>
          <a:stretch>
            <a:fillRect/>
          </a:stretch>
        </p:blipFill>
        <p:spPr bwMode="auto">
          <a:xfrm>
            <a:off x="0" y="0"/>
            <a:ext cx="9259888" cy="1500188"/>
          </a:xfrm>
          <a:prstGeom prst="rect">
            <a:avLst/>
          </a:prstGeom>
          <a:noFill/>
          <a:ln w="9525">
            <a:noFill/>
            <a:miter lim="800000"/>
            <a:headEnd/>
            <a:tailEnd/>
          </a:ln>
        </p:spPr>
      </p:pic>
      <p:sp>
        <p:nvSpPr>
          <p:cNvPr id="3076" name="矩形 6"/>
          <p:cNvSpPr>
            <a:spLocks noChangeArrowheads="1"/>
          </p:cNvSpPr>
          <p:nvPr/>
        </p:nvSpPr>
        <p:spPr bwMode="auto">
          <a:xfrm>
            <a:off x="1785938" y="142875"/>
            <a:ext cx="5429250" cy="1200150"/>
          </a:xfrm>
          <a:prstGeom prst="rect">
            <a:avLst/>
          </a:prstGeom>
          <a:noFill/>
          <a:ln w="9525">
            <a:noFill/>
            <a:miter lim="800000"/>
            <a:headEnd/>
            <a:tailEnd/>
          </a:ln>
        </p:spPr>
        <p:txBody>
          <a:bodyPr>
            <a:spAutoFit/>
          </a:bodyPr>
          <a:lstStyle/>
          <a:p>
            <a:pPr algn="ctr"/>
            <a:r>
              <a:rPr lang="zh-CN" altLang="en-US" sz="2400" smtClean="0">
                <a:solidFill>
                  <a:srgbClr val="FFFF00"/>
                </a:solidFill>
                <a:latin typeface="微软雅黑" pitchFamily="34" charset="-122"/>
                <a:ea typeface="微软雅黑" pitchFamily="34" charset="-122"/>
                <a:cs typeface="Arial" charset="0"/>
              </a:rPr>
              <a:t>科研与研发人员专场</a:t>
            </a:r>
            <a:br>
              <a:rPr lang="zh-CN" altLang="en-US" sz="2400" smtClean="0">
                <a:solidFill>
                  <a:srgbClr val="FFFF00"/>
                </a:solidFill>
                <a:latin typeface="微软雅黑" pitchFamily="34" charset="-122"/>
                <a:ea typeface="微软雅黑" pitchFamily="34" charset="-122"/>
                <a:cs typeface="Arial" charset="0"/>
              </a:rPr>
            </a:br>
            <a:r>
              <a:rPr lang="zh-CN" altLang="en-US" sz="2400" smtClean="0">
                <a:solidFill>
                  <a:srgbClr val="FFFF00"/>
                </a:solidFill>
                <a:latin typeface="微软雅黑" pitchFamily="34" charset="-122"/>
                <a:ea typeface="微软雅黑" pitchFamily="34" charset="-122"/>
                <a:cs typeface="Arial" charset="0"/>
              </a:rPr>
              <a:t>课程安排：</a:t>
            </a:r>
            <a:r>
              <a:rPr lang="en-US" altLang="zh-CN" sz="2400" smtClean="0">
                <a:solidFill>
                  <a:srgbClr val="FFFF00"/>
                </a:solidFill>
                <a:latin typeface="微软雅黑" pitchFamily="34" charset="-122"/>
                <a:ea typeface="微软雅黑" pitchFamily="34" charset="-122"/>
                <a:cs typeface="Arial" charset="0"/>
              </a:rPr>
              <a:t>2016</a:t>
            </a:r>
            <a:r>
              <a:rPr lang="zh-CN" altLang="en-US" sz="2400" smtClean="0">
                <a:solidFill>
                  <a:srgbClr val="FFFF00"/>
                </a:solidFill>
                <a:latin typeface="微软雅黑" pitchFamily="34" charset="-122"/>
                <a:ea typeface="微软雅黑" pitchFamily="34" charset="-122"/>
                <a:cs typeface="Arial" charset="0"/>
              </a:rPr>
              <a:t>年</a:t>
            </a:r>
            <a:r>
              <a:rPr lang="en-US" altLang="zh-CN" sz="2400" smtClean="0">
                <a:solidFill>
                  <a:srgbClr val="FFFF00"/>
                </a:solidFill>
                <a:latin typeface="微软雅黑" pitchFamily="34" charset="-122"/>
                <a:ea typeface="微软雅黑" pitchFamily="34" charset="-122"/>
                <a:cs typeface="Arial" charset="0"/>
              </a:rPr>
              <a:t>3</a:t>
            </a:r>
            <a:r>
              <a:rPr lang="zh-CN" altLang="en-US" sz="2400" smtClean="0">
                <a:solidFill>
                  <a:srgbClr val="FFFF00"/>
                </a:solidFill>
                <a:latin typeface="微软雅黑" pitchFamily="34" charset="-122"/>
                <a:ea typeface="微软雅黑" pitchFamily="34" charset="-122"/>
                <a:cs typeface="Arial" charset="0"/>
              </a:rPr>
              <a:t>月</a:t>
            </a:r>
            <a:r>
              <a:rPr lang="en-US" altLang="zh-CN" sz="2400" smtClean="0">
                <a:solidFill>
                  <a:srgbClr val="FFFF00"/>
                </a:solidFill>
                <a:latin typeface="微软雅黑" pitchFamily="34" charset="-122"/>
                <a:ea typeface="微软雅黑" pitchFamily="34" charset="-122"/>
                <a:cs typeface="Arial" charset="0"/>
              </a:rPr>
              <a:t>-5</a:t>
            </a:r>
            <a:r>
              <a:rPr lang="zh-CN" altLang="en-US" sz="2400" smtClean="0">
                <a:solidFill>
                  <a:srgbClr val="FFFF00"/>
                </a:solidFill>
                <a:latin typeface="微软雅黑" pitchFamily="34" charset="-122"/>
                <a:ea typeface="微软雅黑" pitchFamily="34" charset="-122"/>
                <a:cs typeface="Arial" charset="0"/>
              </a:rPr>
              <a:t>月，每周二 晚上</a:t>
            </a:r>
            <a:r>
              <a:rPr lang="en-US" altLang="zh-CN" sz="2400" smtClean="0">
                <a:solidFill>
                  <a:srgbClr val="FFFF00"/>
                </a:solidFill>
                <a:latin typeface="微软雅黑" pitchFamily="34" charset="-122"/>
                <a:ea typeface="微软雅黑" pitchFamily="34" charset="-122"/>
                <a:cs typeface="Arial" charset="0"/>
              </a:rPr>
              <a:t>19:00-20:00</a:t>
            </a:r>
            <a:endParaRPr lang="en-US" sz="2400" smtClean="0">
              <a:solidFill>
                <a:srgbClr val="FFFF00"/>
              </a:solidFill>
              <a:latin typeface="微软雅黑" pitchFamily="34" charset="-122"/>
              <a:ea typeface="微软雅黑" pitchFamily="34" charset="-122"/>
              <a:cs typeface="Arial" charset="0"/>
            </a:endParaRP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428750"/>
            <a:ext cx="9144000" cy="4429125"/>
          </a:xfrm>
          <a:prstGeom prst="rect">
            <a:avLst/>
          </a:prstGeom>
          <a:noFill/>
          <a:ln w="9525">
            <a:noFill/>
            <a:miter lim="800000"/>
            <a:headEnd/>
            <a:tailEnd/>
          </a:ln>
        </p:spPr>
      </p:pic>
      <p:pic>
        <p:nvPicPr>
          <p:cNvPr id="4099" name="图片 8"/>
          <p:cNvPicPr>
            <a:picLocks noChangeAspect="1"/>
          </p:cNvPicPr>
          <p:nvPr/>
        </p:nvPicPr>
        <p:blipFill>
          <a:blip r:embed="rId3" cstate="print"/>
          <a:srcRect/>
          <a:stretch>
            <a:fillRect/>
          </a:stretch>
        </p:blipFill>
        <p:spPr bwMode="auto">
          <a:xfrm>
            <a:off x="0" y="0"/>
            <a:ext cx="9144000" cy="1500188"/>
          </a:xfrm>
          <a:prstGeom prst="rect">
            <a:avLst/>
          </a:prstGeom>
          <a:noFill/>
          <a:ln w="9525">
            <a:noFill/>
            <a:miter lim="800000"/>
            <a:headEnd/>
            <a:tailEnd/>
          </a:ln>
        </p:spPr>
      </p:pic>
      <p:sp>
        <p:nvSpPr>
          <p:cNvPr id="4100" name="矩形 4"/>
          <p:cNvSpPr>
            <a:spLocks noChangeArrowheads="1"/>
          </p:cNvSpPr>
          <p:nvPr/>
        </p:nvSpPr>
        <p:spPr bwMode="auto">
          <a:xfrm>
            <a:off x="1928813" y="142875"/>
            <a:ext cx="5072062" cy="1200150"/>
          </a:xfrm>
          <a:prstGeom prst="rect">
            <a:avLst/>
          </a:prstGeom>
          <a:noFill/>
          <a:ln w="9525">
            <a:noFill/>
            <a:miter lim="800000"/>
            <a:headEnd/>
            <a:tailEnd/>
          </a:ln>
        </p:spPr>
        <p:txBody>
          <a:bodyPr>
            <a:spAutoFit/>
          </a:bodyPr>
          <a:lstStyle/>
          <a:p>
            <a:pPr algn="ctr"/>
            <a:r>
              <a:rPr lang="zh-CN" altLang="en-US" sz="2400" smtClean="0">
                <a:solidFill>
                  <a:srgbClr val="FFFF00"/>
                </a:solidFill>
                <a:latin typeface="微软雅黑" pitchFamily="34" charset="-122"/>
                <a:ea typeface="微软雅黑" pitchFamily="34" charset="-122"/>
                <a:cs typeface="Arial" charset="0"/>
              </a:rPr>
              <a:t>图书馆员与情报分析人员专场</a:t>
            </a:r>
            <a:br>
              <a:rPr lang="zh-CN" altLang="en-US" sz="2400" smtClean="0">
                <a:solidFill>
                  <a:srgbClr val="FFFF00"/>
                </a:solidFill>
                <a:latin typeface="微软雅黑" pitchFamily="34" charset="-122"/>
                <a:ea typeface="微软雅黑" pitchFamily="34" charset="-122"/>
                <a:cs typeface="Arial" charset="0"/>
              </a:rPr>
            </a:br>
            <a:r>
              <a:rPr lang="zh-CN" altLang="en-US" sz="2400" smtClean="0">
                <a:solidFill>
                  <a:srgbClr val="FFFF00"/>
                </a:solidFill>
                <a:latin typeface="微软雅黑" pitchFamily="34" charset="-122"/>
                <a:ea typeface="微软雅黑" pitchFamily="34" charset="-122"/>
                <a:cs typeface="Arial" charset="0"/>
              </a:rPr>
              <a:t>课程安排：</a:t>
            </a:r>
            <a:r>
              <a:rPr lang="en-US" altLang="zh-CN" sz="2400" smtClean="0">
                <a:solidFill>
                  <a:srgbClr val="FFFF00"/>
                </a:solidFill>
                <a:latin typeface="微软雅黑" pitchFamily="34" charset="-122"/>
                <a:ea typeface="微软雅黑" pitchFamily="34" charset="-122"/>
                <a:cs typeface="Arial" charset="0"/>
              </a:rPr>
              <a:t>2016</a:t>
            </a:r>
            <a:r>
              <a:rPr lang="zh-CN" altLang="en-US" sz="2400" smtClean="0">
                <a:solidFill>
                  <a:srgbClr val="FFFF00"/>
                </a:solidFill>
                <a:latin typeface="微软雅黑" pitchFamily="34" charset="-122"/>
                <a:ea typeface="微软雅黑" pitchFamily="34" charset="-122"/>
                <a:cs typeface="Arial" charset="0"/>
              </a:rPr>
              <a:t>年</a:t>
            </a:r>
            <a:r>
              <a:rPr lang="en-US" altLang="zh-CN" sz="2400" smtClean="0">
                <a:solidFill>
                  <a:srgbClr val="FFFF00"/>
                </a:solidFill>
                <a:latin typeface="微软雅黑" pitchFamily="34" charset="-122"/>
                <a:ea typeface="微软雅黑" pitchFamily="34" charset="-122"/>
                <a:cs typeface="Arial" charset="0"/>
              </a:rPr>
              <a:t>5</a:t>
            </a:r>
            <a:r>
              <a:rPr lang="zh-CN" altLang="en-US" sz="2400" smtClean="0">
                <a:solidFill>
                  <a:srgbClr val="FFFF00"/>
                </a:solidFill>
                <a:latin typeface="微软雅黑" pitchFamily="34" charset="-122"/>
                <a:ea typeface="微软雅黑" pitchFamily="34" charset="-122"/>
                <a:cs typeface="Arial" charset="0"/>
              </a:rPr>
              <a:t>月</a:t>
            </a:r>
            <a:r>
              <a:rPr lang="en-US" altLang="zh-CN" sz="2400" smtClean="0">
                <a:solidFill>
                  <a:srgbClr val="FFFF00"/>
                </a:solidFill>
                <a:latin typeface="微软雅黑" pitchFamily="34" charset="-122"/>
                <a:ea typeface="微软雅黑" pitchFamily="34" charset="-122"/>
                <a:cs typeface="Arial" charset="0"/>
              </a:rPr>
              <a:t>-6</a:t>
            </a:r>
            <a:r>
              <a:rPr lang="zh-CN" altLang="en-US" sz="2400" smtClean="0">
                <a:solidFill>
                  <a:srgbClr val="FFFF00"/>
                </a:solidFill>
                <a:latin typeface="微软雅黑" pitchFamily="34" charset="-122"/>
                <a:ea typeface="微软雅黑" pitchFamily="34" charset="-122"/>
                <a:cs typeface="Arial" charset="0"/>
              </a:rPr>
              <a:t>月，每周四 下午</a:t>
            </a:r>
            <a:r>
              <a:rPr lang="en-US" altLang="zh-CN" sz="2400" smtClean="0">
                <a:solidFill>
                  <a:srgbClr val="FFFF00"/>
                </a:solidFill>
                <a:latin typeface="微软雅黑" pitchFamily="34" charset="-122"/>
                <a:ea typeface="微软雅黑" pitchFamily="34" charset="-122"/>
                <a:cs typeface="Arial" charset="0"/>
              </a:rPr>
              <a:t>15:00-16:00</a:t>
            </a:r>
            <a:endParaRPr lang="en-US" sz="2400" smtClean="0">
              <a:solidFill>
                <a:srgbClr val="FFFF00"/>
              </a:solidFill>
              <a:latin typeface="微软雅黑" pitchFamily="34" charset="-122"/>
              <a:ea typeface="微软雅黑" pitchFamily="34" charset="-122"/>
              <a:cs typeface="Arial" charset="0"/>
            </a:endParaRPr>
          </a:p>
        </p:txBody>
      </p:sp>
      <p:sp>
        <p:nvSpPr>
          <p:cNvPr id="7" name="TextBox 6"/>
          <p:cNvSpPr txBox="1">
            <a:spLocks noChangeArrowheads="1"/>
          </p:cNvSpPr>
          <p:nvPr/>
        </p:nvSpPr>
        <p:spPr bwMode="auto">
          <a:xfrm>
            <a:off x="142875" y="6000750"/>
            <a:ext cx="4214813" cy="461963"/>
          </a:xfrm>
          <a:prstGeom prst="rect">
            <a:avLst/>
          </a:prstGeom>
          <a:solidFill>
            <a:schemeClr val="bg1"/>
          </a:solidFill>
          <a:ln w="9525">
            <a:noFill/>
            <a:miter lim="800000"/>
            <a:headEnd/>
            <a:tailEnd/>
          </a:ln>
        </p:spPr>
        <p:txBody>
          <a:bodyPr>
            <a:spAutoFit/>
          </a:bodyPr>
          <a:lstStyle/>
          <a:p>
            <a:r>
              <a:rPr lang="zh-CN" altLang="en-US" sz="2400" smtClean="0">
                <a:solidFill>
                  <a:srgbClr val="FF8000"/>
                </a:solidFill>
                <a:latin typeface="微软雅黑" pitchFamily="34" charset="-122"/>
                <a:ea typeface="微软雅黑" pitchFamily="34" charset="-122"/>
                <a:cs typeface="Arial" charset="0"/>
              </a:rPr>
              <a:t>汤森路透官方微信</a:t>
            </a:r>
            <a:r>
              <a:rPr lang="en-US" altLang="zh-CN" sz="2400" smtClean="0">
                <a:solidFill>
                  <a:srgbClr val="FF8000"/>
                </a:solidFill>
                <a:latin typeface="微软雅黑" pitchFamily="34" charset="-122"/>
                <a:ea typeface="微软雅黑" pitchFamily="34" charset="-122"/>
                <a:cs typeface="Arial" charset="0"/>
              </a:rPr>
              <a:t>:TR_IPS</a:t>
            </a:r>
            <a:endParaRPr lang="zh-CN" altLang="en-US" sz="2400" smtClean="0">
              <a:solidFill>
                <a:srgbClr val="FF8000"/>
              </a:solidFill>
              <a:latin typeface="微软雅黑" pitchFamily="34" charset="-122"/>
              <a:ea typeface="微软雅黑" pitchFamily="34" charset="-122"/>
              <a:cs typeface="Arial" charset="0"/>
            </a:endParaRPr>
          </a:p>
        </p:txBody>
      </p:sp>
      <p:pic>
        <p:nvPicPr>
          <p:cNvPr id="8" name="Picture 2"/>
          <p:cNvPicPr>
            <a:picLocks noChangeAspect="1" noChangeArrowheads="1"/>
          </p:cNvPicPr>
          <p:nvPr/>
        </p:nvPicPr>
        <p:blipFill>
          <a:blip r:embed="rId4" cstate="print"/>
          <a:srcRect/>
          <a:stretch>
            <a:fillRect/>
          </a:stretch>
        </p:blipFill>
        <p:spPr bwMode="auto">
          <a:xfrm>
            <a:off x="4308475" y="5715000"/>
            <a:ext cx="4835525" cy="114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318408" y="3448050"/>
            <a:ext cx="8382000" cy="819150"/>
          </a:xfrm>
        </p:spPr>
        <p:txBody>
          <a:bodyPr/>
          <a:lstStyle/>
          <a:p>
            <a:pPr eaLnBrk="1" hangingPunct="1"/>
            <a:r>
              <a:rPr lang="zh-CN" altLang="en-US" b="1" dirty="0"/>
              <a:t>联</a:t>
            </a:r>
            <a:r>
              <a:rPr lang="zh-CN" altLang="en-US" b="1" dirty="0" smtClean="0"/>
              <a:t>系我们！</a:t>
            </a:r>
            <a:endParaRPr lang="en-US" altLang="zh-CN" b="1" dirty="0" smtClean="0">
              <a:solidFill>
                <a:schemeClr val="tx2"/>
              </a:solidFill>
            </a:endParaRPr>
          </a:p>
        </p:txBody>
      </p:sp>
      <p:sp>
        <p:nvSpPr>
          <p:cNvPr id="5" name="Rectangle 4"/>
          <p:cNvSpPr>
            <a:spLocks noChangeArrowheads="1"/>
          </p:cNvSpPr>
          <p:nvPr/>
        </p:nvSpPr>
        <p:spPr bwMode="auto">
          <a:xfrm>
            <a:off x="214313" y="4357688"/>
            <a:ext cx="8466137" cy="2214562"/>
          </a:xfrm>
          <a:prstGeom prst="rect">
            <a:avLst/>
          </a:prstGeom>
          <a:noFill/>
          <a:ln w="9525">
            <a:noFill/>
            <a:miter lim="800000"/>
            <a:headEnd/>
            <a:tailEnd/>
          </a:ln>
        </p:spPr>
        <p:txBody>
          <a:bodyPr wrap="none" anchor="ctr"/>
          <a:lstStyle/>
          <a:p>
            <a:r>
              <a:rPr lang="zh-CN" altLang="en-US" dirty="0" smtClean="0">
                <a:latin typeface="Arial Unicode MS" pitchFamily="34" charset="-122"/>
                <a:ea typeface="Arial Unicode MS" pitchFamily="34" charset="-122"/>
                <a:cs typeface="Arial Unicode MS" pitchFamily="34" charset="-122"/>
              </a:rPr>
              <a:t>技术支持</a:t>
            </a:r>
            <a:r>
              <a:rPr lang="en-US" altLang="zh-CN" dirty="0" smtClean="0">
                <a:latin typeface="Arial Unicode MS" pitchFamily="34" charset="-122"/>
                <a:ea typeface="Arial Unicode MS" pitchFamily="34" charset="-122"/>
                <a:cs typeface="Arial Unicode MS" pitchFamily="34" charset="-122"/>
              </a:rPr>
              <a:t>: </a:t>
            </a:r>
            <a:r>
              <a:rPr lang="en-US" altLang="zh-CN" dirty="0" smtClean="0">
                <a:latin typeface="Arial Unicode MS" pitchFamily="34" charset="-122"/>
                <a:ea typeface="Arial Unicode MS" pitchFamily="34" charset="-122"/>
                <a:cs typeface="Arial Unicode MS" pitchFamily="34" charset="-122"/>
                <a:hlinkClick r:id="rId3"/>
              </a:rPr>
              <a:t>ts.support.china@thomsonreuters.com</a:t>
            </a:r>
            <a:endParaRPr lang="en-US" altLang="zh-CN" dirty="0" smtClean="0">
              <a:latin typeface="Arial Unicode MS" pitchFamily="34" charset="-122"/>
              <a:ea typeface="Arial Unicode MS" pitchFamily="34" charset="-122"/>
              <a:cs typeface="Arial Unicode MS" pitchFamily="34" charset="-122"/>
            </a:endParaRPr>
          </a:p>
          <a:p>
            <a:r>
              <a:rPr lang="en-US" altLang="zh-CN" dirty="0" smtClean="0">
                <a:latin typeface="Arial Unicode MS" pitchFamily="34" charset="-122"/>
                <a:ea typeface="Arial Unicode MS" pitchFamily="34" charset="-122"/>
                <a:cs typeface="Arial Unicode MS" pitchFamily="34" charset="-122"/>
              </a:rPr>
              <a:t>Tel: 4008 822 031(</a:t>
            </a:r>
            <a:r>
              <a:rPr lang="zh-CN" altLang="en-US" dirty="0" smtClean="0">
                <a:latin typeface="Arial Unicode MS" pitchFamily="34" charset="-122"/>
                <a:ea typeface="Arial Unicode MS" pitchFamily="34" charset="-122"/>
                <a:cs typeface="Arial Unicode MS" pitchFamily="34" charset="-122"/>
              </a:rPr>
              <a:t>工作时间：周一至周五</a:t>
            </a:r>
            <a:r>
              <a:rPr lang="en-US" altLang="zh-CN" dirty="0" smtClean="0">
                <a:latin typeface="Arial Unicode MS" pitchFamily="34" charset="-122"/>
                <a:ea typeface="Arial Unicode MS" pitchFamily="34" charset="-122"/>
                <a:cs typeface="Arial Unicode MS" pitchFamily="34" charset="-122"/>
              </a:rPr>
              <a:t>, 9:00—17:00</a:t>
            </a:r>
            <a:r>
              <a:rPr lang="zh-CN" altLang="en-US" dirty="0" smtClean="0">
                <a:latin typeface="Arial Unicode MS" pitchFamily="34" charset="-122"/>
                <a:ea typeface="Arial Unicode MS" pitchFamily="34" charset="-122"/>
                <a:cs typeface="Arial Unicode MS" pitchFamily="34" charset="-122"/>
              </a:rPr>
              <a:t> </a:t>
            </a:r>
            <a:r>
              <a:rPr lang="en-US" altLang="zh-CN" dirty="0" smtClean="0">
                <a:latin typeface="Arial Unicode MS" pitchFamily="34" charset="-122"/>
                <a:ea typeface="Arial Unicode MS" pitchFamily="34" charset="-122"/>
                <a:cs typeface="Arial Unicode MS" pitchFamily="34" charset="-122"/>
              </a:rPr>
              <a:t>)</a:t>
            </a:r>
          </a:p>
          <a:p>
            <a:r>
              <a:rPr lang="en-US" altLang="zh-CN" dirty="0" smtClean="0">
                <a:latin typeface="Arial Unicode MS" pitchFamily="34" charset="-122"/>
                <a:ea typeface="Arial Unicode MS" pitchFamily="34" charset="-122"/>
                <a:cs typeface="Arial Unicode MS" pitchFamily="34" charset="-122"/>
              </a:rPr>
              <a:t>Fax: 010-82862088</a:t>
            </a:r>
          </a:p>
          <a:p>
            <a:endParaRPr lang="en-US" altLang="zh-CN" dirty="0" smtClean="0">
              <a:latin typeface="Arial Unicode MS" pitchFamily="34" charset="-122"/>
              <a:ea typeface="Arial Unicode MS" pitchFamily="34" charset="-122"/>
              <a:cs typeface="Arial Unicode MS" pitchFamily="34" charset="-122"/>
            </a:endParaRPr>
          </a:p>
          <a:p>
            <a:r>
              <a:rPr lang="zh-CN" altLang="en-US" dirty="0" smtClean="0">
                <a:latin typeface="Arial Unicode MS" pitchFamily="34" charset="-122"/>
                <a:ea typeface="Arial Unicode MS" pitchFamily="34" charset="-122"/>
                <a:cs typeface="Arial Unicode MS" pitchFamily="34" charset="-122"/>
              </a:rPr>
              <a:t>北京市</a:t>
            </a:r>
            <a:r>
              <a:rPr lang="zh-CN" altLang="en-US" dirty="0">
                <a:latin typeface="Arial Unicode MS" pitchFamily="34" charset="-122"/>
                <a:ea typeface="Arial Unicode MS" pitchFamily="34" charset="-122"/>
                <a:cs typeface="Arial Unicode MS" pitchFamily="34" charset="-122"/>
              </a:rPr>
              <a:t>海淀区科学院南路</a:t>
            </a:r>
            <a:r>
              <a:rPr lang="en-US" altLang="zh-CN" dirty="0">
                <a:latin typeface="Arial Unicode MS" pitchFamily="34" charset="-122"/>
                <a:ea typeface="Arial Unicode MS" pitchFamily="34" charset="-122"/>
                <a:cs typeface="Arial Unicode MS" pitchFamily="34" charset="-122"/>
              </a:rPr>
              <a:t>2</a:t>
            </a:r>
            <a:r>
              <a:rPr lang="zh-CN" altLang="en-US" dirty="0">
                <a:latin typeface="Arial Unicode MS" pitchFamily="34" charset="-122"/>
                <a:ea typeface="Arial Unicode MS" pitchFamily="34" charset="-122"/>
                <a:cs typeface="Arial Unicode MS" pitchFamily="34" charset="-122"/>
              </a:rPr>
              <a:t>号    融科资讯中心</a:t>
            </a:r>
            <a:r>
              <a:rPr lang="en-US" altLang="zh-CN" dirty="0">
                <a:latin typeface="Arial Unicode MS" pitchFamily="34" charset="-122"/>
                <a:ea typeface="Arial Unicode MS" pitchFamily="34" charset="-122"/>
                <a:cs typeface="Arial Unicode MS" pitchFamily="34" charset="-122"/>
              </a:rPr>
              <a:t>C</a:t>
            </a:r>
            <a:r>
              <a:rPr lang="zh-CN" altLang="en-US" dirty="0">
                <a:latin typeface="Arial Unicode MS" pitchFamily="34" charset="-122"/>
                <a:ea typeface="Arial Unicode MS" pitchFamily="34" charset="-122"/>
                <a:cs typeface="Arial Unicode MS" pitchFamily="34" charset="-122"/>
              </a:rPr>
              <a:t>座北楼</a:t>
            </a:r>
            <a:r>
              <a:rPr lang="en-US" altLang="zh-CN" dirty="0">
                <a:latin typeface="Arial Unicode MS" pitchFamily="34" charset="-122"/>
                <a:ea typeface="Arial Unicode MS" pitchFamily="34" charset="-122"/>
                <a:cs typeface="Arial Unicode MS" pitchFamily="34" charset="-122"/>
              </a:rPr>
              <a:t>610</a:t>
            </a:r>
            <a:r>
              <a:rPr lang="zh-CN" altLang="en-US" dirty="0">
                <a:latin typeface="Arial Unicode MS" pitchFamily="34" charset="-122"/>
                <a:ea typeface="Arial Unicode MS" pitchFamily="34" charset="-122"/>
                <a:cs typeface="Arial Unicode MS" pitchFamily="34" charset="-122"/>
              </a:rPr>
              <a:t>室</a:t>
            </a:r>
          </a:p>
          <a:p>
            <a:r>
              <a:rPr lang="zh-CN" altLang="en-US" dirty="0">
                <a:latin typeface="Arial Unicode MS" pitchFamily="34" charset="-122"/>
                <a:ea typeface="Arial Unicode MS" pitchFamily="34" charset="-122"/>
                <a:cs typeface="Arial Unicode MS" pitchFamily="34" charset="-122"/>
              </a:rPr>
              <a:t>汤森路透知识产权与科技</a:t>
            </a:r>
            <a:r>
              <a:rPr lang="zh-CN" altLang="en-US" dirty="0" smtClean="0">
                <a:latin typeface="Arial Unicode MS" pitchFamily="34" charset="-122"/>
                <a:ea typeface="Arial Unicode MS" pitchFamily="34" charset="-122"/>
                <a:cs typeface="Arial Unicode MS" pitchFamily="34" charset="-122"/>
              </a:rPr>
              <a:t>集团</a:t>
            </a:r>
            <a:endParaRPr lang="en-US" altLang="zh-CN" dirty="0">
              <a:latin typeface="Arial Unicode MS" pitchFamily="34" charset="-122"/>
              <a:ea typeface="Arial Unicode MS" pitchFamily="34" charset="-122"/>
              <a:cs typeface="Arial Unicode MS" pitchFamily="34" charset="-122"/>
            </a:endParaRPr>
          </a:p>
        </p:txBody>
      </p:sp>
      <p:pic>
        <p:nvPicPr>
          <p:cNvPr id="8"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833" y="295748"/>
            <a:ext cx="8569647"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63460" y="535857"/>
            <a:ext cx="7564542" cy="584775"/>
          </a:xfrm>
          <a:prstGeom prst="rect">
            <a:avLst/>
          </a:prstGeom>
          <a:solidFill>
            <a:srgbClr val="003399"/>
          </a:solidFill>
        </p:spPr>
        <p:txBody>
          <a:bodyPr wrap="square" rtlCol="0">
            <a:spAutoFit/>
          </a:bodyPr>
          <a:lstStyle/>
          <a:p>
            <a:pPr marL="0" lvl="1" algn="ctr"/>
            <a:r>
              <a:rPr lang="zh-CN" altLang="en-US" sz="3200" dirty="0" smtClean="0">
                <a:solidFill>
                  <a:schemeClr val="bg1"/>
                </a:solidFill>
                <a:latin typeface="Arial Unicode MS" pitchFamily="34" charset="-122"/>
                <a:ea typeface="Arial Unicode MS" pitchFamily="34" charset="-122"/>
                <a:cs typeface="Arial Unicode MS" pitchFamily="34" charset="-122"/>
              </a:rPr>
              <a:t>如何利用</a:t>
            </a:r>
            <a:r>
              <a:rPr lang="en-US" altLang="zh-CN" sz="3200" dirty="0" smtClean="0">
                <a:solidFill>
                  <a:schemeClr val="bg1"/>
                </a:solidFill>
                <a:latin typeface="Arial Unicode MS" pitchFamily="34" charset="-122"/>
                <a:ea typeface="Arial Unicode MS" pitchFamily="34" charset="-122"/>
                <a:cs typeface="Arial Unicode MS" pitchFamily="34" charset="-122"/>
              </a:rPr>
              <a:t>Web of Science</a:t>
            </a:r>
            <a:r>
              <a:rPr lang="en-US" altLang="zh-CN" sz="3200" baseline="30000" dirty="0" smtClean="0">
                <a:solidFill>
                  <a:schemeClr val="bg1"/>
                </a:solidFill>
                <a:latin typeface="Arial Unicode MS" pitchFamily="34" charset="-122"/>
                <a:ea typeface="Arial Unicode MS" pitchFamily="34" charset="-122"/>
                <a:cs typeface="Arial Unicode MS" pitchFamily="34" charset="-122"/>
              </a:rPr>
              <a:t>®</a:t>
            </a:r>
            <a:r>
              <a:rPr lang="zh-CN" altLang="zh-CN" sz="3200" dirty="0" smtClean="0">
                <a:solidFill>
                  <a:schemeClr val="bg1"/>
                </a:solidFill>
                <a:latin typeface="Arial Unicode MS" pitchFamily="34" charset="-122"/>
                <a:ea typeface="Arial Unicode MS" pitchFamily="34" charset="-122"/>
                <a:cs typeface="Arial Unicode MS" pitchFamily="34" charset="-122"/>
              </a:rPr>
              <a:t>为科研服务</a:t>
            </a:r>
            <a:r>
              <a:rPr lang="en-US" altLang="zh-CN" sz="3200" dirty="0" smtClean="0">
                <a:solidFill>
                  <a:schemeClr val="bg1"/>
                </a:solidFill>
                <a:latin typeface="Arial Unicode MS" pitchFamily="34" charset="-122"/>
                <a:ea typeface="Arial Unicode MS" pitchFamily="34" charset="-122"/>
                <a:cs typeface="Arial Unicode MS" pitchFamily="34" charset="-122"/>
              </a:rPr>
              <a:t>?</a:t>
            </a:r>
            <a:endParaRPr lang="zh-CN" altLang="en-US" sz="3200" dirty="0" smtClean="0">
              <a:solidFill>
                <a:schemeClr val="bg1"/>
              </a:solidFill>
              <a:latin typeface="Arial Unicode MS" pitchFamily="34" charset="-122"/>
              <a:ea typeface="Arial Unicode MS" pitchFamily="34" charset="-122"/>
              <a:cs typeface="Arial Unicode MS" pitchFamily="34" charset="-122"/>
            </a:endParaRPr>
          </a:p>
        </p:txBody>
      </p:sp>
      <p:sp>
        <p:nvSpPr>
          <p:cNvPr id="2" name="Rectangle 1"/>
          <p:cNvSpPr/>
          <p:nvPr/>
        </p:nvSpPr>
        <p:spPr>
          <a:xfrm>
            <a:off x="1611086" y="2032000"/>
            <a:ext cx="2734645" cy="1219200"/>
          </a:xfrm>
          <a:prstGeom prst="rect">
            <a:avLst/>
          </a:prstGeom>
          <a:solidFill>
            <a:srgbClr val="00B050">
              <a:alpha val="31000"/>
            </a:srgbClr>
          </a:solidFill>
          <a:ln w="9525">
            <a:solidFill>
              <a:schemeClr val="bg2">
                <a:lumMod val="20000"/>
                <a:lumOff val="80000"/>
              </a:schemeClr>
            </a:solidFill>
            <a:miter lim="800000"/>
            <a:headEnd/>
            <a:tailEnd/>
          </a:ln>
          <a:effectLst/>
        </p:spPr>
        <p:txBody>
          <a:bodyPr wrap="none" anchor="ctr"/>
          <a:lstStyle/>
          <a:p>
            <a:endParaRPr lang="en-US">
              <a:solidFill>
                <a:schemeClr val="tx1"/>
              </a:solidFill>
              <a:latin typeface="Arial" charset="0"/>
            </a:endParaRPr>
          </a:p>
        </p:txBody>
      </p:sp>
      <p:sp>
        <p:nvSpPr>
          <p:cNvPr id="19" name="Rectangle 18"/>
          <p:cNvSpPr/>
          <p:nvPr/>
        </p:nvSpPr>
        <p:spPr>
          <a:xfrm>
            <a:off x="4345731" y="2036762"/>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5" name="Rectangle 24"/>
          <p:cNvSpPr/>
          <p:nvPr/>
        </p:nvSpPr>
        <p:spPr>
          <a:xfrm>
            <a:off x="1611086"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6" name="Rectangle 25"/>
          <p:cNvSpPr/>
          <p:nvPr/>
        </p:nvSpPr>
        <p:spPr>
          <a:xfrm>
            <a:off x="4340967" y="3251199"/>
            <a:ext cx="2734645" cy="1219200"/>
          </a:xfrm>
          <a:prstGeom prst="rect">
            <a:avLst/>
          </a:prstGeom>
          <a:solidFill>
            <a:schemeClr val="bg2">
              <a:lumMod val="20000"/>
              <a:lumOff val="80000"/>
              <a:alpha val="53000"/>
            </a:schemeClr>
          </a:solidFill>
          <a:ln w="9525">
            <a:solidFill>
              <a:schemeClr val="bg2">
                <a:lumMod val="40000"/>
                <a:lumOff val="60000"/>
              </a:schemeClr>
            </a:solidFill>
            <a:miter lim="800000"/>
            <a:headEnd/>
            <a:tailEnd/>
          </a:ln>
          <a:effectLst/>
        </p:spPr>
        <p:txBody>
          <a:bodyPr wrap="none" anchor="ctr"/>
          <a:lstStyle/>
          <a:p>
            <a:endParaRPr lang="en-US"/>
          </a:p>
        </p:txBody>
      </p:sp>
      <p:sp>
        <p:nvSpPr>
          <p:cNvPr id="27" name="TextBox 26"/>
          <p:cNvSpPr txBox="1"/>
          <p:nvPr/>
        </p:nvSpPr>
        <p:spPr>
          <a:xfrm>
            <a:off x="2358361" y="2353974"/>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检索</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8" name="TextBox 27"/>
          <p:cNvSpPr txBox="1"/>
          <p:nvPr/>
        </p:nvSpPr>
        <p:spPr>
          <a:xfrm>
            <a:off x="5203924" y="2375562"/>
            <a:ext cx="1280610" cy="584775"/>
          </a:xfrm>
          <a:prstGeom prst="rect">
            <a:avLst/>
          </a:prstGeom>
          <a:noFill/>
        </p:spPr>
        <p:txBody>
          <a:bodyPr wrap="squar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分析</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29" name="TextBox 28"/>
          <p:cNvSpPr txBox="1"/>
          <p:nvPr/>
        </p:nvSpPr>
        <p:spPr>
          <a:xfrm>
            <a:off x="5210351" y="3495260"/>
            <a:ext cx="1005403" cy="584775"/>
          </a:xfrm>
          <a:prstGeom prst="rect">
            <a:avLst/>
          </a:prstGeom>
          <a:noFill/>
        </p:spPr>
        <p:txBody>
          <a:bodyPr wrap="none" rtlCol="0">
            <a:spAutoFit/>
          </a:bodyPr>
          <a:lstStyle/>
          <a:p>
            <a:r>
              <a:rPr lang="zh-CN" altLang="en-US" sz="3200" dirty="0" smtClean="0">
                <a:solidFill>
                  <a:schemeClr val="accent1">
                    <a:lumMod val="75000"/>
                  </a:schemeClr>
                </a:solidFill>
                <a:latin typeface="Arial Unicode MS" pitchFamily="34" charset="-122"/>
                <a:ea typeface="Arial Unicode MS" pitchFamily="34" charset="-122"/>
                <a:cs typeface="Arial Unicode MS" pitchFamily="34" charset="-122"/>
              </a:rPr>
              <a:t>写作</a:t>
            </a:r>
            <a:endParaRPr lang="zh-CN" altLang="en-US" sz="3200" dirty="0">
              <a:solidFill>
                <a:schemeClr val="accent1">
                  <a:lumMod val="75000"/>
                </a:schemeClr>
              </a:solidFill>
              <a:latin typeface="Arial Unicode MS" pitchFamily="34" charset="-122"/>
              <a:ea typeface="Arial Unicode MS" pitchFamily="34" charset="-122"/>
              <a:cs typeface="Arial Unicode MS" pitchFamily="34" charset="-122"/>
            </a:endParaRPr>
          </a:p>
        </p:txBody>
      </p:sp>
      <p:sp>
        <p:nvSpPr>
          <p:cNvPr id="31" name="TextBox 30"/>
          <p:cNvSpPr txBox="1"/>
          <p:nvPr/>
        </p:nvSpPr>
        <p:spPr>
          <a:xfrm>
            <a:off x="2410411" y="3561785"/>
            <a:ext cx="902811" cy="523220"/>
          </a:xfrm>
          <a:prstGeom prst="rect">
            <a:avLst/>
          </a:prstGeom>
          <a:noFill/>
        </p:spPr>
        <p:txBody>
          <a:bodyPr wrap="none" rtlCol="0">
            <a:spAutoFit/>
          </a:bodyPr>
          <a:lstStyle/>
          <a:p>
            <a:r>
              <a:rPr lang="zh-CN" altLang="en-US" sz="2800" dirty="0" smtClean="0">
                <a:solidFill>
                  <a:schemeClr val="accent1">
                    <a:lumMod val="75000"/>
                  </a:schemeClr>
                </a:solidFill>
                <a:latin typeface="Arial Unicode MS" pitchFamily="34" charset="-122"/>
                <a:ea typeface="Arial Unicode MS" pitchFamily="34" charset="-122"/>
                <a:cs typeface="Arial Unicode MS" pitchFamily="34" charset="-122"/>
              </a:rPr>
              <a:t>投稿</a:t>
            </a:r>
            <a:endParaRPr lang="zh-CN" altLang="en-US" sz="2800" dirty="0">
              <a:solidFill>
                <a:schemeClr val="accent1">
                  <a:lumMod val="75000"/>
                </a:schemeClr>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 xmlns:p14="http://schemas.microsoft.com/office/powerpoint/2010/main" val="70499635"/>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5|36.3"/>
</p:tagLst>
</file>

<file path=ppt/tags/tag2.xml><?xml version="1.0" encoding="utf-8"?>
<p:tagLst xmlns:a="http://schemas.openxmlformats.org/drawingml/2006/main" xmlns:r="http://schemas.openxmlformats.org/officeDocument/2006/relationships" xmlns:p="http://schemas.openxmlformats.org/presentationml/2006/main">
  <p:tag name="TIMING" val="|15.3|4.9"/>
</p:tagLst>
</file>

<file path=ppt/theme/theme1.xml><?xml version="1.0" encoding="utf-8"?>
<a:theme xmlns:a="http://schemas.openxmlformats.org/drawingml/2006/main" name="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Default Design">
  <a:themeElements>
    <a:clrScheme name="10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1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10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0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10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0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mplate_PPT_Simplified Chinese">
  <a:themeElements>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34880</TotalTime>
  <Words>3779</Words>
  <Application>Microsoft Office PowerPoint</Application>
  <PresentationFormat>全屏显示(4:3)</PresentationFormat>
  <Paragraphs>469</Paragraphs>
  <Slides>83</Slides>
  <Notes>19</Notes>
  <HiddenSlides>15</HiddenSlides>
  <MMClips>0</MMClips>
  <ScaleCrop>false</ScaleCrop>
  <HeadingPairs>
    <vt:vector size="4" baseType="variant">
      <vt:variant>
        <vt:lpstr>主题</vt:lpstr>
      </vt:variant>
      <vt:variant>
        <vt:i4>9</vt:i4>
      </vt:variant>
      <vt:variant>
        <vt:lpstr>幻灯片标题</vt:lpstr>
      </vt:variant>
      <vt:variant>
        <vt:i4>83</vt:i4>
      </vt:variant>
    </vt:vector>
  </HeadingPairs>
  <TitlesOfParts>
    <vt:vector size="92" baseType="lpstr">
      <vt:lpstr>tr_presentation_template_05-01-08</vt:lpstr>
      <vt:lpstr>10_Default Design</vt:lpstr>
      <vt:lpstr>1_tr_presentation_template_05-01-08</vt:lpstr>
      <vt:lpstr>Office 主题</vt:lpstr>
      <vt:lpstr>5_tr_presentation_template_05-01-08</vt:lpstr>
      <vt:lpstr>3_tr_presentation_template_05-01-08</vt:lpstr>
      <vt:lpstr>2_Template_PPT_Simplified Chinese</vt:lpstr>
      <vt:lpstr>2_tr_presentation_template_05-01-08</vt:lpstr>
      <vt:lpstr>4_tr_presentation_template_05-01-08</vt:lpstr>
      <vt:lpstr>激励发现，推动创新</vt:lpstr>
      <vt:lpstr>幻灯片 2</vt:lpstr>
      <vt:lpstr>幻灯片 3</vt:lpstr>
      <vt:lpstr>Web of Science核心合集——广度</vt:lpstr>
      <vt:lpstr>幻灯片 5</vt:lpstr>
      <vt:lpstr>Web of ScienceTM核心合集数据库——独特性</vt:lpstr>
      <vt:lpstr>幻灯片 7</vt:lpstr>
      <vt:lpstr>幻灯片 8</vt:lpstr>
      <vt:lpstr>幻灯片 9</vt:lpstr>
      <vt:lpstr>幻灯片 10</vt:lpstr>
      <vt:lpstr>幻灯片 11</vt:lpstr>
      <vt:lpstr>Web of Science平台界面  (www.webofscience.com)</vt:lpstr>
      <vt:lpstr>检索主题：医疗保健机器人</vt:lpstr>
      <vt:lpstr>检索主题：医疗保健机器人</vt:lpstr>
      <vt:lpstr>可以在WOS平台上检索时使用的运算符</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刊载中国科研人员文章较多的期刊（TOP25）</vt:lpstr>
      <vt:lpstr>幻灯片 52</vt:lpstr>
      <vt:lpstr>幻灯片 53</vt:lpstr>
      <vt:lpstr>幻灯片 54</vt:lpstr>
      <vt:lpstr>幻灯片 55</vt:lpstr>
      <vt:lpstr>文献管理工具——EndNote® 网络版</vt:lpstr>
      <vt:lpstr>文献管理工具——EndNote® 网络版</vt:lpstr>
      <vt:lpstr>幻灯片 58</vt:lpstr>
      <vt:lpstr>幻灯片 59</vt:lpstr>
      <vt:lpstr>幻灯片 60</vt:lpstr>
      <vt:lpstr>幻灯片 61</vt:lpstr>
      <vt:lpstr> 导入文献“三步走”</vt:lpstr>
      <vt:lpstr>幻灯片 63</vt:lpstr>
      <vt:lpstr>幻灯片 64</vt:lpstr>
      <vt:lpstr>幻灯片 65</vt:lpstr>
      <vt:lpstr>幻灯片 66</vt:lpstr>
      <vt:lpstr>小插件：实现word与Endnote® online之间的对接</vt:lpstr>
      <vt:lpstr>幻灯片 68</vt:lpstr>
      <vt:lpstr>幻灯片 69</vt:lpstr>
      <vt:lpstr>幻灯片 70</vt:lpstr>
      <vt:lpstr>幻灯片 71</vt:lpstr>
      <vt:lpstr>幻灯片 72</vt:lpstr>
      <vt:lpstr>如何统一做格式化处理？</vt:lpstr>
      <vt:lpstr>ENDNOTE匹配功能-找到最合适您投稿的期刊</vt:lpstr>
      <vt:lpstr>幻灯片 75</vt:lpstr>
      <vt:lpstr>幻灯片 76</vt:lpstr>
      <vt:lpstr>Endnote® online – 文献的管理和写作工具</vt:lpstr>
      <vt:lpstr>幻灯片 78</vt:lpstr>
      <vt:lpstr>Web of Science核心合集实用技巧</vt:lpstr>
      <vt:lpstr>幻灯片 80</vt:lpstr>
      <vt:lpstr>幻灯片 81</vt:lpstr>
      <vt:lpstr>幻灯片 82</vt:lpstr>
      <vt:lpstr>联系我们！</vt:lpstr>
    </vt:vector>
  </TitlesOfParts>
  <Company>The Thomson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THOMSON REUTERS  PRESENTATION TEMPLATE</dc:title>
  <dc:creator>lori.marino</dc:creator>
  <cp:lastModifiedBy>USST</cp:lastModifiedBy>
  <cp:revision>5218</cp:revision>
  <dcterms:created xsi:type="dcterms:W3CDTF">2008-05-05T00:46:29Z</dcterms:created>
  <dcterms:modified xsi:type="dcterms:W3CDTF">2016-05-10T06:41:31Z</dcterms:modified>
</cp:coreProperties>
</file>