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256" r:id="rId2"/>
    <p:sldId id="283" r:id="rId3"/>
    <p:sldId id="272" r:id="rId4"/>
    <p:sldId id="285" r:id="rId5"/>
    <p:sldId id="271" r:id="rId6"/>
    <p:sldId id="280" r:id="rId7"/>
    <p:sldId id="281" r:id="rId8"/>
    <p:sldId id="284" r:id="rId9"/>
    <p:sldId id="286" r:id="rId10"/>
    <p:sldId id="287" r:id="rId11"/>
    <p:sldId id="288" r:id="rId12"/>
    <p:sldId id="290" r:id="rId13"/>
    <p:sldId id="289" r:id="rId14"/>
    <p:sldId id="282" r:id="rId15"/>
    <p:sldId id="267" r:id="rId16"/>
    <p:sldId id="261" r:id="rId17"/>
  </p:sldIdLst>
  <p:sldSz cx="22860000" cy="128016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7200" userDrawn="1">
          <p15:clr>
            <a:srgbClr val="A4A3A4"/>
          </p15:clr>
        </p15:guide>
        <p15:guide id="3" orient="horz" pos="1174" userDrawn="1">
          <p15:clr>
            <a:srgbClr val="A4A3A4"/>
          </p15:clr>
        </p15:guide>
        <p15:guide id="4" orient="horz" pos="4599" userDrawn="1">
          <p15:clr>
            <a:srgbClr val="A4A3A4"/>
          </p15:clr>
        </p15:guide>
        <p15:guide id="5" pos="8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FCB"/>
    <a:srgbClr val="0F85F1"/>
    <a:srgbClr val="323B43"/>
    <a:srgbClr val="32589A"/>
    <a:srgbClr val="86BACC"/>
    <a:srgbClr val="64ADD3"/>
    <a:srgbClr val="3D9DE0"/>
    <a:srgbClr val="667F99"/>
    <a:srgbClr val="287ED7"/>
    <a:srgbClr val="1B7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5" d="100"/>
          <a:sy n="45" d="100"/>
        </p:scale>
        <p:origin x="744" y="67"/>
      </p:cViewPr>
      <p:guideLst>
        <p:guide orient="horz" pos="4032"/>
        <p:guide pos="7200"/>
        <p:guide orient="horz" pos="1174"/>
        <p:guide orient="horz" pos="4599"/>
        <p:guide pos="804"/>
      </p:guideLst>
    </p:cSldViewPr>
  </p:slideViewPr>
  <p:notesTextViewPr>
    <p:cViewPr>
      <p:scale>
        <a:sx n="1" d="1"/>
        <a:sy n="1" d="1"/>
      </p:scale>
      <p:origin x="0" y="0"/>
    </p:cViewPr>
  </p:notesTextViewPr>
  <p:sorterViewPr>
    <p:cViewPr>
      <p:scale>
        <a:sx n="50" d="100"/>
        <a:sy n="50" d="100"/>
      </p:scale>
      <p:origin x="0" y="-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91BC8-72E9-4F39-95E0-3C7CDEE11839}" type="datetimeFigureOut">
              <a:rPr lang="zh-CN" altLang="en-US" smtClean="0"/>
              <a:t>2018/11/5</a:t>
            </a:fld>
            <a:endParaRPr lang="zh-CN" altLang="en-US"/>
          </a:p>
        </p:txBody>
      </p:sp>
      <p:sp>
        <p:nvSpPr>
          <p:cNvPr id="4" name="Slide Image Placeholder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DB705-9882-4614-9E97-5A0F95135F26}" type="slidenum">
              <a:rPr lang="zh-CN" altLang="en-US" smtClean="0"/>
              <a:t>‹#›</a:t>
            </a:fld>
            <a:endParaRPr lang="zh-CN" altLang="en-US"/>
          </a:p>
        </p:txBody>
      </p:sp>
    </p:spTree>
    <p:extLst>
      <p:ext uri="{BB962C8B-B14F-4D97-AF65-F5344CB8AC3E}">
        <p14:creationId xmlns:p14="http://schemas.microsoft.com/office/powerpoint/2010/main" val="136553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B0FDB705-9882-4614-9E97-5A0F95135F26}" type="slidenum">
              <a:rPr lang="zh-CN" altLang="en-US" smtClean="0"/>
              <a:t>7</a:t>
            </a:fld>
            <a:endParaRPr lang="zh-CN" altLang="en-US"/>
          </a:p>
        </p:txBody>
      </p:sp>
    </p:spTree>
    <p:extLst>
      <p:ext uri="{BB962C8B-B14F-4D97-AF65-F5344CB8AC3E}">
        <p14:creationId xmlns:p14="http://schemas.microsoft.com/office/powerpoint/2010/main" val="3278645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B0FDB705-9882-4614-9E97-5A0F95135F26}" type="slidenum">
              <a:rPr lang="zh-CN" altLang="en-US" smtClean="0"/>
              <a:t>8</a:t>
            </a:fld>
            <a:endParaRPr lang="zh-CN" altLang="en-US"/>
          </a:p>
        </p:txBody>
      </p:sp>
    </p:spTree>
    <p:extLst>
      <p:ext uri="{BB962C8B-B14F-4D97-AF65-F5344CB8AC3E}">
        <p14:creationId xmlns:p14="http://schemas.microsoft.com/office/powerpoint/2010/main" val="1430792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6511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22860000" cy="12799219"/>
          </a:xfrm>
          <a:prstGeom prst="rect">
            <a:avLst/>
          </a:prstGeom>
        </p:spPr>
      </p:pic>
    </p:spTree>
    <p:extLst>
      <p:ext uri="{BB962C8B-B14F-4D97-AF65-F5344CB8AC3E}">
        <p14:creationId xmlns:p14="http://schemas.microsoft.com/office/powerpoint/2010/main" val="2695429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8423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726389"/>
      </p:ext>
    </p:extLst>
  </p:cSld>
  <p:clrMap bg1="lt1" tx1="dk1" bg2="lt2" tx2="dk2" accent1="accent1" accent2="accent2" accent3="accent3" accent4="accent4" accent5="accent5" accent6="accent6" hlink="hlink" folHlink="folHlink"/>
  <p:sldLayoutIdLst>
    <p:sldLayoutId id="2147483668" r:id="rId1"/>
    <p:sldLayoutId id="2147483673" r:id="rId2"/>
    <p:sldLayoutId id="2147483676" r:id="rId3"/>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1706910" rtl="0" eaLnBrk="1" latinLnBrk="0" hangingPunct="1">
        <a:lnSpc>
          <a:spcPct val="90000"/>
        </a:lnSpc>
        <a:spcBef>
          <a:spcPct val="0"/>
        </a:spcBef>
        <a:buNone/>
        <a:defRPr sz="8213" kern="1200">
          <a:solidFill>
            <a:schemeClr val="tx1"/>
          </a:solidFill>
          <a:latin typeface="+mj-lt"/>
          <a:ea typeface="+mj-ea"/>
          <a:cs typeface="+mj-cs"/>
        </a:defRPr>
      </a:lvl1pPr>
    </p:titleStyle>
    <p:bodyStyle>
      <a:lvl1pPr marL="426728" indent="-426728" algn="l" defTabSz="1706910" rtl="0" eaLnBrk="1" latinLnBrk="0" hangingPunct="1">
        <a:lnSpc>
          <a:spcPct val="90000"/>
        </a:lnSpc>
        <a:spcBef>
          <a:spcPts val="1867"/>
        </a:spcBef>
        <a:buFont typeface="Arial" panose="020B0604020202020204" pitchFamily="34" charset="0"/>
        <a:buChar char="•"/>
        <a:defRPr sz="5227" kern="1200">
          <a:solidFill>
            <a:schemeClr val="tx1"/>
          </a:solidFill>
          <a:latin typeface="+mn-lt"/>
          <a:ea typeface="+mn-ea"/>
          <a:cs typeface="+mn-cs"/>
        </a:defRPr>
      </a:lvl1pPr>
      <a:lvl2pPr marL="1280183" indent="-426728" algn="l" defTabSz="1706910" rtl="0" eaLnBrk="1" latinLnBrk="0" hangingPunct="1">
        <a:lnSpc>
          <a:spcPct val="90000"/>
        </a:lnSpc>
        <a:spcBef>
          <a:spcPts val="933"/>
        </a:spcBef>
        <a:buFont typeface="Arial" panose="020B0604020202020204" pitchFamily="34" charset="0"/>
        <a:buChar char="•"/>
        <a:defRPr sz="4480" kern="1200">
          <a:solidFill>
            <a:schemeClr val="tx1"/>
          </a:solidFill>
          <a:latin typeface="+mn-lt"/>
          <a:ea typeface="+mn-ea"/>
          <a:cs typeface="+mn-cs"/>
        </a:defRPr>
      </a:lvl2pPr>
      <a:lvl3pPr marL="2133638" indent="-426728" algn="l" defTabSz="1706910" rtl="0" eaLnBrk="1" latinLnBrk="0" hangingPunct="1">
        <a:lnSpc>
          <a:spcPct val="90000"/>
        </a:lnSpc>
        <a:spcBef>
          <a:spcPts val="933"/>
        </a:spcBef>
        <a:buFont typeface="Arial" panose="020B0604020202020204" pitchFamily="34" charset="0"/>
        <a:buChar char="•"/>
        <a:defRPr sz="3733" kern="1200">
          <a:solidFill>
            <a:schemeClr val="tx1"/>
          </a:solidFill>
          <a:latin typeface="+mn-lt"/>
          <a:ea typeface="+mn-ea"/>
          <a:cs typeface="+mn-cs"/>
        </a:defRPr>
      </a:lvl3pPr>
      <a:lvl4pPr marL="2987093"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4pPr>
      <a:lvl5pPr marL="3840549"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5pPr>
      <a:lvl6pPr marL="4694004"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6pPr>
      <a:lvl7pPr marL="5547459"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7pPr>
      <a:lvl8pPr marL="6400914"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8pPr>
      <a:lvl9pPr marL="7254370"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9pPr>
    </p:bodyStyle>
    <p:otherStyle>
      <a:defPPr>
        <a:defRPr lang="en-US"/>
      </a:defPPr>
      <a:lvl1pPr marL="0" algn="l" defTabSz="1706910" rtl="0" eaLnBrk="1" latinLnBrk="0" hangingPunct="1">
        <a:defRPr sz="3360" kern="1200">
          <a:solidFill>
            <a:schemeClr val="tx1"/>
          </a:solidFill>
          <a:latin typeface="+mn-lt"/>
          <a:ea typeface="+mn-ea"/>
          <a:cs typeface="+mn-cs"/>
        </a:defRPr>
      </a:lvl1pPr>
      <a:lvl2pPr marL="853455" algn="l" defTabSz="1706910" rtl="0" eaLnBrk="1" latinLnBrk="0" hangingPunct="1">
        <a:defRPr sz="3360" kern="1200">
          <a:solidFill>
            <a:schemeClr val="tx1"/>
          </a:solidFill>
          <a:latin typeface="+mn-lt"/>
          <a:ea typeface="+mn-ea"/>
          <a:cs typeface="+mn-cs"/>
        </a:defRPr>
      </a:lvl2pPr>
      <a:lvl3pPr marL="1706910" algn="l" defTabSz="1706910" rtl="0" eaLnBrk="1" latinLnBrk="0" hangingPunct="1">
        <a:defRPr sz="3360" kern="1200">
          <a:solidFill>
            <a:schemeClr val="tx1"/>
          </a:solidFill>
          <a:latin typeface="+mn-lt"/>
          <a:ea typeface="+mn-ea"/>
          <a:cs typeface="+mn-cs"/>
        </a:defRPr>
      </a:lvl3pPr>
      <a:lvl4pPr marL="2560366" algn="l" defTabSz="1706910" rtl="0" eaLnBrk="1" latinLnBrk="0" hangingPunct="1">
        <a:defRPr sz="3360" kern="1200">
          <a:solidFill>
            <a:schemeClr val="tx1"/>
          </a:solidFill>
          <a:latin typeface="+mn-lt"/>
          <a:ea typeface="+mn-ea"/>
          <a:cs typeface="+mn-cs"/>
        </a:defRPr>
      </a:lvl4pPr>
      <a:lvl5pPr marL="3413821" algn="l" defTabSz="1706910" rtl="0" eaLnBrk="1" latinLnBrk="0" hangingPunct="1">
        <a:defRPr sz="3360" kern="1200">
          <a:solidFill>
            <a:schemeClr val="tx1"/>
          </a:solidFill>
          <a:latin typeface="+mn-lt"/>
          <a:ea typeface="+mn-ea"/>
          <a:cs typeface="+mn-cs"/>
        </a:defRPr>
      </a:lvl5pPr>
      <a:lvl6pPr marL="4267276" algn="l" defTabSz="1706910" rtl="0" eaLnBrk="1" latinLnBrk="0" hangingPunct="1">
        <a:defRPr sz="3360" kern="1200">
          <a:solidFill>
            <a:schemeClr val="tx1"/>
          </a:solidFill>
          <a:latin typeface="+mn-lt"/>
          <a:ea typeface="+mn-ea"/>
          <a:cs typeface="+mn-cs"/>
        </a:defRPr>
      </a:lvl6pPr>
      <a:lvl7pPr marL="5120731" algn="l" defTabSz="1706910" rtl="0" eaLnBrk="1" latinLnBrk="0" hangingPunct="1">
        <a:defRPr sz="3360" kern="1200">
          <a:solidFill>
            <a:schemeClr val="tx1"/>
          </a:solidFill>
          <a:latin typeface="+mn-lt"/>
          <a:ea typeface="+mn-ea"/>
          <a:cs typeface="+mn-cs"/>
        </a:defRPr>
      </a:lvl7pPr>
      <a:lvl8pPr marL="5974187" algn="l" defTabSz="1706910" rtl="0" eaLnBrk="1" latinLnBrk="0" hangingPunct="1">
        <a:defRPr sz="3360" kern="1200">
          <a:solidFill>
            <a:schemeClr val="tx1"/>
          </a:solidFill>
          <a:latin typeface="+mn-lt"/>
          <a:ea typeface="+mn-ea"/>
          <a:cs typeface="+mn-cs"/>
        </a:defRPr>
      </a:lvl8pPr>
      <a:lvl9pPr marL="6827642" algn="l" defTabSz="1706910" rtl="0" eaLnBrk="1" latinLnBrk="0" hangingPunct="1">
        <a:defRPr sz="3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www.emi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slide" Target="slide2.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slide" Target="slide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2299722">
            <a:off x="13601519" y="7659640"/>
            <a:ext cx="2277726" cy="22777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9" name="矩形 8"/>
          <p:cNvSpPr/>
          <p:nvPr/>
        </p:nvSpPr>
        <p:spPr>
          <a:xfrm rot="2299722">
            <a:off x="-4366770" y="1645042"/>
            <a:ext cx="18130457" cy="13384849"/>
          </a:xfrm>
          <a:prstGeom prst="rect">
            <a:avLst/>
          </a:prstGeom>
          <a:gradFill>
            <a:gsLst>
              <a:gs pos="0">
                <a:schemeClr val="tx1">
                  <a:alpha val="50000"/>
                </a:schemeClr>
              </a:gs>
              <a:gs pos="100000">
                <a:schemeClr val="tx1">
                  <a:alpha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2" name="矩形 1"/>
          <p:cNvSpPr/>
          <p:nvPr/>
        </p:nvSpPr>
        <p:spPr>
          <a:xfrm>
            <a:off x="1271695" y="5871232"/>
            <a:ext cx="4886274" cy="3554819"/>
          </a:xfrm>
          <a:prstGeom prst="rect">
            <a:avLst/>
          </a:prstGeom>
          <a:effectLst>
            <a:outerShdw blurRad="63500" sx="102000" sy="102000" algn="ctr" rotWithShape="0">
              <a:prstClr val="black">
                <a:alpha val="40000"/>
              </a:prstClr>
            </a:outerShdw>
          </a:effectLst>
        </p:spPr>
        <p:txBody>
          <a:bodyPr wrap="none">
            <a:spAutoFit/>
          </a:bodyPr>
          <a:lstStyle/>
          <a:p>
            <a:pPr>
              <a:lnSpc>
                <a:spcPct val="150000"/>
              </a:lnSpc>
            </a:pPr>
            <a:r>
              <a:rPr lang="en-US" altLang="zh-CN" sz="15000" dirty="0" smtClean="0">
                <a:solidFill>
                  <a:srgbClr val="0F85F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EMIS</a:t>
            </a:r>
            <a:endParaRPr lang="en-US" altLang="zh-CN" sz="15000" dirty="0">
              <a:solidFill>
                <a:schemeClr val="bg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endParaRPr>
          </a:p>
        </p:txBody>
      </p:sp>
      <p:cxnSp>
        <p:nvCxnSpPr>
          <p:cNvPr id="4" name="直接连接符 3"/>
          <p:cNvCxnSpPr/>
          <p:nvPr/>
        </p:nvCxnSpPr>
        <p:spPr>
          <a:xfrm>
            <a:off x="1271695" y="8986828"/>
            <a:ext cx="12635653" cy="0"/>
          </a:xfrm>
          <a:prstGeom prst="line">
            <a:avLst/>
          </a:prstGeom>
          <a:ln w="1905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271698" y="9133664"/>
            <a:ext cx="12630324" cy="584775"/>
          </a:xfrm>
          <a:prstGeom prst="rect">
            <a:avLst/>
          </a:prstGeom>
          <a:noFill/>
        </p:spPr>
        <p:txBody>
          <a:bodyPr wrap="square" lIns="0" rIns="0" rtlCol="0">
            <a:spAutoFit/>
          </a:bodyPr>
          <a:lstStyle/>
          <a:p>
            <a:r>
              <a:rPr lang="en-US" altLang="zh-CN" sz="3200" dirty="0">
                <a:solidFill>
                  <a:schemeClr val="bg1"/>
                </a:solidFill>
              </a:rPr>
              <a:t>Leading Global Growth Intelligence</a:t>
            </a:r>
            <a:endParaRPr lang="zh-CN" altLang="en-US" sz="3173" dirty="0">
              <a:solidFill>
                <a:schemeClr val="bg1"/>
              </a:solidFill>
              <a:latin typeface="微软雅黑 Light" panose="020B0502040204020203" pitchFamily="34" charset="-122"/>
              <a:ea typeface="微软雅黑 Light" panose="020B0502040204020203" pitchFamily="34" charset="-122"/>
            </a:endParaRPr>
          </a:p>
        </p:txBody>
      </p:sp>
      <p:sp>
        <p:nvSpPr>
          <p:cNvPr id="3" name="文本框 2"/>
          <p:cNvSpPr txBox="1"/>
          <p:nvPr/>
        </p:nvSpPr>
        <p:spPr>
          <a:xfrm>
            <a:off x="1271695" y="3148339"/>
            <a:ext cx="5614416" cy="3154710"/>
          </a:xfrm>
          <a:prstGeom prst="rect">
            <a:avLst/>
          </a:prstGeom>
          <a:noFill/>
        </p:spPr>
        <p:txBody>
          <a:bodyPr wrap="square" rtlCol="0">
            <a:spAutoFit/>
          </a:bodyPr>
          <a:lstStyle/>
          <a:p>
            <a:r>
              <a:rPr lang="en-US" altLang="zh-CN" sz="19900" dirty="0" smtClean="0">
                <a:solidFill>
                  <a:srgbClr val="0F85F1"/>
                </a:solidFill>
                <a:latin typeface="Impact" panose="020B0806030902050204" pitchFamily="34" charset="0"/>
              </a:rPr>
              <a:t>2018</a:t>
            </a:r>
            <a:endParaRPr lang="zh-CN" altLang="en-US" sz="19900" dirty="0">
              <a:solidFill>
                <a:srgbClr val="0F85F1"/>
              </a:solidFill>
              <a:latin typeface="Impact" panose="020B0806030902050204" pitchFamily="34" charset="0"/>
            </a:endParaRPr>
          </a:p>
        </p:txBody>
      </p:sp>
    </p:spTree>
    <p:extLst>
      <p:ext uri="{BB962C8B-B14F-4D97-AF65-F5344CB8AC3E}">
        <p14:creationId xmlns:p14="http://schemas.microsoft.com/office/powerpoint/2010/main" val="42891390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3500" y="2618512"/>
            <a:ext cx="10493770" cy="4594423"/>
          </a:xfrm>
          <a:prstGeom prst="rect">
            <a:avLst/>
          </a:prstGeom>
        </p:spPr>
      </p:pic>
      <p:pic>
        <p:nvPicPr>
          <p:cNvPr id="3" name="Picture 2"/>
          <p:cNvPicPr>
            <a:picLocks noChangeAspect="1"/>
          </p:cNvPicPr>
          <p:nvPr/>
        </p:nvPicPr>
        <p:blipFill>
          <a:blip r:embed="rId3"/>
          <a:stretch>
            <a:fillRect/>
          </a:stretch>
        </p:blipFill>
        <p:spPr>
          <a:xfrm>
            <a:off x="12419008" y="3515314"/>
            <a:ext cx="5018054" cy="2800820"/>
          </a:xfrm>
          <a:prstGeom prst="rect">
            <a:avLst/>
          </a:prstGeom>
        </p:spPr>
      </p:pic>
      <p:pic>
        <p:nvPicPr>
          <p:cNvPr id="4" name="Content Placeholder 12"/>
          <p:cNvPicPr>
            <a:picLocks noChangeAspect="1"/>
          </p:cNvPicPr>
          <p:nvPr/>
        </p:nvPicPr>
        <p:blipFill>
          <a:blip r:embed="rId4"/>
          <a:stretch>
            <a:fillRect/>
          </a:stretch>
        </p:blipFill>
        <p:spPr>
          <a:xfrm>
            <a:off x="6249605" y="7212935"/>
            <a:ext cx="6169403" cy="2669452"/>
          </a:xfrm>
          <a:prstGeom prst="rect">
            <a:avLst/>
          </a:prstGeom>
        </p:spPr>
      </p:pic>
      <p:sp>
        <p:nvSpPr>
          <p:cNvPr id="5" name="Rectangle 4"/>
          <p:cNvSpPr/>
          <p:nvPr/>
        </p:nvSpPr>
        <p:spPr>
          <a:xfrm>
            <a:off x="1710267" y="745067"/>
            <a:ext cx="18034000" cy="1659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2017</a:t>
            </a:r>
            <a:r>
              <a:rPr lang="zh-CN" altLang="en-US"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年新投放全球市场研究报告供应</a:t>
            </a:r>
            <a:r>
              <a:rPr lang="zh-CN" altLang="en-US" sz="4400" dirty="0" smtClean="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商（</a:t>
            </a:r>
            <a:r>
              <a:rPr lang="en-US" altLang="zh-CN" sz="4400" dirty="0" smtClean="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Global Sources</a:t>
            </a:r>
            <a:r>
              <a:rPr lang="zh-CN" altLang="en-US" sz="4400" dirty="0" smtClean="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Rectangle 6"/>
          <p:cNvSpPr/>
          <p:nvPr/>
        </p:nvSpPr>
        <p:spPr>
          <a:xfrm>
            <a:off x="1710267" y="10582591"/>
            <a:ext cx="17644533" cy="122476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Please access this link to get more details: https</a:t>
            </a:r>
            <a:r>
              <a:rPr lang="en-US" sz="2000" dirty="0">
                <a:solidFill>
                  <a:schemeClr val="tx1"/>
                </a:solidFill>
              </a:rPr>
              <a:t>://</a:t>
            </a:r>
            <a:r>
              <a:rPr lang="en-US" sz="2000" dirty="0" smtClean="0">
                <a:solidFill>
                  <a:schemeClr val="tx1"/>
                </a:solidFill>
              </a:rPr>
              <a:t>www.emis.com/php/sources/index/featured?pub_group=global</a:t>
            </a:r>
            <a:endParaRPr lang="en-US" sz="2000" dirty="0">
              <a:solidFill>
                <a:schemeClr val="tx1"/>
              </a:solidFill>
            </a:endParaRPr>
          </a:p>
        </p:txBody>
      </p:sp>
    </p:spTree>
    <p:extLst>
      <p:ext uri="{BB962C8B-B14F-4D97-AF65-F5344CB8AC3E}">
        <p14:creationId xmlns:p14="http://schemas.microsoft.com/office/powerpoint/2010/main" val="9520431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25460505"/>
              </p:ext>
            </p:extLst>
          </p:nvPr>
        </p:nvGraphicFramePr>
        <p:xfrm>
          <a:off x="1710266" y="3268133"/>
          <a:ext cx="19253201" cy="7687734"/>
        </p:xfrm>
        <a:graphic>
          <a:graphicData uri="http://schemas.openxmlformats.org/drawingml/2006/table">
            <a:tbl>
              <a:tblPr firstRow="1" bandRow="1">
                <a:tableStyleId>{7DF18680-E054-41AD-8BC1-D1AEF772440D}</a:tableStyleId>
              </a:tblPr>
              <a:tblGrid>
                <a:gridCol w="3830654"/>
                <a:gridCol w="4345695"/>
                <a:gridCol w="5432121"/>
                <a:gridCol w="5644731"/>
              </a:tblGrid>
              <a:tr h="974555">
                <a:tc>
                  <a:txBody>
                    <a:bodyPr/>
                    <a:lstStyle/>
                    <a:p>
                      <a:r>
                        <a:rPr lang="en-GB" dirty="0" smtClean="0"/>
                        <a:t>Publisher</a:t>
                      </a:r>
                      <a:endParaRPr lang="en-GB" dirty="0"/>
                    </a:p>
                  </a:txBody>
                  <a:tcPr>
                    <a:solidFill>
                      <a:schemeClr val="accent1">
                        <a:lumMod val="75000"/>
                      </a:schemeClr>
                    </a:solidFill>
                  </a:tcPr>
                </a:tc>
                <a:tc>
                  <a:txBody>
                    <a:bodyPr/>
                    <a:lstStyle/>
                    <a:p>
                      <a:r>
                        <a:rPr lang="en-GB" dirty="0" smtClean="0"/>
                        <a:t>Sectors</a:t>
                      </a:r>
                      <a:endParaRPr lang="en-GB" dirty="0"/>
                    </a:p>
                  </a:txBody>
                  <a:tcPr>
                    <a:solidFill>
                      <a:schemeClr val="accent1">
                        <a:lumMod val="75000"/>
                      </a:schemeClr>
                    </a:solidFill>
                  </a:tcPr>
                </a:tc>
                <a:tc>
                  <a:txBody>
                    <a:bodyPr/>
                    <a:lstStyle/>
                    <a:p>
                      <a:r>
                        <a:rPr lang="en-GB" dirty="0" smtClean="0"/>
                        <a:t>Coverage</a:t>
                      </a:r>
                      <a:endParaRPr lang="en-GB" dirty="0"/>
                    </a:p>
                  </a:txBody>
                  <a:tcPr>
                    <a:solidFill>
                      <a:schemeClr val="accent1">
                        <a:lumMod val="75000"/>
                      </a:schemeClr>
                    </a:solidFill>
                  </a:tcPr>
                </a:tc>
                <a:tc>
                  <a:txBody>
                    <a:bodyPr/>
                    <a:lstStyle/>
                    <a:p>
                      <a:r>
                        <a:rPr lang="en-GB" dirty="0" smtClean="0"/>
                        <a:t>Strengths</a:t>
                      </a:r>
                      <a:endParaRPr lang="en-GB" dirty="0"/>
                    </a:p>
                  </a:txBody>
                  <a:tcPr>
                    <a:solidFill>
                      <a:schemeClr val="accent1">
                        <a:lumMod val="75000"/>
                      </a:schemeClr>
                    </a:solidFill>
                  </a:tcPr>
                </a:tc>
              </a:tr>
              <a:tr h="6713179">
                <a:tc>
                  <a:txBody>
                    <a:bodyPr/>
                    <a:lstStyle/>
                    <a:p>
                      <a:endParaRPr lang="en-GB" sz="2800" dirty="0" smtClean="0">
                        <a:latin typeface="+mn-lt"/>
                      </a:endParaRPr>
                    </a:p>
                    <a:p>
                      <a:r>
                        <a:rPr lang="en-GB" sz="2800" b="1" dirty="0" smtClean="0">
                          <a:latin typeface="+mn-lt"/>
                        </a:rPr>
                        <a:t>GrandView Research</a:t>
                      </a:r>
                      <a:endParaRPr lang="en-GB" sz="2800" b="1" dirty="0">
                        <a:latin typeface="+mn-lt"/>
                      </a:endParaRPr>
                    </a:p>
                  </a:txBody>
                  <a:tcPr>
                    <a:solidFill>
                      <a:schemeClr val="accent1"/>
                    </a:solidFill>
                  </a:tcPr>
                </a:tc>
                <a:tc>
                  <a:txBody>
                    <a:bodyPr/>
                    <a:lstStyle/>
                    <a:p>
                      <a:endParaRPr lang="en-GB" sz="2800" spc="15" dirty="0" smtClean="0">
                        <a:solidFill>
                          <a:srgbClr val="333333"/>
                        </a:solidFill>
                        <a:latin typeface="+mn-lt"/>
                        <a:ea typeface="Calibri" panose="020F0502020204030204" pitchFamily="34" charset="0"/>
                      </a:endParaRPr>
                    </a:p>
                    <a:p>
                      <a:pPr marL="0" indent="0">
                        <a:buFont typeface="Arial" panose="020B0604020202020204" pitchFamily="34" charset="0"/>
                        <a:buNone/>
                      </a:pPr>
                      <a:r>
                        <a:rPr lang="en-GB" sz="2800" spc="15" dirty="0" smtClean="0">
                          <a:solidFill>
                            <a:srgbClr val="333333"/>
                          </a:solidFill>
                          <a:latin typeface="+mn-lt"/>
                          <a:ea typeface="Calibri" panose="020F0502020204030204" pitchFamily="34" charset="0"/>
                        </a:rPr>
                        <a:t>Broad</a:t>
                      </a:r>
                      <a:r>
                        <a:rPr lang="en-GB" sz="2800" spc="15" baseline="0" dirty="0" smtClean="0">
                          <a:solidFill>
                            <a:srgbClr val="333333"/>
                          </a:solidFill>
                          <a:latin typeface="+mn-lt"/>
                          <a:ea typeface="Calibri" panose="020F0502020204030204" pitchFamily="34" charset="0"/>
                        </a:rPr>
                        <a:t> r</a:t>
                      </a:r>
                      <a:r>
                        <a:rPr lang="en-GB" sz="2800" spc="15" dirty="0" smtClean="0">
                          <a:solidFill>
                            <a:srgbClr val="333333"/>
                          </a:solidFill>
                          <a:latin typeface="+mn-lt"/>
                          <a:ea typeface="Calibri" panose="020F0502020204030204" pitchFamily="34" charset="0"/>
                        </a:rPr>
                        <a:t>ange of industries including</a:t>
                      </a:r>
                    </a:p>
                    <a:p>
                      <a:pPr marL="0" indent="0">
                        <a:buFont typeface="Arial" panose="020B0604020202020204" pitchFamily="34" charset="0"/>
                        <a:buNone/>
                      </a:pPr>
                      <a:r>
                        <a:rPr lang="en-GB" sz="2800" spc="15" dirty="0" smtClean="0">
                          <a:solidFill>
                            <a:srgbClr val="333333"/>
                          </a:solidFill>
                          <a:latin typeface="+mn-lt"/>
                          <a:ea typeface="Calibri" panose="020F0502020204030204" pitchFamily="34" charset="0"/>
                        </a:rPr>
                        <a:t> </a:t>
                      </a:r>
                    </a:p>
                    <a:p>
                      <a:pPr marL="171450" indent="-171450">
                        <a:buFont typeface="Arial" panose="020B0604020202020204" pitchFamily="34" charset="0"/>
                        <a:buChar char="•"/>
                      </a:pPr>
                      <a:r>
                        <a:rPr lang="en-GB" sz="2800" spc="15" dirty="0" smtClean="0">
                          <a:solidFill>
                            <a:srgbClr val="333333"/>
                          </a:solidFill>
                          <a:latin typeface="+mn-lt"/>
                          <a:ea typeface="Calibri" panose="020F0502020204030204" pitchFamily="34" charset="0"/>
                        </a:rPr>
                        <a:t>Technology</a:t>
                      </a:r>
                    </a:p>
                    <a:p>
                      <a:pPr marL="171450" indent="-171450">
                        <a:buFont typeface="Arial" panose="020B0604020202020204" pitchFamily="34" charset="0"/>
                        <a:buChar char="•"/>
                      </a:pPr>
                      <a:r>
                        <a:rPr lang="en-GB" sz="2800" spc="15" dirty="0" smtClean="0">
                          <a:solidFill>
                            <a:srgbClr val="333333"/>
                          </a:solidFill>
                          <a:latin typeface="+mn-lt"/>
                          <a:ea typeface="Calibri" panose="020F0502020204030204" pitchFamily="34" charset="0"/>
                        </a:rPr>
                        <a:t>chemicals,</a:t>
                      </a:r>
                    </a:p>
                    <a:p>
                      <a:pPr marL="171450" indent="-171450">
                        <a:buFont typeface="Arial" panose="020B0604020202020204" pitchFamily="34" charset="0"/>
                        <a:buChar char="•"/>
                      </a:pPr>
                      <a:r>
                        <a:rPr lang="en-GB" sz="2800" spc="15" dirty="0" smtClean="0">
                          <a:solidFill>
                            <a:srgbClr val="333333"/>
                          </a:solidFill>
                          <a:latin typeface="+mn-lt"/>
                          <a:ea typeface="Calibri" panose="020F0502020204030204" pitchFamily="34" charset="0"/>
                        </a:rPr>
                        <a:t>materials,</a:t>
                      </a:r>
                    </a:p>
                    <a:p>
                      <a:pPr marL="171450" indent="-171450">
                        <a:buFont typeface="Arial" panose="020B0604020202020204" pitchFamily="34" charset="0"/>
                        <a:buChar char="•"/>
                      </a:pPr>
                      <a:r>
                        <a:rPr lang="en-GB" sz="2800" spc="15" dirty="0" smtClean="0">
                          <a:solidFill>
                            <a:srgbClr val="333333"/>
                          </a:solidFill>
                          <a:latin typeface="+mn-lt"/>
                          <a:ea typeface="Calibri" panose="020F0502020204030204" pitchFamily="34" charset="0"/>
                        </a:rPr>
                        <a:t>Healthcare</a:t>
                      </a:r>
                    </a:p>
                    <a:p>
                      <a:pPr marL="171450" indent="-171450">
                        <a:buFont typeface="Arial" panose="020B0604020202020204" pitchFamily="34" charset="0"/>
                        <a:buChar char="•"/>
                      </a:pPr>
                      <a:r>
                        <a:rPr lang="en-GB" sz="2800" spc="15" dirty="0" smtClean="0">
                          <a:solidFill>
                            <a:srgbClr val="333333"/>
                          </a:solidFill>
                          <a:latin typeface="+mn-lt"/>
                          <a:ea typeface="Calibri" panose="020F0502020204030204" pitchFamily="34" charset="0"/>
                        </a:rPr>
                        <a:t>energy</a:t>
                      </a:r>
                      <a:endParaRPr lang="en-GB" sz="2800" dirty="0">
                        <a:latin typeface="+mn-lt"/>
                      </a:endParaRPr>
                    </a:p>
                  </a:txBody>
                  <a:tcPr>
                    <a:solidFill>
                      <a:schemeClr val="accent1"/>
                    </a:solidFill>
                  </a:tcPr>
                </a:tc>
                <a:tc>
                  <a:txBody>
                    <a:bodyPr/>
                    <a:lstStyle/>
                    <a:p>
                      <a:pPr marL="285750" indent="-285750">
                        <a:buFont typeface="Arial" panose="020B0604020202020204" pitchFamily="34" charset="0"/>
                        <a:buChar char="•"/>
                      </a:pPr>
                      <a:endParaRPr lang="en-GB" sz="2800" spc="15" dirty="0" smtClean="0">
                        <a:solidFill>
                          <a:srgbClr val="333333"/>
                        </a:solidFill>
                        <a:latin typeface="+mn-lt"/>
                        <a:ea typeface="Calibri" panose="020F0502020204030204" pitchFamily="34" charset="0"/>
                      </a:endParaRPr>
                    </a:p>
                    <a:p>
                      <a:pPr marL="285750" indent="-285750">
                        <a:buFont typeface="Arial" panose="020B0604020202020204" pitchFamily="34" charset="0"/>
                        <a:buChar char="•"/>
                      </a:pPr>
                      <a:r>
                        <a:rPr lang="en-GB" sz="2800" spc="15" dirty="0" smtClean="0">
                          <a:solidFill>
                            <a:srgbClr val="333333"/>
                          </a:solidFill>
                          <a:latin typeface="+mn-lt"/>
                          <a:ea typeface="Calibri" panose="020F0502020204030204" pitchFamily="34" charset="0"/>
                        </a:rPr>
                        <a:t>market intelligence</a:t>
                      </a:r>
                    </a:p>
                    <a:p>
                      <a:pPr marL="285750" indent="-285750">
                        <a:buFont typeface="Arial" panose="020B0604020202020204" pitchFamily="34" charset="0"/>
                        <a:buChar char="•"/>
                      </a:pPr>
                      <a:r>
                        <a:rPr lang="en-GB" sz="2800" spc="15" dirty="0" smtClean="0">
                          <a:solidFill>
                            <a:srgbClr val="333333"/>
                          </a:solidFill>
                          <a:latin typeface="+mn-lt"/>
                          <a:ea typeface="Calibri" panose="020F0502020204030204" pitchFamily="34" charset="0"/>
                        </a:rPr>
                        <a:t>market opportunity</a:t>
                      </a:r>
                    </a:p>
                    <a:p>
                      <a:pPr marL="285750" indent="-285750">
                        <a:buFont typeface="Arial" panose="020B0604020202020204" pitchFamily="34" charset="0"/>
                        <a:buChar char="•"/>
                      </a:pPr>
                      <a:r>
                        <a:rPr lang="en-GB" sz="2800" spc="15" dirty="0" smtClean="0">
                          <a:solidFill>
                            <a:srgbClr val="333333"/>
                          </a:solidFill>
                          <a:latin typeface="+mn-lt"/>
                          <a:ea typeface="Calibri" panose="020F0502020204030204" pitchFamily="34" charset="0"/>
                        </a:rPr>
                        <a:t>market entry</a:t>
                      </a:r>
                    </a:p>
                    <a:p>
                      <a:pPr marL="285750" indent="-285750">
                        <a:buFont typeface="Arial" panose="020B0604020202020204" pitchFamily="34" charset="0"/>
                        <a:buChar char="•"/>
                      </a:pPr>
                      <a:r>
                        <a:rPr lang="en-GB" sz="2800" spc="15" dirty="0" smtClean="0">
                          <a:solidFill>
                            <a:srgbClr val="333333"/>
                          </a:solidFill>
                          <a:latin typeface="+mn-lt"/>
                          <a:ea typeface="Calibri" panose="020F0502020204030204" pitchFamily="34" charset="0"/>
                        </a:rPr>
                        <a:t>competitor benchmarking</a:t>
                      </a:r>
                    </a:p>
                    <a:p>
                      <a:pPr marL="285750" indent="-285750">
                        <a:buFont typeface="Arial" panose="020B0604020202020204" pitchFamily="34" charset="0"/>
                        <a:buChar char="•"/>
                      </a:pPr>
                      <a:r>
                        <a:rPr lang="en-GB" sz="2800" spc="15" dirty="0" smtClean="0">
                          <a:solidFill>
                            <a:srgbClr val="333333"/>
                          </a:solidFill>
                          <a:latin typeface="+mn-lt"/>
                          <a:ea typeface="Calibri" panose="020F0502020204030204" pitchFamily="34" charset="0"/>
                        </a:rPr>
                        <a:t>pricing intelligence</a:t>
                      </a:r>
                    </a:p>
                    <a:p>
                      <a:pPr marL="285750" indent="-285750">
                        <a:buFont typeface="Arial" panose="020B0604020202020204" pitchFamily="34" charset="0"/>
                        <a:buChar char="•"/>
                      </a:pPr>
                      <a:r>
                        <a:rPr lang="en-GB" sz="2800" spc="15" dirty="0" smtClean="0">
                          <a:solidFill>
                            <a:srgbClr val="333333"/>
                          </a:solidFill>
                          <a:latin typeface="+mn-lt"/>
                          <a:ea typeface="Calibri" panose="020F0502020204030204" pitchFamily="34" charset="0"/>
                        </a:rPr>
                        <a:t>sourcing intelligence</a:t>
                      </a:r>
                    </a:p>
                    <a:p>
                      <a:pPr marL="285750" indent="-285750">
                        <a:buFont typeface="Arial" panose="020B0604020202020204" pitchFamily="34" charset="0"/>
                        <a:buChar char="•"/>
                      </a:pPr>
                      <a:r>
                        <a:rPr lang="en-GB" sz="2800" spc="15" dirty="0" smtClean="0">
                          <a:solidFill>
                            <a:srgbClr val="333333"/>
                          </a:solidFill>
                          <a:latin typeface="+mn-lt"/>
                          <a:ea typeface="Calibri" panose="020F0502020204030204" pitchFamily="34" charset="0"/>
                        </a:rPr>
                        <a:t>customer intelligence</a:t>
                      </a:r>
                    </a:p>
                    <a:p>
                      <a:pPr marL="285750" indent="-285750">
                        <a:buFont typeface="Arial" panose="020B0604020202020204" pitchFamily="34" charset="0"/>
                        <a:buChar char="•"/>
                      </a:pPr>
                      <a:r>
                        <a:rPr lang="en-GB" sz="2800" spc="15" dirty="0" smtClean="0">
                          <a:solidFill>
                            <a:srgbClr val="333333"/>
                          </a:solidFill>
                          <a:latin typeface="+mn-lt"/>
                          <a:ea typeface="Calibri" panose="020F0502020204030204" pitchFamily="34" charset="0"/>
                        </a:rPr>
                        <a:t>new generation products and technologies</a:t>
                      </a:r>
                      <a:endParaRPr lang="en-GB" sz="2800" dirty="0">
                        <a:latin typeface="+mn-lt"/>
                      </a:endParaRPr>
                    </a:p>
                  </a:txBody>
                  <a:tcPr>
                    <a:solidFill>
                      <a:schemeClr val="accent1"/>
                    </a:solidFill>
                  </a:tcPr>
                </a:tc>
                <a:tc>
                  <a:txBody>
                    <a:bodyPr/>
                    <a:lstStyle/>
                    <a:p>
                      <a:pPr marL="285750" indent="-285750">
                        <a:buFont typeface="Arial" panose="020B0604020202020204" pitchFamily="34" charset="0"/>
                        <a:buChar char="•"/>
                      </a:pPr>
                      <a:endParaRPr lang="en-GB" sz="2800" b="0" dirty="0" smtClean="0">
                        <a:latin typeface="+mn-lt"/>
                      </a:endParaRPr>
                    </a:p>
                    <a:p>
                      <a:pPr marL="285750" indent="-285750">
                        <a:buFont typeface="Arial" panose="020B0604020202020204" pitchFamily="34" charset="0"/>
                        <a:buChar char="•"/>
                      </a:pPr>
                      <a:r>
                        <a:rPr lang="en-GB" sz="2800" b="0" dirty="0" smtClean="0">
                          <a:latin typeface="+mn-lt"/>
                        </a:rPr>
                        <a:t>20</a:t>
                      </a:r>
                      <a:r>
                        <a:rPr lang="en-GB" sz="2800" b="0" baseline="0" dirty="0" smtClean="0">
                          <a:latin typeface="+mn-lt"/>
                        </a:rPr>
                        <a:t> years of global research expertise</a:t>
                      </a:r>
                      <a:endParaRPr lang="en-GB" sz="2800" b="0" dirty="0" smtClean="0">
                        <a:latin typeface="+mn-lt"/>
                      </a:endParaRPr>
                    </a:p>
                    <a:p>
                      <a:pPr marL="285750" indent="-285750">
                        <a:buFont typeface="Arial" panose="020B0604020202020204" pitchFamily="34" charset="0"/>
                        <a:buChar char="•"/>
                      </a:pPr>
                      <a:r>
                        <a:rPr lang="en-GB" sz="2800" b="0" dirty="0" smtClean="0">
                          <a:latin typeface="+mn-lt"/>
                        </a:rPr>
                        <a:t>Full report archive to 2015</a:t>
                      </a:r>
                    </a:p>
                    <a:p>
                      <a:pPr marL="285750" indent="-285750">
                        <a:buFont typeface="Arial" panose="020B0604020202020204" pitchFamily="34" charset="0"/>
                        <a:buChar char="•"/>
                      </a:pPr>
                      <a:r>
                        <a:rPr lang="en-GB" sz="2800" b="0" dirty="0" smtClean="0">
                          <a:latin typeface="+mn-lt"/>
                        </a:rPr>
                        <a:t>Minimum 300 reports per year, expected to rise </a:t>
                      </a:r>
                    </a:p>
                    <a:p>
                      <a:pPr marL="285750" indent="-285750">
                        <a:buFont typeface="Arial" panose="020B0604020202020204" pitchFamily="34" charset="0"/>
                        <a:buChar char="•"/>
                      </a:pPr>
                      <a:r>
                        <a:rPr lang="en-GB" sz="2800" b="0" dirty="0" smtClean="0">
                          <a:latin typeface="+mn-lt"/>
                        </a:rPr>
                        <a:t>5 to 10 year forecast range</a:t>
                      </a:r>
                    </a:p>
                    <a:p>
                      <a:pPr marL="285750" indent="-285750">
                        <a:buFont typeface="Arial" panose="020B0604020202020204" pitchFamily="34" charset="0"/>
                        <a:buChar char="•"/>
                      </a:pPr>
                      <a:r>
                        <a:rPr lang="en-GB" sz="2800" b="0" dirty="0" smtClean="0">
                          <a:latin typeface="+mn-lt"/>
                        </a:rPr>
                        <a:t>New report titles driven by measuring demand on platform</a:t>
                      </a:r>
                    </a:p>
                    <a:p>
                      <a:pPr marL="285750" indent="-285750">
                        <a:buFont typeface="Arial" panose="020B0604020202020204" pitchFamily="34" charset="0"/>
                        <a:buChar char="•"/>
                      </a:pPr>
                      <a:r>
                        <a:rPr lang="en-GB" sz="2800" dirty="0" smtClean="0"/>
                        <a:t>Grand View Research has a strong base of analysts and consultants from assorted areas of expertise</a:t>
                      </a:r>
                      <a:endParaRPr lang="en-GB" sz="2800" b="0" dirty="0" smtClean="0">
                        <a:latin typeface="+mn-lt"/>
                      </a:endParaRPr>
                    </a:p>
                  </a:txBody>
                  <a:tcPr>
                    <a:solidFill>
                      <a:schemeClr val="accent1"/>
                    </a:solidFill>
                  </a:tcPr>
                </a:tc>
              </a:tr>
            </a:tbl>
          </a:graphicData>
        </a:graphic>
      </p:graphicFrame>
      <p:sp>
        <p:nvSpPr>
          <p:cNvPr id="3" name="Rectangle 2"/>
          <p:cNvSpPr/>
          <p:nvPr/>
        </p:nvSpPr>
        <p:spPr>
          <a:xfrm>
            <a:off x="1710266" y="1608667"/>
            <a:ext cx="17898533" cy="1286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GrandView Research</a:t>
            </a:r>
            <a:endParaRPr lang="en-US"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764839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0266" y="1608667"/>
            <a:ext cx="17898533" cy="1286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Allied Market </a:t>
            </a:r>
            <a:r>
              <a:rPr lang="en-GB" sz="4400" dirty="0" smtClean="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Research</a:t>
            </a:r>
            <a:endParaRPr lang="en-GB"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3175256147"/>
              </p:ext>
            </p:extLst>
          </p:nvPr>
        </p:nvGraphicFramePr>
        <p:xfrm>
          <a:off x="1591733" y="2895601"/>
          <a:ext cx="18609733" cy="8788400"/>
        </p:xfrm>
        <a:graphic>
          <a:graphicData uri="http://schemas.openxmlformats.org/drawingml/2006/table">
            <a:tbl>
              <a:tblPr firstRow="1" bandRow="1">
                <a:tableStyleId>{7DF18680-E054-41AD-8BC1-D1AEF772440D}</a:tableStyleId>
              </a:tblPr>
              <a:tblGrid>
                <a:gridCol w="3702631"/>
                <a:gridCol w="4200456"/>
                <a:gridCol w="5250572"/>
                <a:gridCol w="5456074"/>
              </a:tblGrid>
              <a:tr h="964075">
                <a:tc>
                  <a:txBody>
                    <a:bodyPr/>
                    <a:lstStyle/>
                    <a:p>
                      <a:r>
                        <a:rPr lang="en-GB" dirty="0" smtClean="0"/>
                        <a:t>Publisher</a:t>
                      </a:r>
                      <a:endParaRPr lang="en-GB" dirty="0"/>
                    </a:p>
                  </a:txBody>
                  <a:tcPr>
                    <a:solidFill>
                      <a:schemeClr val="accent1">
                        <a:lumMod val="75000"/>
                      </a:schemeClr>
                    </a:solidFill>
                  </a:tcPr>
                </a:tc>
                <a:tc>
                  <a:txBody>
                    <a:bodyPr/>
                    <a:lstStyle/>
                    <a:p>
                      <a:r>
                        <a:rPr lang="en-GB" dirty="0" smtClean="0"/>
                        <a:t>Sectors</a:t>
                      </a:r>
                      <a:endParaRPr lang="en-GB" dirty="0"/>
                    </a:p>
                  </a:txBody>
                  <a:tcPr>
                    <a:solidFill>
                      <a:schemeClr val="accent1">
                        <a:lumMod val="75000"/>
                      </a:schemeClr>
                    </a:solidFill>
                  </a:tcPr>
                </a:tc>
                <a:tc>
                  <a:txBody>
                    <a:bodyPr/>
                    <a:lstStyle/>
                    <a:p>
                      <a:r>
                        <a:rPr lang="en-GB" dirty="0" smtClean="0"/>
                        <a:t>Coverage</a:t>
                      </a:r>
                      <a:endParaRPr lang="en-GB" dirty="0"/>
                    </a:p>
                  </a:txBody>
                  <a:tcPr>
                    <a:solidFill>
                      <a:schemeClr val="accent1">
                        <a:lumMod val="75000"/>
                      </a:schemeClr>
                    </a:solidFill>
                  </a:tcPr>
                </a:tc>
                <a:tc>
                  <a:txBody>
                    <a:bodyPr/>
                    <a:lstStyle/>
                    <a:p>
                      <a:r>
                        <a:rPr lang="en-GB" dirty="0" smtClean="0"/>
                        <a:t>Strengths</a:t>
                      </a:r>
                      <a:endParaRPr lang="en-GB" dirty="0"/>
                    </a:p>
                  </a:txBody>
                  <a:tcPr>
                    <a:solidFill>
                      <a:schemeClr val="accent1">
                        <a:lumMod val="75000"/>
                      </a:schemeClr>
                    </a:solidFill>
                  </a:tcPr>
                </a:tc>
              </a:tr>
              <a:tr h="7824325">
                <a:tc>
                  <a:txBody>
                    <a:bodyPr/>
                    <a:lstStyle/>
                    <a:p>
                      <a:endParaRPr lang="en-GB" sz="2800" dirty="0" smtClean="0">
                        <a:latin typeface="+mn-lt"/>
                      </a:endParaRPr>
                    </a:p>
                    <a:p>
                      <a:r>
                        <a:rPr lang="en-GB" sz="2800" b="1" dirty="0" smtClean="0">
                          <a:latin typeface="+mn-lt"/>
                        </a:rPr>
                        <a:t>Allied</a:t>
                      </a:r>
                      <a:r>
                        <a:rPr lang="en-GB" sz="2800" b="1" baseline="0" dirty="0" smtClean="0">
                          <a:latin typeface="+mn-lt"/>
                        </a:rPr>
                        <a:t> Market Research</a:t>
                      </a:r>
                      <a:endParaRPr lang="en-GB" sz="2800" b="1" dirty="0" smtClean="0">
                        <a:latin typeface="+mn-lt"/>
                      </a:endParaRPr>
                    </a:p>
                  </a:txBody>
                  <a:tcPr>
                    <a:solidFill>
                      <a:schemeClr val="accent1"/>
                    </a:solidFill>
                  </a:tcPr>
                </a:tc>
                <a:tc>
                  <a:txBody>
                    <a:bodyPr/>
                    <a:lstStyle/>
                    <a:p>
                      <a:endParaRPr lang="en-GB" sz="2800" spc="15" dirty="0" smtClean="0">
                        <a:solidFill>
                          <a:srgbClr val="333333"/>
                        </a:solidFill>
                        <a:latin typeface="+mn-lt"/>
                        <a:ea typeface="Calibri" panose="020F0502020204030204" pitchFamily="34" charset="0"/>
                      </a:endParaRPr>
                    </a:p>
                    <a:p>
                      <a:pPr marL="171450" indent="-171450">
                        <a:buFont typeface="Arial" panose="020B0604020202020204" pitchFamily="34" charset="0"/>
                        <a:buChar char="•"/>
                      </a:pPr>
                      <a:r>
                        <a:rPr lang="en-GB" sz="2800" dirty="0" smtClean="0">
                          <a:latin typeface="+mn-lt"/>
                        </a:rPr>
                        <a:t>Pharmaceuticals</a:t>
                      </a:r>
                    </a:p>
                    <a:p>
                      <a:pPr marL="171450" indent="-171450">
                        <a:buFont typeface="Arial" panose="020B0604020202020204" pitchFamily="34" charset="0"/>
                        <a:buChar char="•"/>
                      </a:pPr>
                      <a:r>
                        <a:rPr lang="en-GB" sz="2800" dirty="0" smtClean="0">
                          <a:latin typeface="+mn-lt"/>
                        </a:rPr>
                        <a:t>consumer goods</a:t>
                      </a:r>
                    </a:p>
                    <a:p>
                      <a:pPr marL="171450" indent="-171450">
                        <a:buFont typeface="Arial" panose="020B0604020202020204" pitchFamily="34" charset="0"/>
                        <a:buChar char="•"/>
                      </a:pPr>
                      <a:r>
                        <a:rPr lang="en-GB" sz="2800" dirty="0" smtClean="0">
                          <a:latin typeface="+mn-lt"/>
                        </a:rPr>
                        <a:t>chemicals and materials</a:t>
                      </a:r>
                    </a:p>
                    <a:p>
                      <a:pPr marL="171450" indent="-171450">
                        <a:buFont typeface="Arial" panose="020B0604020202020204" pitchFamily="34" charset="0"/>
                        <a:buChar char="•"/>
                      </a:pPr>
                      <a:r>
                        <a:rPr lang="en-GB" sz="2800" dirty="0" smtClean="0">
                          <a:latin typeface="+mn-lt"/>
                        </a:rPr>
                        <a:t>construction and manufacturing</a:t>
                      </a:r>
                    </a:p>
                    <a:p>
                      <a:pPr marL="171450" indent="-171450">
                        <a:buFont typeface="Arial" panose="020B0604020202020204" pitchFamily="34" charset="0"/>
                        <a:buChar char="•"/>
                      </a:pPr>
                      <a:r>
                        <a:rPr lang="en-GB" sz="2800" dirty="0" smtClean="0">
                          <a:latin typeface="+mn-lt"/>
                        </a:rPr>
                        <a:t>automotive and transportation</a:t>
                      </a:r>
                    </a:p>
                    <a:p>
                      <a:pPr marL="171450" indent="-171450">
                        <a:buFont typeface="Arial" panose="020B0604020202020204" pitchFamily="34" charset="0"/>
                        <a:buChar char="•"/>
                      </a:pPr>
                      <a:r>
                        <a:rPr lang="en-GB" sz="2800" dirty="0" smtClean="0">
                          <a:latin typeface="+mn-lt"/>
                        </a:rPr>
                        <a:t> ICT &amp; Media</a:t>
                      </a:r>
                    </a:p>
                    <a:p>
                      <a:pPr marL="171450" indent="-171450">
                        <a:buFont typeface="Arial" panose="020B0604020202020204" pitchFamily="34" charset="0"/>
                        <a:buChar char="•"/>
                      </a:pPr>
                      <a:r>
                        <a:rPr lang="en-GB" sz="2800" dirty="0" smtClean="0">
                          <a:latin typeface="+mn-lt"/>
                        </a:rPr>
                        <a:t>energy and electronics</a:t>
                      </a:r>
                      <a:endParaRPr lang="en-GB" sz="2800" spc="15" dirty="0" smtClean="0">
                        <a:solidFill>
                          <a:srgbClr val="333333"/>
                        </a:solidFill>
                        <a:latin typeface="+mn-lt"/>
                        <a:ea typeface="Calibri" panose="020F0502020204030204" pitchFamily="34" charset="0"/>
                      </a:endParaRPr>
                    </a:p>
                  </a:txBody>
                  <a:tcPr>
                    <a:solidFill>
                      <a:schemeClr val="accent1"/>
                    </a:solidFill>
                  </a:tcPr>
                </a:tc>
                <a:tc>
                  <a:txBody>
                    <a:bodyPr/>
                    <a:lstStyle/>
                    <a:p>
                      <a:pPr marL="0" indent="0">
                        <a:buFont typeface="Arial" panose="020B0604020202020204" pitchFamily="34" charset="0"/>
                        <a:buNone/>
                      </a:pPr>
                      <a:endParaRPr lang="en-GB" sz="2800" spc="15" dirty="0" smtClean="0">
                        <a:solidFill>
                          <a:srgbClr val="333333"/>
                        </a:solidFill>
                        <a:latin typeface="+mn-lt"/>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smtClean="0">
                          <a:latin typeface="+mn-lt"/>
                        </a:rPr>
                        <a:t>latest market trends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800" dirty="0" smtClean="0">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smtClean="0">
                          <a:latin typeface="+mn-lt"/>
                        </a:rPr>
                        <a:t>current and emerging industry happenings and opportunities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800" dirty="0" smtClean="0">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smtClean="0">
                          <a:latin typeface="+mn-lt"/>
                        </a:rPr>
                        <a:t>competitive intelligence. </a:t>
                      </a:r>
                    </a:p>
                    <a:p>
                      <a:pPr marL="285750" indent="-285750">
                        <a:buFont typeface="Arial" panose="020B0604020202020204" pitchFamily="34" charset="0"/>
                        <a:buChar char="•"/>
                      </a:pPr>
                      <a:endParaRPr lang="en-GB" sz="2800" spc="15" dirty="0" smtClean="0">
                        <a:solidFill>
                          <a:srgbClr val="333333"/>
                        </a:solidFill>
                        <a:latin typeface="+mn-lt"/>
                        <a:ea typeface="Calibri" panose="020F0502020204030204" pitchFamily="34" charset="0"/>
                      </a:endParaRPr>
                    </a:p>
                  </a:txBody>
                  <a:tcPr>
                    <a:solidFill>
                      <a:schemeClr val="accent1"/>
                    </a:solidFill>
                  </a:tcPr>
                </a:tc>
                <a:tc>
                  <a:txBody>
                    <a:bodyPr/>
                    <a:lstStyle/>
                    <a:p>
                      <a:pPr marL="0" indent="0">
                        <a:buFont typeface="Arial" panose="020B0604020202020204" pitchFamily="34" charset="0"/>
                        <a:buNone/>
                      </a:pPr>
                      <a:endParaRPr lang="en-GB" sz="2400" b="1" dirty="0" smtClean="0">
                        <a:latin typeface="+mn-lt"/>
                      </a:endParaRPr>
                    </a:p>
                    <a:p>
                      <a:pPr marL="285750" indent="-285750">
                        <a:buFont typeface="Arial" panose="020B0604020202020204" pitchFamily="34" charset="0"/>
                        <a:buChar char="•"/>
                      </a:pPr>
                      <a:r>
                        <a:rPr lang="en-GB" sz="2400" b="1" dirty="0" smtClean="0">
                          <a:latin typeface="+mn-lt"/>
                        </a:rPr>
                        <a:t>1000 reports per year available on EMIS</a:t>
                      </a:r>
                    </a:p>
                    <a:p>
                      <a:pPr marL="285750" indent="-285750">
                        <a:buFont typeface="Arial" panose="020B0604020202020204" pitchFamily="34" charset="0"/>
                        <a:buChar char="•"/>
                      </a:pPr>
                      <a:endParaRPr lang="en-GB" sz="2400" b="1" dirty="0" smtClean="0">
                        <a:latin typeface="+mn-lt"/>
                      </a:endParaRPr>
                    </a:p>
                    <a:p>
                      <a:pPr marL="285750" indent="-285750">
                        <a:buFont typeface="Arial" panose="020B0604020202020204" pitchFamily="34" charset="0"/>
                        <a:buChar char="•"/>
                      </a:pPr>
                      <a:r>
                        <a:rPr lang="en-GB" sz="2400" b="0" dirty="0" smtClean="0">
                          <a:latin typeface="+mn-lt"/>
                        </a:rPr>
                        <a:t>Relationship includes</a:t>
                      </a:r>
                      <a:r>
                        <a:rPr lang="en-GB" sz="2400" b="0" baseline="0" dirty="0" smtClean="0">
                          <a:latin typeface="+mn-lt"/>
                        </a:rPr>
                        <a:t> </a:t>
                      </a:r>
                      <a:r>
                        <a:rPr lang="en-GB" sz="2400" b="0" dirty="0" smtClean="0">
                          <a:latin typeface="+mn-lt"/>
                        </a:rPr>
                        <a:t>continual dialogue with management and feedback welcomed as to direction of research </a:t>
                      </a:r>
                    </a:p>
                    <a:p>
                      <a:pPr marL="0" indent="0">
                        <a:buFont typeface="Arial" panose="020B0604020202020204" pitchFamily="34" charset="0"/>
                        <a:buNone/>
                      </a:pPr>
                      <a:endParaRPr lang="en-GB" sz="2400" b="1"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GB" sz="2400" b="1" kern="1200" dirty="0" smtClean="0">
                          <a:solidFill>
                            <a:schemeClr val="dk1"/>
                          </a:solidFill>
                          <a:effectLst/>
                          <a:latin typeface="+mn-lt"/>
                          <a:ea typeface="+mn-ea"/>
                          <a:cs typeface="+mn-cs"/>
                        </a:rPr>
                        <a:t>Robust research methodology</a:t>
                      </a:r>
                      <a:r>
                        <a:rPr lang="en-GB" sz="2400" b="1" kern="1200" baseline="0" dirty="0" smtClean="0">
                          <a:solidFill>
                            <a:schemeClr val="dk1"/>
                          </a:solidFill>
                          <a:effectLst/>
                          <a:latin typeface="+mn-lt"/>
                          <a:ea typeface="+mn-ea"/>
                          <a:cs typeface="+mn-cs"/>
                        </a:rPr>
                        <a:t> with </a:t>
                      </a:r>
                      <a:r>
                        <a:rPr lang="en-GB" sz="2400" kern="1200" dirty="0" smtClean="0">
                          <a:solidFill>
                            <a:schemeClr val="dk1"/>
                          </a:solidFill>
                          <a:effectLst/>
                          <a:latin typeface="+mn-lt"/>
                          <a:ea typeface="+mn-ea"/>
                          <a:cs typeface="+mn-cs"/>
                        </a:rPr>
                        <a:t>all-round view of industrial trends, market forces and industrial growth rates</a:t>
                      </a:r>
                    </a:p>
                    <a:p>
                      <a:pPr marL="285750" indent="-285750">
                        <a:buFont typeface="Arial" panose="020B0604020202020204" pitchFamily="34" charset="0"/>
                        <a:buChar char="•"/>
                      </a:pPr>
                      <a:endParaRPr lang="en-GB" sz="2400" b="1"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GB" sz="2400" dirty="0" smtClean="0">
                          <a:latin typeface="+mn-lt"/>
                        </a:rPr>
                        <a:t>Ranked</a:t>
                      </a:r>
                      <a:r>
                        <a:rPr lang="en-GB" sz="2400" baseline="0" dirty="0" smtClean="0">
                          <a:latin typeface="+mn-lt"/>
                        </a:rPr>
                        <a:t> in top </a:t>
                      </a:r>
                      <a:r>
                        <a:rPr lang="en-GB" sz="2400" dirty="0" smtClean="0">
                          <a:latin typeface="+mn-lt"/>
                        </a:rPr>
                        <a:t>60 Market Research Websites and Blogs for Market Researchers across the globe. (</a:t>
                      </a:r>
                      <a:r>
                        <a:rPr lang="en-GB" sz="2400" dirty="0" err="1" smtClean="0">
                          <a:latin typeface="+mn-lt"/>
                        </a:rPr>
                        <a:t>Feedspot</a:t>
                      </a:r>
                      <a:r>
                        <a:rPr lang="en-GB" sz="2400" dirty="0" smtClean="0">
                          <a:latin typeface="+mn-lt"/>
                        </a:rPr>
                        <a:t> Feb 17)</a:t>
                      </a:r>
                      <a:endParaRPr lang="en-GB" sz="2400" b="1" dirty="0" smtClean="0">
                        <a:latin typeface="+mn-lt"/>
                      </a:endParaRPr>
                    </a:p>
                    <a:p>
                      <a:pPr marL="0" indent="0">
                        <a:buFont typeface="Arial" panose="020B0604020202020204" pitchFamily="34" charset="0"/>
                        <a:buNone/>
                      </a:pPr>
                      <a:endParaRPr lang="en-GB" sz="2400" b="0" dirty="0" smtClean="0">
                        <a:latin typeface="+mn-lt"/>
                      </a:endParaRPr>
                    </a:p>
                  </a:txBody>
                  <a:tcPr>
                    <a:solidFill>
                      <a:schemeClr val="accent1"/>
                    </a:solidFill>
                  </a:tcPr>
                </a:tc>
              </a:tr>
            </a:tbl>
          </a:graphicData>
        </a:graphic>
      </p:graphicFrame>
    </p:spTree>
    <p:extLst>
      <p:ext uri="{BB962C8B-B14F-4D97-AF65-F5344CB8AC3E}">
        <p14:creationId xmlns:p14="http://schemas.microsoft.com/office/powerpoint/2010/main" val="35622367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49416003"/>
              </p:ext>
            </p:extLst>
          </p:nvPr>
        </p:nvGraphicFramePr>
        <p:xfrm>
          <a:off x="1507067" y="2172345"/>
          <a:ext cx="19066933" cy="9240722"/>
        </p:xfrm>
        <a:graphic>
          <a:graphicData uri="http://schemas.openxmlformats.org/drawingml/2006/table">
            <a:tbl>
              <a:tblPr firstRow="1" bandRow="1">
                <a:tableStyleId>{93296810-A885-4BE3-A3E7-6D5BEEA58F35}</a:tableStyleId>
              </a:tblPr>
              <a:tblGrid>
                <a:gridCol w="3793595"/>
                <a:gridCol w="4303653"/>
                <a:gridCol w="5379566"/>
                <a:gridCol w="5590119"/>
              </a:tblGrid>
              <a:tr h="1063753">
                <a:tc>
                  <a:txBody>
                    <a:bodyPr/>
                    <a:lstStyle/>
                    <a:p>
                      <a:r>
                        <a:rPr lang="en-GB" dirty="0" smtClean="0"/>
                        <a:t>Publisher</a:t>
                      </a:r>
                      <a:endParaRPr lang="en-GB" dirty="0"/>
                    </a:p>
                  </a:txBody>
                  <a:tcPr>
                    <a:solidFill>
                      <a:schemeClr val="accent1">
                        <a:lumMod val="75000"/>
                      </a:schemeClr>
                    </a:solidFill>
                  </a:tcPr>
                </a:tc>
                <a:tc>
                  <a:txBody>
                    <a:bodyPr/>
                    <a:lstStyle/>
                    <a:p>
                      <a:r>
                        <a:rPr lang="en-GB" dirty="0" smtClean="0"/>
                        <a:t>Sectors</a:t>
                      </a:r>
                      <a:endParaRPr lang="en-GB" dirty="0"/>
                    </a:p>
                  </a:txBody>
                  <a:tcPr>
                    <a:solidFill>
                      <a:schemeClr val="accent1">
                        <a:lumMod val="75000"/>
                      </a:schemeClr>
                    </a:solidFill>
                  </a:tcPr>
                </a:tc>
                <a:tc>
                  <a:txBody>
                    <a:bodyPr/>
                    <a:lstStyle/>
                    <a:p>
                      <a:r>
                        <a:rPr lang="en-GB" dirty="0" smtClean="0"/>
                        <a:t>Coverage</a:t>
                      </a:r>
                      <a:endParaRPr lang="en-GB" dirty="0"/>
                    </a:p>
                  </a:txBody>
                  <a:tcPr>
                    <a:solidFill>
                      <a:schemeClr val="accent1">
                        <a:lumMod val="75000"/>
                      </a:schemeClr>
                    </a:solidFill>
                  </a:tcPr>
                </a:tc>
                <a:tc>
                  <a:txBody>
                    <a:bodyPr/>
                    <a:lstStyle/>
                    <a:p>
                      <a:r>
                        <a:rPr lang="en-GB" dirty="0" smtClean="0"/>
                        <a:t>Strengths</a:t>
                      </a:r>
                      <a:endParaRPr lang="en-GB" dirty="0"/>
                    </a:p>
                  </a:txBody>
                  <a:tcPr>
                    <a:solidFill>
                      <a:schemeClr val="accent1">
                        <a:lumMod val="75000"/>
                      </a:schemeClr>
                    </a:solidFill>
                  </a:tcPr>
                </a:tc>
              </a:tr>
              <a:tr h="8176969">
                <a:tc>
                  <a:txBody>
                    <a:bodyPr/>
                    <a:lstStyle/>
                    <a:p>
                      <a:endParaRPr lang="en-GB" sz="2800" dirty="0" smtClean="0"/>
                    </a:p>
                    <a:p>
                      <a:r>
                        <a:rPr lang="en-GB" sz="2800" b="1" dirty="0" smtClean="0"/>
                        <a:t>BIS Research </a:t>
                      </a:r>
                      <a:endParaRPr lang="en-GB" sz="2800" b="1" dirty="0"/>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t>Technology verticals such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smtClean="0"/>
                        <a:t>3D printing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smtClean="0"/>
                        <a:t>advanced materials &amp; chemicals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smtClean="0"/>
                        <a:t>aerospace and defence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smtClean="0"/>
                        <a:t>Automotive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smtClean="0"/>
                        <a:t>Healthcare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smtClean="0"/>
                        <a:t>electronics &amp; semiconductors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smtClean="0"/>
                        <a:t>robotics &amp; UAV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smtClean="0"/>
                        <a:t>other emerging technologies</a:t>
                      </a:r>
                    </a:p>
                    <a:p>
                      <a:endParaRPr lang="en-GB" sz="2800" spc="15" dirty="0" smtClean="0">
                        <a:solidFill>
                          <a:srgbClr val="333333"/>
                        </a:solidFill>
                        <a:latin typeface="Calibri" panose="020F0502020204030204" pitchFamily="34" charset="0"/>
                        <a:ea typeface="Calibri" panose="020F0502020204030204" pitchFamily="34" charset="0"/>
                      </a:endParaRPr>
                    </a:p>
                  </a:txBody>
                  <a:tcPr>
                    <a:solidFill>
                      <a:schemeClr val="accent1"/>
                    </a:solidFill>
                  </a:tcPr>
                </a:tc>
                <a:tc>
                  <a:txBody>
                    <a:bodyPr/>
                    <a:lstStyle/>
                    <a:p>
                      <a:pPr marL="0" indent="0">
                        <a:buFont typeface="Arial" panose="020B0604020202020204" pitchFamily="34" charset="0"/>
                        <a:buNone/>
                      </a:pPr>
                      <a:endParaRPr lang="en-GB" sz="28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smtClean="0"/>
                        <a:t>Detailed analysis and subsequent quantification of market dynamics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smtClean="0"/>
                        <a:t>market drivers and restraints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8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smtClean="0"/>
                        <a:t> opportunities, threats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8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smtClean="0"/>
                        <a:t>market shares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8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smtClean="0"/>
                        <a:t>current and emerging industry trends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8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smtClean="0"/>
                        <a:t>detailed competitive landscape and intelligence</a:t>
                      </a:r>
                    </a:p>
                    <a:p>
                      <a:pPr marL="0" indent="0">
                        <a:buFont typeface="Arial" panose="020B0604020202020204" pitchFamily="34" charset="0"/>
                        <a:buNone/>
                      </a:pPr>
                      <a:endParaRPr lang="en-GB" sz="2800" dirty="0" smtClean="0"/>
                    </a:p>
                  </a:txBody>
                  <a:tcPr>
                    <a:solidFill>
                      <a:schemeClr val="accent1"/>
                    </a:solidFill>
                  </a:tcPr>
                </a:tc>
                <a:tc>
                  <a:txBody>
                    <a:bodyPr/>
                    <a:lstStyle/>
                    <a:p>
                      <a:pPr marL="0" indent="0">
                        <a:buFont typeface="Arial" panose="020B0604020202020204" pitchFamily="34" charset="0"/>
                        <a:buNone/>
                      </a:pPr>
                      <a:endParaRPr lang="en-GB" sz="2400" dirty="0" smtClean="0"/>
                    </a:p>
                    <a:p>
                      <a:pPr marL="171450" indent="-171450">
                        <a:buFont typeface="Arial" panose="020B0604020202020204" pitchFamily="34" charset="0"/>
                        <a:buChar char="•"/>
                      </a:pPr>
                      <a:r>
                        <a:rPr lang="en-GB" sz="2400" dirty="0" smtClean="0"/>
                        <a:t>150 market research reports published annually</a:t>
                      </a:r>
                    </a:p>
                    <a:p>
                      <a:pPr marL="0" indent="0">
                        <a:buFont typeface="Arial" panose="020B0604020202020204" pitchFamily="34" charset="0"/>
                        <a:buNone/>
                      </a:pPr>
                      <a:endParaRPr lang="en-GB" sz="24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smtClean="0"/>
                        <a:t>Emerging trends in technology which are likely to disrupt the dynamics of the market over the next five (or ten) years.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smtClean="0"/>
                        <a:t>Highly</a:t>
                      </a:r>
                      <a:r>
                        <a:rPr lang="en-GB" sz="2400" baseline="0" dirty="0" smtClean="0"/>
                        <a:t> qualified research team </a:t>
                      </a:r>
                      <a:r>
                        <a:rPr lang="en-GB" sz="2400" dirty="0" smtClean="0"/>
                        <a:t>undertakes a 360-degree view of technology, application, regulatory, and business model, culminating in a simplified and insightful market report.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smtClean="0"/>
                        <a:t>Clients include Bayer,</a:t>
                      </a:r>
                      <a:r>
                        <a:rPr lang="en-GB" sz="2400" baseline="0" dirty="0" smtClean="0"/>
                        <a:t> Goldman Sachs, Citi</a:t>
                      </a:r>
                      <a:endParaRPr lang="en-GB" sz="2400" dirty="0" smtClean="0"/>
                    </a:p>
                    <a:p>
                      <a:pPr marL="0" indent="0">
                        <a:buFont typeface="Arial" panose="020B0604020202020204" pitchFamily="34" charset="0"/>
                        <a:buNone/>
                      </a:pPr>
                      <a:endParaRPr lang="en-GB" sz="2800" b="0" dirty="0" smtClean="0"/>
                    </a:p>
                  </a:txBody>
                  <a:tcPr>
                    <a:solidFill>
                      <a:schemeClr val="accent1"/>
                    </a:solidFill>
                  </a:tcPr>
                </a:tc>
              </a:tr>
            </a:tbl>
          </a:graphicData>
        </a:graphic>
      </p:graphicFrame>
      <p:sp>
        <p:nvSpPr>
          <p:cNvPr id="4" name="Rectangle 3"/>
          <p:cNvSpPr/>
          <p:nvPr/>
        </p:nvSpPr>
        <p:spPr>
          <a:xfrm>
            <a:off x="1735667" y="885412"/>
            <a:ext cx="17898533" cy="1286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BIS Research</a:t>
            </a:r>
            <a:endParaRPr lang="en-GB"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919504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3" action="ppaction://hlinksldjump"/>
          </p:cNvPr>
          <p:cNvSpPr>
            <a:spLocks noChangeArrowheads="1"/>
          </p:cNvSpPr>
          <p:nvPr>
            <p:custDataLst>
              <p:tags r:id="rId1"/>
            </p:custDataLst>
          </p:nvPr>
        </p:nvSpPr>
        <p:spPr bwMode="auto">
          <a:xfrm>
            <a:off x="11868386" y="333416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800" dirty="0" smtClean="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OUR CLIENTS</a:t>
            </a:r>
            <a:endParaRPr lang="zh-CN" altLang="en-US"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11868386" y="5108137"/>
            <a:ext cx="9572761" cy="2585323"/>
          </a:xfrm>
          <a:prstGeom prst="rect">
            <a:avLst/>
          </a:prstGeom>
        </p:spPr>
        <p:txBody>
          <a:bodyPr wrap="square">
            <a:spAutoFit/>
          </a:bodyPr>
          <a:lstStyle/>
          <a:p>
            <a:pPr algn="r">
              <a:lnSpc>
                <a:spcPct val="150000"/>
              </a:lnSpc>
            </a:pPr>
            <a:r>
              <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rPr>
              <a:t>专业咨询公司、投资公司、顶级投行、跨国企业、券商和基金公司、保险公司、商业银行、高校、 教育机构和政府机构等。 </a:t>
            </a: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640300" y="4805306"/>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34987" y="-1"/>
            <a:ext cx="12869842" cy="12801601"/>
            <a:chOff x="-2534987" y="-1"/>
            <a:chExt cx="12869842" cy="12801601"/>
          </a:xfrm>
        </p:grpSpPr>
        <p:pic>
          <p:nvPicPr>
            <p:cNvPr id="26" name="图片 25"/>
            <p:cNvPicPr>
              <a:picLocks noChangeAspect="1"/>
            </p:cNvPicPr>
            <p:nvPr/>
          </p:nvPicPr>
          <p:blipFill rotWithShape="1">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700" dirty="0" smtClean="0">
                  <a:solidFill>
                    <a:schemeClr val="bg1"/>
                  </a:solidFill>
                  <a:effectLst>
                    <a:outerShdw blurRad="38100" dist="38100" dir="2700000" algn="tl">
                      <a:srgbClr val="000000">
                        <a:alpha val="43137"/>
                      </a:srgbClr>
                    </a:outerShdw>
                  </a:effectLst>
                  <a:latin typeface="Impact" panose="020B0806030902050204" pitchFamily="34" charset="0"/>
                </a:rPr>
                <a:t>04</a:t>
              </a:r>
              <a:endParaRPr lang="zh-CN" altLang="en-US" sz="287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Tree>
    <p:extLst>
      <p:ext uri="{BB962C8B-B14F-4D97-AF65-F5344CB8AC3E}">
        <p14:creationId xmlns:p14="http://schemas.microsoft.com/office/powerpoint/2010/main" val="30217733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8966527" y="1564955"/>
            <a:ext cx="1323053"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sp>
        <p:nvSpPr>
          <p:cNvPr id="12" name="矩形 11"/>
          <p:cNvSpPr/>
          <p:nvPr/>
        </p:nvSpPr>
        <p:spPr>
          <a:xfrm>
            <a:off x="9964377"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5901"/>
            <a:endParaRPr lang="zh-CN" altLang="en-US" sz="3476"/>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190" r="43518" b="-86"/>
          <a:stretch/>
        </p:blipFill>
        <p:spPr>
          <a:xfrm>
            <a:off x="32975" y="0"/>
            <a:ext cx="9931400" cy="12801600"/>
          </a:xfrm>
          <a:prstGeom prst="rect">
            <a:avLst/>
          </a:prstGeom>
        </p:spPr>
      </p:pic>
      <p:sp>
        <p:nvSpPr>
          <p:cNvPr id="14" name="Rectangle 13"/>
          <p:cNvSpPr/>
          <p:nvPr/>
        </p:nvSpPr>
        <p:spPr>
          <a:xfrm>
            <a:off x="12504526" y="2402526"/>
            <a:ext cx="4651360" cy="9833017"/>
          </a:xfrm>
          <a:prstGeom prst="rect">
            <a:avLst/>
          </a:prstGeom>
        </p:spPr>
        <p:txBody>
          <a:bodyPr/>
          <a:lstStyle/>
          <a:p>
            <a:pPr marL="426728" indent="-426728" defTabSz="1706910">
              <a:lnSpc>
                <a:spcPct val="90000"/>
              </a:lnSpc>
              <a:spcBef>
                <a:spcPts val="1867"/>
              </a:spcBef>
              <a:buFont typeface="Arial" panose="020B0604020202020204" pitchFamily="34" charset="0"/>
              <a:buChar char="•"/>
            </a:pPr>
            <a:r>
              <a:rPr lang="zh-CN" altLang="en-US" sz="2800" b="1" dirty="0">
                <a:latin typeface="+mn-ea"/>
              </a:rPr>
              <a:t>埃森哲</a:t>
            </a:r>
            <a:endParaRPr lang="en-US" altLang="zh-CN" sz="2800" b="1" dirty="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a:latin typeface="+mn-ea"/>
              </a:rPr>
              <a:t>麦肯锡</a:t>
            </a:r>
            <a:endParaRPr lang="en-US" altLang="zh-CN" sz="2800" b="1" dirty="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a:latin typeface="+mn-ea"/>
              </a:rPr>
              <a:t>波士顿咨询</a:t>
            </a:r>
            <a:endParaRPr lang="en-US" altLang="zh-CN" sz="2800" b="1" dirty="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a:latin typeface="+mn-ea"/>
              </a:rPr>
              <a:t>英特华咨询</a:t>
            </a:r>
            <a:endParaRPr lang="en-US" altLang="zh-CN" sz="2800" b="1" dirty="0">
              <a:latin typeface="+mn-ea"/>
            </a:endParaRPr>
          </a:p>
          <a:p>
            <a:pPr marL="426728" indent="-426728" defTabSz="1706910">
              <a:lnSpc>
                <a:spcPct val="90000"/>
              </a:lnSpc>
              <a:spcBef>
                <a:spcPts val="1867"/>
              </a:spcBef>
              <a:buFont typeface="Arial" panose="020B0604020202020204" pitchFamily="34" charset="0"/>
              <a:buChar char="•"/>
            </a:pPr>
            <a:r>
              <a:rPr lang="en-US" altLang="zh-CN" sz="2800" b="1" dirty="0" smtClean="0">
                <a:latin typeface="+mn-ea"/>
              </a:rPr>
              <a:t>L.E.K.</a:t>
            </a:r>
            <a:r>
              <a:rPr lang="zh-CN" altLang="en-US" sz="2800" b="1" dirty="0" smtClean="0">
                <a:latin typeface="+mn-ea"/>
              </a:rPr>
              <a:t>咨询</a:t>
            </a:r>
            <a:endParaRPr lang="en-US" altLang="zh-CN" sz="2800" b="1" dirty="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a:latin typeface="+mn-ea"/>
              </a:rPr>
              <a:t>罗</a:t>
            </a:r>
            <a:r>
              <a:rPr lang="zh-CN" altLang="en-US" sz="2800" b="1" dirty="0" smtClean="0">
                <a:latin typeface="+mn-ea"/>
              </a:rPr>
              <a:t>兰</a:t>
            </a:r>
            <a:r>
              <a:rPr lang="en-US" altLang="zh-CN" sz="2800" b="1" dirty="0" smtClean="0">
                <a:latin typeface="+mn-ea"/>
              </a:rPr>
              <a:t>·</a:t>
            </a:r>
            <a:r>
              <a:rPr lang="zh-CN" altLang="en-US" sz="2800" b="1" dirty="0" smtClean="0">
                <a:latin typeface="+mn-ea"/>
              </a:rPr>
              <a:t>贝格</a:t>
            </a:r>
            <a:endParaRPr lang="en-US" altLang="zh-CN" sz="2800" b="1" dirty="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a:latin typeface="+mn-ea"/>
              </a:rPr>
              <a:t>野村综</a:t>
            </a:r>
            <a:r>
              <a:rPr lang="zh-CN" altLang="en-US" sz="2800" b="1" dirty="0" smtClean="0">
                <a:latin typeface="+mn-ea"/>
              </a:rPr>
              <a:t>研</a:t>
            </a:r>
            <a:endParaRPr lang="en-US" altLang="zh-CN" sz="2800" b="1" dirty="0" smtClean="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a:latin typeface="+mn-ea"/>
              </a:rPr>
              <a:t>贝</a:t>
            </a:r>
            <a:r>
              <a:rPr lang="zh-CN" altLang="en-US" sz="2800" b="1" dirty="0" smtClean="0">
                <a:latin typeface="+mn-ea"/>
              </a:rPr>
              <a:t>恩咨询</a:t>
            </a:r>
            <a:endParaRPr lang="en-US" altLang="zh-CN" sz="2800" b="1" dirty="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a:latin typeface="+mn-ea"/>
              </a:rPr>
              <a:t>安永会计师事务所</a:t>
            </a:r>
            <a:endParaRPr lang="en-US" altLang="zh-CN" sz="2800" b="1" dirty="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a:latin typeface="+mn-ea"/>
              </a:rPr>
              <a:t>毕马威会计</a:t>
            </a:r>
            <a:r>
              <a:rPr lang="zh-CN" altLang="en-US" sz="2800" b="1" dirty="0" smtClean="0">
                <a:latin typeface="+mn-ea"/>
              </a:rPr>
              <a:t>师事务所</a:t>
            </a:r>
            <a:endParaRPr lang="en-US" altLang="zh-CN" sz="2800" b="1" dirty="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a:latin typeface="+mn-ea"/>
              </a:rPr>
              <a:t>普华永</a:t>
            </a:r>
            <a:r>
              <a:rPr lang="zh-CN" altLang="en-US" sz="2800" b="1" dirty="0" smtClean="0">
                <a:latin typeface="+mn-ea"/>
              </a:rPr>
              <a:t>道会计师事务所</a:t>
            </a:r>
            <a:endParaRPr lang="en-US" altLang="zh-CN" sz="2800" b="1" dirty="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a:latin typeface="+mn-ea"/>
              </a:rPr>
              <a:t>德</a:t>
            </a:r>
            <a:r>
              <a:rPr lang="zh-CN" altLang="en-US" sz="2800" b="1" dirty="0" smtClean="0">
                <a:latin typeface="+mn-ea"/>
              </a:rPr>
              <a:t>勤会计师事务所</a:t>
            </a:r>
            <a:endParaRPr lang="en-US" altLang="zh-CN" sz="2800" b="1" dirty="0" smtClean="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smtClean="0">
                <a:latin typeface="+mn-ea"/>
              </a:rPr>
              <a:t>霍尼韦尔</a:t>
            </a:r>
            <a:endParaRPr lang="en-US" altLang="zh-CN" sz="2800" b="1" dirty="0" smtClean="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smtClean="0">
                <a:latin typeface="+mn-ea"/>
              </a:rPr>
              <a:t>英国石油公司</a:t>
            </a:r>
            <a:endParaRPr lang="en-US" altLang="zh-CN" sz="2800" b="1" dirty="0" smtClean="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smtClean="0">
                <a:latin typeface="+mn-ea"/>
              </a:rPr>
              <a:t>奥美</a:t>
            </a:r>
            <a:endParaRPr lang="zh-CN" altLang="en-US" sz="2800" b="1" dirty="0">
              <a:latin typeface="+mn-ea"/>
            </a:endParaRPr>
          </a:p>
        </p:txBody>
      </p:sp>
      <p:sp>
        <p:nvSpPr>
          <p:cNvPr id="15" name="Rectangle 14"/>
          <p:cNvSpPr/>
          <p:nvPr/>
        </p:nvSpPr>
        <p:spPr>
          <a:xfrm>
            <a:off x="17302374" y="2402525"/>
            <a:ext cx="4651360" cy="9833017"/>
          </a:xfrm>
          <a:prstGeom prst="rect">
            <a:avLst/>
          </a:prstGeom>
        </p:spPr>
        <p:txBody>
          <a:bodyPr/>
          <a:lstStyle/>
          <a:p>
            <a:pPr marL="426728" indent="-426728" defTabSz="1706910">
              <a:lnSpc>
                <a:spcPct val="90000"/>
              </a:lnSpc>
              <a:spcBef>
                <a:spcPts val="1867"/>
              </a:spcBef>
              <a:buFont typeface="Arial" panose="020B0604020202020204" pitchFamily="34" charset="0"/>
              <a:buChar char="•"/>
            </a:pPr>
            <a:r>
              <a:rPr lang="en-US" altLang="zh-CN" sz="2800" b="1" dirty="0" smtClean="0">
                <a:latin typeface="+mn-ea"/>
              </a:rPr>
              <a:t>IDG</a:t>
            </a:r>
          </a:p>
          <a:p>
            <a:pPr marL="426728" indent="-426728" defTabSz="1706910">
              <a:lnSpc>
                <a:spcPct val="90000"/>
              </a:lnSpc>
              <a:spcBef>
                <a:spcPts val="1867"/>
              </a:spcBef>
              <a:buFont typeface="Arial" panose="020B0604020202020204" pitchFamily="34" charset="0"/>
              <a:buChar char="•"/>
            </a:pPr>
            <a:r>
              <a:rPr lang="zh-CN" altLang="en-US" sz="2800" b="1" dirty="0" smtClean="0">
                <a:latin typeface="+mn-ea"/>
              </a:rPr>
              <a:t>鼎晖投资</a:t>
            </a:r>
            <a:endParaRPr lang="en-US" altLang="zh-CN" sz="2800" b="1" dirty="0" smtClean="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smtClean="0">
                <a:latin typeface="+mn-ea"/>
              </a:rPr>
              <a:t>伊顿投资</a:t>
            </a:r>
            <a:endParaRPr lang="en-US" altLang="zh-CN" sz="2800" b="1" dirty="0" smtClean="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a:latin typeface="+mn-ea"/>
              </a:rPr>
              <a:t>黑石投</a:t>
            </a:r>
            <a:r>
              <a:rPr lang="zh-CN" altLang="en-US" sz="2800" b="1" dirty="0" smtClean="0">
                <a:latin typeface="+mn-ea"/>
              </a:rPr>
              <a:t>资</a:t>
            </a:r>
            <a:endParaRPr lang="en-US" altLang="zh-CN" sz="2800" b="1" dirty="0" smtClean="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smtClean="0">
                <a:latin typeface="+mn-ea"/>
              </a:rPr>
              <a:t>富</a:t>
            </a:r>
            <a:r>
              <a:rPr lang="zh-CN" altLang="en-US" sz="2800" b="1" dirty="0">
                <a:latin typeface="+mn-ea"/>
              </a:rPr>
              <a:t>士</a:t>
            </a:r>
            <a:r>
              <a:rPr lang="zh-CN" altLang="en-US" sz="2800" b="1" dirty="0" smtClean="0">
                <a:latin typeface="+mn-ea"/>
              </a:rPr>
              <a:t>通</a:t>
            </a:r>
            <a:endParaRPr lang="en-US" altLang="zh-CN" sz="2800" b="1" dirty="0" smtClean="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a:latin typeface="+mn-ea"/>
              </a:rPr>
              <a:t>西门</a:t>
            </a:r>
            <a:r>
              <a:rPr lang="zh-CN" altLang="en-US" sz="2800" b="1" dirty="0" smtClean="0">
                <a:latin typeface="+mn-ea"/>
              </a:rPr>
              <a:t>子</a:t>
            </a:r>
            <a:endParaRPr lang="en-US" altLang="zh-CN" sz="2800" b="1" dirty="0" smtClean="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a:latin typeface="+mn-ea"/>
              </a:rPr>
              <a:t>软银中国资</a:t>
            </a:r>
            <a:r>
              <a:rPr lang="zh-CN" altLang="en-US" sz="2800" b="1" dirty="0" smtClean="0">
                <a:latin typeface="+mn-ea"/>
              </a:rPr>
              <a:t>本</a:t>
            </a:r>
            <a:endParaRPr lang="en-US" altLang="zh-CN" sz="2800" b="1" dirty="0" smtClean="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a:latin typeface="+mn-ea"/>
              </a:rPr>
              <a:t>渣打银</a:t>
            </a:r>
            <a:r>
              <a:rPr lang="zh-CN" altLang="en-US" sz="2800" b="1" dirty="0" smtClean="0">
                <a:latin typeface="+mn-ea"/>
              </a:rPr>
              <a:t>行</a:t>
            </a:r>
            <a:endParaRPr lang="en-US" altLang="zh-CN" sz="2800" b="1" dirty="0" smtClean="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smtClean="0">
                <a:latin typeface="+mn-ea"/>
              </a:rPr>
              <a:t>瑞穗投资银行</a:t>
            </a:r>
            <a:endParaRPr lang="en-US" altLang="zh-CN" sz="2800" b="1" dirty="0" smtClean="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smtClean="0">
                <a:latin typeface="+mn-ea"/>
              </a:rPr>
              <a:t>汇</a:t>
            </a:r>
            <a:r>
              <a:rPr lang="zh-CN" altLang="en-US" sz="2800" b="1" dirty="0">
                <a:latin typeface="+mn-ea"/>
              </a:rPr>
              <a:t>丰银</a:t>
            </a:r>
            <a:r>
              <a:rPr lang="zh-CN" altLang="en-US" sz="2800" b="1" dirty="0" smtClean="0">
                <a:latin typeface="+mn-ea"/>
              </a:rPr>
              <a:t>行</a:t>
            </a:r>
            <a:endParaRPr lang="en-US" altLang="zh-CN" sz="2800" b="1" dirty="0" smtClean="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a:latin typeface="+mn-ea"/>
              </a:rPr>
              <a:t>中信产业基</a:t>
            </a:r>
            <a:r>
              <a:rPr lang="zh-CN" altLang="en-US" sz="2800" b="1" dirty="0" smtClean="0">
                <a:latin typeface="+mn-ea"/>
              </a:rPr>
              <a:t>金</a:t>
            </a:r>
            <a:endParaRPr lang="en-US" altLang="zh-CN" sz="2800" b="1" dirty="0" smtClean="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a:latin typeface="+mn-ea"/>
              </a:rPr>
              <a:t>法</a:t>
            </a:r>
            <a:r>
              <a:rPr lang="zh-CN" altLang="en-US" sz="2800" b="1" dirty="0" smtClean="0">
                <a:latin typeface="+mn-ea"/>
              </a:rPr>
              <a:t>国</a:t>
            </a:r>
            <a:r>
              <a:rPr lang="zh-CN" altLang="en-US" sz="2800" b="1" dirty="0">
                <a:latin typeface="+mn-ea"/>
              </a:rPr>
              <a:t>驻华大使</a:t>
            </a:r>
            <a:r>
              <a:rPr lang="zh-CN" altLang="en-US" sz="2800" b="1" dirty="0" smtClean="0">
                <a:latin typeface="+mn-ea"/>
              </a:rPr>
              <a:t>馆</a:t>
            </a:r>
            <a:endParaRPr lang="en-US" altLang="zh-CN" sz="2800" b="1" dirty="0" smtClean="0">
              <a:latin typeface="+mn-ea"/>
            </a:endParaRPr>
          </a:p>
          <a:p>
            <a:pPr marL="426728" indent="-426728" defTabSz="1706910">
              <a:lnSpc>
                <a:spcPct val="90000"/>
              </a:lnSpc>
              <a:spcBef>
                <a:spcPts val="1867"/>
              </a:spcBef>
              <a:buFont typeface="Arial" panose="020B0604020202020204" pitchFamily="34" charset="0"/>
              <a:buChar char="•"/>
            </a:pPr>
            <a:r>
              <a:rPr lang="zh-CN" altLang="en-US" sz="2800" b="1" dirty="0">
                <a:latin typeface="+mn-ea"/>
              </a:rPr>
              <a:t>英国驻华大使</a:t>
            </a:r>
            <a:r>
              <a:rPr lang="zh-CN" altLang="en-US" sz="2800" b="1" dirty="0" smtClean="0">
                <a:latin typeface="+mn-ea"/>
              </a:rPr>
              <a:t>馆</a:t>
            </a:r>
            <a:endParaRPr lang="en-US" altLang="zh-CN" sz="2800" b="1" dirty="0" smtClean="0">
              <a:latin typeface="+mn-ea"/>
            </a:endParaRPr>
          </a:p>
          <a:p>
            <a:pPr marL="426728" indent="-426728" defTabSz="1706910">
              <a:lnSpc>
                <a:spcPct val="90000"/>
              </a:lnSpc>
              <a:spcBef>
                <a:spcPts val="1867"/>
              </a:spcBef>
              <a:buFont typeface="Arial" panose="020B0604020202020204" pitchFamily="34" charset="0"/>
              <a:buChar char="•"/>
            </a:pPr>
            <a:r>
              <a:rPr lang="en-US" altLang="zh-CN" sz="2800" b="1" dirty="0" smtClean="0">
                <a:latin typeface="+mn-ea"/>
              </a:rPr>
              <a:t>……</a:t>
            </a:r>
          </a:p>
          <a:p>
            <a:pPr marL="426728" indent="-426728" defTabSz="1706910">
              <a:lnSpc>
                <a:spcPct val="90000"/>
              </a:lnSpc>
              <a:spcBef>
                <a:spcPts val="1867"/>
              </a:spcBef>
              <a:buFont typeface="Arial" panose="020B0604020202020204" pitchFamily="34" charset="0"/>
              <a:buChar char="•"/>
            </a:pPr>
            <a:endParaRPr lang="zh-CN" altLang="en-US" sz="2400" dirty="0">
              <a:solidFill>
                <a:schemeClr val="bg1">
                  <a:lumMod val="50000"/>
                </a:schemeClr>
              </a:solidFill>
              <a:latin typeface="+mj-lt"/>
              <a:ea typeface="宋体" pitchFamily="2" charset="-122"/>
            </a:endParaRPr>
          </a:p>
        </p:txBody>
      </p:sp>
    </p:spTree>
    <p:extLst>
      <p:ext uri="{BB962C8B-B14F-4D97-AF65-F5344CB8AC3E}">
        <p14:creationId xmlns:p14="http://schemas.microsoft.com/office/powerpoint/2010/main" val="11182515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3054131">
            <a:off x="6157040" y="6795894"/>
            <a:ext cx="4381869" cy="438186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9" name="矩形 8"/>
          <p:cNvSpPr/>
          <p:nvPr/>
        </p:nvSpPr>
        <p:spPr>
          <a:xfrm rot="19300278" flipH="1">
            <a:off x="9054261" y="1645043"/>
            <a:ext cx="18130457" cy="13384849"/>
          </a:xfrm>
          <a:prstGeom prst="rect">
            <a:avLst/>
          </a:prstGeom>
          <a:gradFill>
            <a:gsLst>
              <a:gs pos="0">
                <a:schemeClr val="tx1">
                  <a:alpha val="50000"/>
                </a:schemeClr>
              </a:gs>
              <a:gs pos="100000">
                <a:schemeClr val="tx1">
                  <a:alpha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2" name="矩形 1"/>
          <p:cNvSpPr/>
          <p:nvPr/>
        </p:nvSpPr>
        <p:spPr>
          <a:xfrm>
            <a:off x="9567491" y="7122985"/>
            <a:ext cx="12635656" cy="1717008"/>
          </a:xfrm>
          <a:prstGeom prst="rect">
            <a:avLst/>
          </a:prstGeom>
          <a:effectLst>
            <a:outerShdw blurRad="63500" sx="102000" sy="102000" algn="ctr" rotWithShape="0">
              <a:prstClr val="black">
                <a:alpha val="40000"/>
              </a:prstClr>
            </a:outerShdw>
          </a:effectLst>
        </p:spPr>
        <p:txBody>
          <a:bodyPr wrap="square">
            <a:spAutoFit/>
          </a:bodyPr>
          <a:lstStyle/>
          <a:p>
            <a:pPr algn="r">
              <a:lnSpc>
                <a:spcPct val="150000"/>
              </a:lnSpc>
            </a:pPr>
            <a:r>
              <a:rPr lang="en-US" altLang="zh-CN" sz="8000" dirty="0">
                <a:solidFill>
                  <a:schemeClr val="bg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THANKS FOR </a:t>
            </a:r>
            <a:r>
              <a:rPr lang="en-US" altLang="zh-CN" sz="8000" dirty="0">
                <a:solidFill>
                  <a:srgbClr val="0F85F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WATCHING</a:t>
            </a:r>
            <a:endParaRPr lang="en-US" altLang="zh-CN" sz="8000" dirty="0">
              <a:solidFill>
                <a:schemeClr val="bg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endParaRPr>
          </a:p>
        </p:txBody>
      </p:sp>
      <p:cxnSp>
        <p:nvCxnSpPr>
          <p:cNvPr id="4" name="直接连接符 3"/>
          <p:cNvCxnSpPr/>
          <p:nvPr/>
        </p:nvCxnSpPr>
        <p:spPr>
          <a:xfrm>
            <a:off x="9567494" y="8986828"/>
            <a:ext cx="12635653" cy="0"/>
          </a:xfrm>
          <a:prstGeom prst="line">
            <a:avLst/>
          </a:prstGeom>
          <a:ln w="1905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2639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3" action="ppaction://hlinksldjump"/>
          </p:cNvPr>
          <p:cNvSpPr>
            <a:spLocks noChangeArrowheads="1"/>
          </p:cNvSpPr>
          <p:nvPr>
            <p:custDataLst>
              <p:tags r:id="rId1"/>
            </p:custDataLst>
          </p:nvPr>
        </p:nvSpPr>
        <p:spPr bwMode="auto">
          <a:xfrm>
            <a:off x="10745553" y="1672699"/>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800" b="1" dirty="0">
                <a:solidFill>
                  <a:srgbClr val="0F85F1"/>
                </a:solidFill>
                <a:latin typeface="微软雅黑" panose="020B0503020204020204" pitchFamily="34" charset="-122"/>
                <a:ea typeface="微软雅黑" panose="020B0503020204020204" pitchFamily="34" charset="-122"/>
              </a:rPr>
              <a:t>EMIS </a:t>
            </a:r>
            <a:r>
              <a:rPr lang="zh-CN" altLang="en-US" sz="4800" b="1" dirty="0">
                <a:solidFill>
                  <a:srgbClr val="0F85F1"/>
                </a:solidFill>
                <a:latin typeface="微软雅黑" panose="020B0503020204020204" pitchFamily="34" charset="-122"/>
                <a:ea typeface="微软雅黑" panose="020B0503020204020204" pitchFamily="34" charset="-122"/>
              </a:rPr>
              <a:t>公司背景及最新动态</a:t>
            </a:r>
          </a:p>
        </p:txBody>
      </p:sp>
      <p:sp>
        <p:nvSpPr>
          <p:cNvPr id="8" name="矩形 7"/>
          <p:cNvSpPr/>
          <p:nvPr/>
        </p:nvSpPr>
        <p:spPr>
          <a:xfrm>
            <a:off x="12749999" y="3135086"/>
            <a:ext cx="8691148" cy="9602629"/>
          </a:xfrm>
          <a:prstGeom prst="rect">
            <a:avLst/>
          </a:prstGeom>
        </p:spPr>
        <p:txBody>
          <a:bodyPr wrap="square">
            <a:spAutoFit/>
          </a:bodyPr>
          <a:lstStyle/>
          <a:p>
            <a:pPr>
              <a:lnSpc>
                <a:spcPct val="150000"/>
              </a:lnSpc>
              <a:spcBef>
                <a:spcPct val="0"/>
              </a:spcBef>
              <a:buClr>
                <a:srgbClr val="0070C0"/>
              </a:buClr>
              <a:defRPr/>
            </a:pPr>
            <a:r>
              <a:rPr lang="en-US" altLang="zh-CN" sz="2800" dirty="0">
                <a:cs typeface="Arial" charset="0"/>
              </a:rPr>
              <a:t>EMIS </a:t>
            </a:r>
            <a:r>
              <a:rPr lang="zh-CN" altLang="en-US" sz="2800" dirty="0">
                <a:cs typeface="Arial" charset="0"/>
              </a:rPr>
              <a:t>公司（原名</a:t>
            </a:r>
            <a:r>
              <a:rPr lang="en-US" altLang="zh-CN" sz="2800" dirty="0">
                <a:cs typeface="Arial" charset="0"/>
              </a:rPr>
              <a:t>ISI</a:t>
            </a:r>
            <a:r>
              <a:rPr lang="zh-CN" altLang="en-US" sz="2800" dirty="0">
                <a:cs typeface="Arial" charset="0"/>
              </a:rPr>
              <a:t>， </a:t>
            </a:r>
            <a:r>
              <a:rPr lang="en-US" altLang="zh-CN" sz="2800" dirty="0">
                <a:cs typeface="Arial" charset="0"/>
              </a:rPr>
              <a:t>2014</a:t>
            </a:r>
            <a:r>
              <a:rPr lang="zh-CN" altLang="en-US" sz="2800" dirty="0">
                <a:cs typeface="Arial" charset="0"/>
              </a:rPr>
              <a:t>年</a:t>
            </a:r>
            <a:r>
              <a:rPr lang="en-US" altLang="zh-CN" sz="2800" dirty="0">
                <a:cs typeface="Arial" charset="0"/>
              </a:rPr>
              <a:t>4</a:t>
            </a:r>
            <a:r>
              <a:rPr lang="zh-CN" altLang="en-US" sz="2800" dirty="0">
                <a:cs typeface="Arial" charset="0"/>
              </a:rPr>
              <a:t>月</a:t>
            </a:r>
            <a:r>
              <a:rPr lang="en-US" altLang="zh-CN" sz="2800" dirty="0">
                <a:cs typeface="Arial" charset="0"/>
              </a:rPr>
              <a:t>15</a:t>
            </a:r>
            <a:r>
              <a:rPr lang="zh-CN" altLang="en-US" sz="2800" dirty="0">
                <a:cs typeface="Arial" charset="0"/>
              </a:rPr>
              <a:t>日更名为</a:t>
            </a:r>
            <a:r>
              <a:rPr lang="en-US" altLang="zh-CN" sz="2800" dirty="0">
                <a:cs typeface="Arial" charset="0"/>
              </a:rPr>
              <a:t>EMIS</a:t>
            </a:r>
            <a:r>
              <a:rPr lang="zh-CN" altLang="en-US" sz="2800" dirty="0">
                <a:cs typeface="Arial" charset="0"/>
              </a:rPr>
              <a:t>）创建于</a:t>
            </a:r>
            <a:r>
              <a:rPr lang="en-US" altLang="zh-CN" sz="2800" b="1" dirty="0">
                <a:cs typeface="Arial" charset="0"/>
              </a:rPr>
              <a:t>1994</a:t>
            </a:r>
            <a:r>
              <a:rPr lang="zh-CN" altLang="en-US" sz="2800" dirty="0">
                <a:cs typeface="Arial" charset="0"/>
              </a:rPr>
              <a:t>年纽约，</a:t>
            </a:r>
            <a:r>
              <a:rPr lang="en-US" altLang="zh-CN" sz="2800" b="1" dirty="0">
                <a:cs typeface="Arial" charset="0"/>
              </a:rPr>
              <a:t>1996</a:t>
            </a:r>
            <a:r>
              <a:rPr lang="zh-CN" altLang="en-US" sz="2800" dirty="0">
                <a:cs typeface="Arial" charset="0"/>
              </a:rPr>
              <a:t>年起进入中国市场，</a:t>
            </a:r>
            <a:r>
              <a:rPr lang="en-US" altLang="zh-CN" sz="2800" b="1" dirty="0">
                <a:cs typeface="Arial" charset="0"/>
              </a:rPr>
              <a:t>1999</a:t>
            </a:r>
            <a:r>
              <a:rPr lang="zh-CN" altLang="en-US" sz="2800" dirty="0">
                <a:cs typeface="Arial" charset="0"/>
              </a:rPr>
              <a:t>年成为英国</a:t>
            </a:r>
            <a:r>
              <a:rPr lang="zh-CN" altLang="en-US" sz="2800" b="1" dirty="0">
                <a:cs typeface="Arial" charset="0"/>
              </a:rPr>
              <a:t>欧洲货</a:t>
            </a:r>
            <a:r>
              <a:rPr lang="zh-CN" altLang="en-US" sz="2800" b="1" dirty="0" smtClean="0">
                <a:cs typeface="Arial" charset="0"/>
              </a:rPr>
              <a:t>币机</a:t>
            </a:r>
            <a:r>
              <a:rPr lang="zh-CN" altLang="en-US" sz="2800" b="1" dirty="0">
                <a:cs typeface="Arial" charset="0"/>
              </a:rPr>
              <a:t>构投资者集团（</a:t>
            </a:r>
            <a:r>
              <a:rPr lang="en-US" altLang="zh-CN" sz="2800" b="1" dirty="0">
                <a:cs typeface="Arial" charset="0"/>
              </a:rPr>
              <a:t>Euromoney Institutional Investor Group</a:t>
            </a:r>
            <a:r>
              <a:rPr lang="zh-CN" altLang="en-US" sz="2800" b="1" dirty="0">
                <a:cs typeface="Arial" charset="0"/>
              </a:rPr>
              <a:t>，</a:t>
            </a:r>
            <a:r>
              <a:rPr lang="en-US" altLang="zh-CN" sz="2800" b="1" dirty="0">
                <a:cs typeface="Arial" charset="0"/>
              </a:rPr>
              <a:t>LSE: ERM) </a:t>
            </a:r>
            <a:r>
              <a:rPr lang="zh-CN" altLang="en-US" sz="2800" dirty="0">
                <a:cs typeface="Arial" charset="0"/>
              </a:rPr>
              <a:t>的全资子公司。在全球多个国家和地区设立了分支机构，中国区的办公室在</a:t>
            </a:r>
            <a:r>
              <a:rPr lang="zh-CN" altLang="en-US" sz="2800" b="1" dirty="0">
                <a:cs typeface="Arial" charset="0"/>
              </a:rPr>
              <a:t>上海、香港</a:t>
            </a:r>
            <a:r>
              <a:rPr lang="zh-CN" altLang="en-US" sz="2800" dirty="0">
                <a:cs typeface="Arial" charset="0"/>
              </a:rPr>
              <a:t>。</a:t>
            </a:r>
            <a:endParaRPr lang="en-US" altLang="zh-CN" sz="2800" dirty="0">
              <a:cs typeface="Arial" charset="0"/>
            </a:endParaRPr>
          </a:p>
          <a:p>
            <a:pPr algn="r">
              <a:lnSpc>
                <a:spcPct val="150000"/>
              </a:lnSpc>
            </a:pPr>
            <a:endPar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spcBef>
                <a:spcPct val="0"/>
              </a:spcBef>
              <a:buClr>
                <a:srgbClr val="0070C0"/>
              </a:buClr>
              <a:defRPr/>
            </a:pPr>
            <a:r>
              <a:rPr lang="zh-CN" altLang="en-US" sz="2800" dirty="0">
                <a:cs typeface="Arial" charset="0"/>
              </a:rPr>
              <a:t>从创立之初，我们公司就专注于提供</a:t>
            </a:r>
            <a:r>
              <a:rPr lang="zh-CN" altLang="en-US" sz="2800" b="1" dirty="0">
                <a:cs typeface="Arial" charset="0"/>
              </a:rPr>
              <a:t>新兴市场国家</a:t>
            </a:r>
            <a:r>
              <a:rPr lang="zh-CN" altLang="en-US" sz="2800" dirty="0">
                <a:cs typeface="Arial" charset="0"/>
              </a:rPr>
              <a:t>的商业资讯。一直到现在，我们仍然是全球仅有的新兴市场信息服务的领先提供商。通过网络平台</a:t>
            </a:r>
            <a:r>
              <a:rPr lang="en-US" altLang="zh-CN" sz="2800" b="1" dirty="0">
                <a:cs typeface="Arial" charset="0"/>
              </a:rPr>
              <a:t>Emerging Markets Information Service(EMIS, </a:t>
            </a:r>
            <a:r>
              <a:rPr lang="en-US" altLang="zh-CN" sz="2800" b="1" dirty="0">
                <a:solidFill>
                  <a:srgbClr val="FF0000"/>
                </a:solidFill>
                <a:cs typeface="Arial" charset="0"/>
                <a:hlinkClick r:id="rId4"/>
              </a:rPr>
              <a:t>www.emis.com</a:t>
            </a:r>
            <a:r>
              <a:rPr lang="en-US" altLang="zh-CN" sz="2800" b="1" dirty="0">
                <a:solidFill>
                  <a:srgbClr val="FF0000"/>
                </a:solidFill>
                <a:cs typeface="Arial" charset="0"/>
              </a:rPr>
              <a:t> </a:t>
            </a:r>
            <a:r>
              <a:rPr lang="en-US" altLang="zh-CN" sz="2800" b="1" dirty="0">
                <a:cs typeface="Arial" charset="0"/>
              </a:rPr>
              <a:t>)</a:t>
            </a:r>
            <a:r>
              <a:rPr lang="zh-CN" altLang="en-US" sz="2800" dirty="0">
                <a:cs typeface="Arial" charset="0"/>
              </a:rPr>
              <a:t>提供</a:t>
            </a:r>
            <a:r>
              <a:rPr lang="zh-CN" altLang="en-US" sz="2800" b="1" dirty="0">
                <a:cs typeface="Arial" charset="0"/>
              </a:rPr>
              <a:t>超过</a:t>
            </a:r>
            <a:r>
              <a:rPr lang="en-US" altLang="zh-CN" sz="2800" b="1" dirty="0">
                <a:cs typeface="Arial" charset="0"/>
              </a:rPr>
              <a:t>100</a:t>
            </a:r>
            <a:r>
              <a:rPr lang="zh-CN" altLang="en-US" sz="2800" b="1" dirty="0">
                <a:cs typeface="Arial" charset="0"/>
              </a:rPr>
              <a:t>个</a:t>
            </a:r>
            <a:r>
              <a:rPr lang="zh-CN" altLang="en-US" sz="2800" dirty="0">
                <a:cs typeface="Arial" charset="0"/>
              </a:rPr>
              <a:t>国家和地区、难以获得的新兴市场动态和商务信息。</a:t>
            </a:r>
            <a:endParaRPr lang="en-US" altLang="zh-CN" sz="2800" dirty="0">
              <a:cs typeface="Arial" charset="0"/>
            </a:endParaRPr>
          </a:p>
          <a:p>
            <a:pPr algn="r">
              <a:lnSpc>
                <a:spcPct val="150000"/>
              </a:lnSpc>
            </a:pPr>
            <a:endParaRPr lang="zh-CN" altLang="en-US" sz="2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r>
              <a:rPr lang="en-US" altLang="zh-CN" sz="2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2749999" y="7401321"/>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34987" y="-1"/>
            <a:ext cx="12869842" cy="12801601"/>
            <a:chOff x="-2534987" y="-1"/>
            <a:chExt cx="12869842" cy="12801601"/>
          </a:xfrm>
        </p:grpSpPr>
        <p:pic>
          <p:nvPicPr>
            <p:cNvPr id="26" name="图片 25"/>
            <p:cNvPicPr>
              <a:picLocks noChangeAspect="1"/>
            </p:cNvPicPr>
            <p:nvPr/>
          </p:nvPicPr>
          <p:blipFill rotWithShape="1">
            <a:blip r:embed="rId5" cstate="email">
              <a:duotone>
                <a:prstClr val="black"/>
                <a:schemeClr val="accent3">
                  <a:tint val="45000"/>
                  <a:satMod val="400000"/>
                </a:schemeClr>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a:ext>
              </a:extLst>
            </a:blip>
            <a:src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700" dirty="0">
                  <a:solidFill>
                    <a:schemeClr val="bg1"/>
                  </a:solidFill>
                  <a:effectLst>
                    <a:outerShdw blurRad="38100" dist="38100" dir="2700000" algn="tl">
                      <a:srgbClr val="000000">
                        <a:alpha val="43137"/>
                      </a:srgbClr>
                    </a:outerShdw>
                  </a:effectLst>
                  <a:latin typeface="Impact" panose="020B0806030902050204" pitchFamily="34" charset="0"/>
                </a:rPr>
                <a:t>01</a:t>
              </a:r>
              <a:endParaRPr lang="zh-CN" altLang="en-US" sz="287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Tree>
    <p:extLst>
      <p:ext uri="{BB962C8B-B14F-4D97-AF65-F5344CB8AC3E}">
        <p14:creationId xmlns:p14="http://schemas.microsoft.com/office/powerpoint/2010/main" val="14758663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9485" y="0"/>
            <a:ext cx="21461506" cy="9717741"/>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185485" y="3129530"/>
            <a:ext cx="19025420" cy="4813625"/>
          </a:xfrm>
          <a:prstGeom prst="rect">
            <a:avLst/>
          </a:prstGeom>
        </p:spPr>
        <p:txBody>
          <a:bodyPr wrap="square">
            <a:spAutoFit/>
          </a:bodyPr>
          <a:lstStyle/>
          <a:p>
            <a:pPr indent="533400" algn="just">
              <a:lnSpc>
                <a:spcPct val="130000"/>
              </a:lnSpc>
            </a:pPr>
            <a:r>
              <a:rPr lang="en-US" altLang="zh-CN" sz="3600" dirty="0" smtClean="0">
                <a:solidFill>
                  <a:schemeClr val="bg1">
                    <a:lumMod val="85000"/>
                  </a:schemeClr>
                </a:solidFill>
                <a:latin typeface="微软雅黑" panose="020B0503020204020204" pitchFamily="34" charset="-122"/>
                <a:ea typeface="微软雅黑" panose="020B0503020204020204" pitchFamily="34" charset="-122"/>
              </a:rPr>
              <a:t>EMIS</a:t>
            </a:r>
            <a:r>
              <a:rPr lang="zh-CN" altLang="en-US" sz="3600" dirty="0">
                <a:solidFill>
                  <a:schemeClr val="bg1">
                    <a:lumMod val="85000"/>
                  </a:schemeClr>
                </a:solidFill>
                <a:latin typeface="微软雅黑" panose="020B0503020204020204" pitchFamily="34" charset="-122"/>
                <a:ea typeface="微软雅黑" panose="020B0503020204020204" pitchFamily="34" charset="-122"/>
              </a:rPr>
              <a:t>整合了</a:t>
            </a:r>
            <a:r>
              <a:rPr lang="en-US" altLang="zh-CN" sz="3600" dirty="0">
                <a:solidFill>
                  <a:schemeClr val="bg1">
                    <a:lumMod val="85000"/>
                  </a:schemeClr>
                </a:solidFill>
                <a:latin typeface="微软雅黑" panose="020B0503020204020204" pitchFamily="34" charset="-122"/>
                <a:ea typeface="微软雅黑" panose="020B0503020204020204" pitchFamily="34" charset="-122"/>
              </a:rPr>
              <a:t>9000</a:t>
            </a:r>
            <a:r>
              <a:rPr lang="zh-CN" altLang="en-US" sz="3600" dirty="0">
                <a:solidFill>
                  <a:schemeClr val="bg1">
                    <a:lumMod val="85000"/>
                  </a:schemeClr>
                </a:solidFill>
                <a:latin typeface="微软雅黑" panose="020B0503020204020204" pitchFamily="34" charset="-122"/>
                <a:ea typeface="微软雅黑" panose="020B0503020204020204" pitchFamily="34" charset="-122"/>
              </a:rPr>
              <a:t>多种国内外信息资源、</a:t>
            </a:r>
            <a:r>
              <a:rPr lang="en-US" altLang="zh-CN" sz="3600" dirty="0">
                <a:solidFill>
                  <a:schemeClr val="bg1">
                    <a:lumMod val="85000"/>
                  </a:schemeClr>
                </a:solidFill>
                <a:latin typeface="微软雅黑" panose="020B0503020204020204" pitchFamily="34" charset="-122"/>
                <a:ea typeface="微软雅黑" panose="020B0503020204020204" pitchFamily="34" charset="-122"/>
              </a:rPr>
              <a:t>20000</a:t>
            </a:r>
            <a:r>
              <a:rPr lang="zh-CN" altLang="en-US" sz="3600" dirty="0">
                <a:solidFill>
                  <a:schemeClr val="bg1">
                    <a:lumMod val="85000"/>
                  </a:schemeClr>
                </a:solidFill>
                <a:latin typeface="微软雅黑" panose="020B0503020204020204" pitchFamily="34" charset="-122"/>
                <a:ea typeface="微软雅黑" panose="020B0503020204020204" pitchFamily="34" charset="-122"/>
              </a:rPr>
              <a:t>多份刊物，所有信息内容均由当地信息供应商直接提供并以英语和当地语言同时表现，共</a:t>
            </a:r>
            <a:r>
              <a:rPr lang="en-US" altLang="zh-CN" sz="3600" dirty="0">
                <a:solidFill>
                  <a:schemeClr val="bg1">
                    <a:lumMod val="85000"/>
                  </a:schemeClr>
                </a:solidFill>
                <a:latin typeface="微软雅黑" panose="020B0503020204020204" pitchFamily="34" charset="-122"/>
                <a:ea typeface="微软雅黑" panose="020B0503020204020204" pitchFamily="34" charset="-122"/>
              </a:rPr>
              <a:t>15</a:t>
            </a:r>
            <a:r>
              <a:rPr lang="zh-CN" altLang="en-US" sz="3600" dirty="0">
                <a:solidFill>
                  <a:schemeClr val="bg1">
                    <a:lumMod val="85000"/>
                  </a:schemeClr>
                </a:solidFill>
                <a:latin typeface="微软雅黑" panose="020B0503020204020204" pitchFamily="34" charset="-122"/>
                <a:ea typeface="微软雅黑" panose="020B0503020204020204" pitchFamily="34" charset="-122"/>
              </a:rPr>
              <a:t>种语言</a:t>
            </a:r>
            <a:r>
              <a:rPr lang="zh-CN" altLang="en-US" sz="3600" dirty="0" smtClean="0">
                <a:solidFill>
                  <a:schemeClr val="bg1">
                    <a:lumMod val="85000"/>
                  </a:schemeClr>
                </a:solidFill>
                <a:latin typeface="微软雅黑" panose="020B0503020204020204" pitchFamily="34" charset="-122"/>
                <a:ea typeface="微软雅黑" panose="020B0503020204020204" pitchFamily="34" charset="-122"/>
              </a:rPr>
              <a:t>。</a:t>
            </a:r>
            <a:endParaRPr lang="en-US" altLang="zh-CN" sz="3600" dirty="0" smtClean="0">
              <a:solidFill>
                <a:schemeClr val="bg1">
                  <a:lumMod val="85000"/>
                </a:schemeClr>
              </a:solidFill>
              <a:latin typeface="微软雅黑" panose="020B0503020204020204" pitchFamily="34" charset="-122"/>
              <a:ea typeface="微软雅黑" panose="020B0503020204020204" pitchFamily="34" charset="-122"/>
            </a:endParaRPr>
          </a:p>
          <a:p>
            <a:pPr indent="533400" algn="just">
              <a:lnSpc>
                <a:spcPct val="130000"/>
              </a:lnSpc>
            </a:pPr>
            <a:endParaRPr lang="en-US" altLang="zh-CN" sz="3600" dirty="0">
              <a:solidFill>
                <a:schemeClr val="bg1">
                  <a:lumMod val="85000"/>
                </a:schemeClr>
              </a:solidFill>
              <a:latin typeface="微软雅黑" panose="020B0503020204020204" pitchFamily="34" charset="-122"/>
              <a:ea typeface="微软雅黑" panose="020B0503020204020204" pitchFamily="34" charset="-122"/>
            </a:endParaRPr>
          </a:p>
          <a:p>
            <a:pPr indent="533400" algn="just">
              <a:lnSpc>
                <a:spcPct val="130000"/>
              </a:lnSpc>
            </a:pPr>
            <a:r>
              <a:rPr lang="zh-CN" altLang="en-US" sz="3600" dirty="0">
                <a:solidFill>
                  <a:schemeClr val="bg1">
                    <a:lumMod val="85000"/>
                  </a:schemeClr>
                </a:solidFill>
                <a:latin typeface="微软雅黑" panose="020B0503020204020204" pitchFamily="34" charset="-122"/>
                <a:ea typeface="微软雅黑" panose="020B0503020204020204" pitchFamily="34" charset="-122"/>
              </a:rPr>
              <a:t>为全球</a:t>
            </a:r>
            <a:r>
              <a:rPr lang="en-US" altLang="zh-CN" sz="3600" dirty="0">
                <a:solidFill>
                  <a:schemeClr val="bg1">
                    <a:lumMod val="85000"/>
                  </a:schemeClr>
                </a:solidFill>
                <a:latin typeface="微软雅黑" panose="020B0503020204020204" pitchFamily="34" charset="-122"/>
                <a:ea typeface="微软雅黑" panose="020B0503020204020204" pitchFamily="34" charset="-122"/>
              </a:rPr>
              <a:t>3000</a:t>
            </a:r>
            <a:r>
              <a:rPr lang="zh-CN" altLang="en-US" sz="3600" dirty="0">
                <a:solidFill>
                  <a:schemeClr val="bg1">
                    <a:lumMod val="85000"/>
                  </a:schemeClr>
                </a:solidFill>
                <a:latin typeface="微软雅黑" panose="020B0503020204020204" pitchFamily="34" charset="-122"/>
                <a:ea typeface="微软雅黑" panose="020B0503020204020204" pitchFamily="34" charset="-122"/>
              </a:rPr>
              <a:t>多个机构提供服务，包括专业咨询公司、投资公司、顶级投行、跨国企业、券商和基金公司、保险公司、商业银行、高校、 教育机构和政府机构等。</a:t>
            </a:r>
          </a:p>
          <a:p>
            <a:pPr indent="533400" algn="just">
              <a:lnSpc>
                <a:spcPct val="130000"/>
              </a:lnSpc>
            </a:pPr>
            <a:endParaRPr lang="zh-CN" altLang="en-US" sz="2800" dirty="0" smtClean="0">
              <a:solidFill>
                <a:schemeClr val="bg1">
                  <a:lumMod val="85000"/>
                </a:schemeClr>
              </a:solidFill>
              <a:latin typeface="微软雅黑" panose="020B0503020204020204" pitchFamily="34" charset="-122"/>
              <a:ea typeface="微软雅黑" panose="020B0503020204020204" pitchFamily="34" charset="-122"/>
            </a:endParaRPr>
          </a:p>
          <a:p>
            <a:pPr indent="533400" algn="just">
              <a:lnSpc>
                <a:spcPct val="130000"/>
              </a:lnSpc>
            </a:pPr>
            <a:endParaRPr lang="en-US" altLang="zh-CN" sz="28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99485" y="2021535"/>
            <a:ext cx="2235610" cy="2215991"/>
          </a:xfrm>
          <a:prstGeom prst="rect">
            <a:avLst/>
          </a:prstGeom>
          <a:noFill/>
        </p:spPr>
        <p:txBody>
          <a:bodyPr wrap="square" rtlCol="0">
            <a:spAutoFit/>
          </a:bodyPr>
          <a:lstStyle/>
          <a:p>
            <a:r>
              <a:rPr lang="zh-CN" altLang="en-US" sz="13800" dirty="0">
                <a:solidFill>
                  <a:schemeClr val="bg1">
                    <a:lumMod val="85000"/>
                  </a:schemeClr>
                </a:solidFill>
                <a:latin typeface="Impact" panose="020B0806030902050204" pitchFamily="34" charset="0"/>
              </a:rPr>
              <a:t>“</a:t>
            </a:r>
          </a:p>
        </p:txBody>
      </p:sp>
      <p:sp>
        <p:nvSpPr>
          <p:cNvPr id="7" name="Shape 2702"/>
          <p:cNvSpPr/>
          <p:nvPr/>
        </p:nvSpPr>
        <p:spPr>
          <a:xfrm>
            <a:off x="9639986" y="8422335"/>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bg1">
              <a:lumMod val="8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8" name="Shape 2703"/>
          <p:cNvSpPr/>
          <p:nvPr/>
        </p:nvSpPr>
        <p:spPr>
          <a:xfrm>
            <a:off x="11161803" y="8422335"/>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1">
              <a:lumMod val="8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9" name="Shape 2708"/>
          <p:cNvSpPr/>
          <p:nvPr/>
        </p:nvSpPr>
        <p:spPr>
          <a:xfrm>
            <a:off x="12683620" y="8422335"/>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bg1">
              <a:lumMod val="8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Tree>
    <p:extLst>
      <p:ext uri="{BB962C8B-B14F-4D97-AF65-F5344CB8AC3E}">
        <p14:creationId xmlns:p14="http://schemas.microsoft.com/office/powerpoint/2010/main" val="9147893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1679" t="49373" r="10219" b="-624"/>
          <a:stretch/>
        </p:blipFill>
        <p:spPr>
          <a:xfrm>
            <a:off x="0" y="232763"/>
            <a:ext cx="22670429" cy="11836400"/>
          </a:xfrm>
          <a:prstGeom prst="rect">
            <a:avLst/>
          </a:prstGeom>
        </p:spPr>
      </p:pic>
      <p:sp>
        <p:nvSpPr>
          <p:cNvPr id="4" name="矩形 3"/>
          <p:cNvSpPr/>
          <p:nvPr/>
        </p:nvSpPr>
        <p:spPr>
          <a:xfrm>
            <a:off x="723901" y="758210"/>
            <a:ext cx="9029699" cy="1462516"/>
          </a:xfrm>
          <a:prstGeom prst="rect">
            <a:avLst/>
          </a:prstGeom>
        </p:spPr>
        <p:txBody>
          <a:bodyPr wrap="square">
            <a:spAutoFit/>
          </a:bodyPr>
          <a:lstStyle/>
          <a:p>
            <a:pPr algn="ctr">
              <a:lnSpc>
                <a:spcPct val="130000"/>
              </a:lnSpc>
            </a:pPr>
            <a:r>
              <a:rPr lang="en-US" altLang="zh-CN" sz="3600" dirty="0">
                <a:latin typeface="微软雅黑" panose="020B0503020204020204" pitchFamily="34" charset="-122"/>
                <a:ea typeface="微软雅黑" panose="020B0503020204020204" pitchFamily="34" charset="-122"/>
              </a:rPr>
              <a:t>Europe, Middle East &amp; Africa</a:t>
            </a:r>
          </a:p>
          <a:p>
            <a:pPr algn="ctr">
              <a:lnSpc>
                <a:spcPct val="130000"/>
              </a:lnSpc>
            </a:pPr>
            <a:endParaRPr lang="en-US" altLang="zh-CN" sz="3600" dirty="0">
              <a:latin typeface="微软雅黑" panose="020B0503020204020204" pitchFamily="34" charset="-122"/>
              <a:ea typeface="微软雅黑" panose="020B0503020204020204" pitchFamily="34" charset="-122"/>
            </a:endParaRPr>
          </a:p>
        </p:txBody>
      </p:sp>
      <p:sp>
        <p:nvSpPr>
          <p:cNvPr id="6" name="TextBox 5"/>
          <p:cNvSpPr txBox="1"/>
          <p:nvPr/>
        </p:nvSpPr>
        <p:spPr>
          <a:xfrm>
            <a:off x="6915150" y="5744698"/>
            <a:ext cx="7567462" cy="812530"/>
          </a:xfrm>
          <a:prstGeom prst="rect">
            <a:avLst/>
          </a:prstGeom>
        </p:spPr>
        <p:txBody>
          <a:bodyPr wrap="square">
            <a:spAutoFit/>
          </a:bodyPr>
          <a:lstStyle>
            <a:defPPr>
              <a:defRPr lang="en-US"/>
            </a:defPPr>
            <a:lvl1pPr algn="ctr">
              <a:lnSpc>
                <a:spcPct val="130000"/>
              </a:lnSpc>
              <a:defRPr sz="3600">
                <a:latin typeface="微软雅黑" panose="020B0503020204020204" pitchFamily="34" charset="-122"/>
                <a:ea typeface="微软雅黑" panose="020B0503020204020204" pitchFamily="34" charset="-122"/>
              </a:defRPr>
            </a:lvl1pPr>
          </a:lstStyle>
          <a:p>
            <a:r>
              <a:rPr lang="en-US" dirty="0"/>
              <a:t>Latin America &amp; the Caribbean</a:t>
            </a:r>
          </a:p>
        </p:txBody>
      </p:sp>
      <p:sp>
        <p:nvSpPr>
          <p:cNvPr id="7" name="TextBox 6"/>
          <p:cNvSpPr txBox="1"/>
          <p:nvPr/>
        </p:nvSpPr>
        <p:spPr>
          <a:xfrm>
            <a:off x="6941275" y="7178357"/>
            <a:ext cx="3548694" cy="3108543"/>
          </a:xfrm>
          <a:prstGeom prst="rect">
            <a:avLst/>
          </a:prstGeom>
        </p:spPr>
        <p:txBody>
          <a:bodyPr wrap="square">
            <a:spAutoFit/>
          </a:bodyPr>
          <a:lstStyle>
            <a:defPPr>
              <a:defRPr lang="en-US"/>
            </a:defPPr>
            <a:lvl1pPr marL="171450" indent="-171450">
              <a:buFont typeface="Arial" panose="020B0604020202020204" pitchFamily="34" charset="0"/>
              <a:buChar char="•"/>
              <a:defRPr sz="2800">
                <a:solidFill>
                  <a:schemeClr val="bg2">
                    <a:lumMod val="25000"/>
                  </a:schemeClr>
                </a:solidFill>
                <a:latin typeface="Arial" panose="020B0604020202020204" pitchFamily="34" charset="0"/>
                <a:cs typeface="Arial" panose="020B0604020202020204" pitchFamily="34" charset="0"/>
              </a:defRPr>
            </a:lvl1pPr>
          </a:lstStyle>
          <a:p>
            <a:r>
              <a:rPr lang="en-US" dirty="0"/>
              <a:t>Argentina</a:t>
            </a:r>
          </a:p>
          <a:p>
            <a:r>
              <a:rPr lang="en-US" dirty="0"/>
              <a:t>Bolivia</a:t>
            </a:r>
          </a:p>
          <a:p>
            <a:r>
              <a:rPr lang="en-US" dirty="0"/>
              <a:t>Brazil</a:t>
            </a:r>
          </a:p>
          <a:p>
            <a:r>
              <a:rPr lang="en-US" dirty="0"/>
              <a:t>Central America &amp; the Caribbean</a:t>
            </a:r>
          </a:p>
          <a:p>
            <a:r>
              <a:rPr lang="en-US" dirty="0"/>
              <a:t>Chile</a:t>
            </a:r>
          </a:p>
          <a:p>
            <a:r>
              <a:rPr lang="en-US" dirty="0" smtClean="0"/>
              <a:t>Colombia</a:t>
            </a:r>
            <a:endParaRPr lang="en-US" dirty="0"/>
          </a:p>
        </p:txBody>
      </p:sp>
      <p:sp>
        <p:nvSpPr>
          <p:cNvPr id="8" name="TextBox 7"/>
          <p:cNvSpPr txBox="1"/>
          <p:nvPr/>
        </p:nvSpPr>
        <p:spPr>
          <a:xfrm>
            <a:off x="17440416" y="7692030"/>
            <a:ext cx="1101584" cy="812530"/>
          </a:xfrm>
          <a:prstGeom prst="rect">
            <a:avLst/>
          </a:prstGeom>
        </p:spPr>
        <p:txBody>
          <a:bodyPr wrap="square">
            <a:spAutoFit/>
          </a:bodyPr>
          <a:lstStyle>
            <a:defPPr>
              <a:defRPr lang="en-US"/>
            </a:defPPr>
            <a:lvl1pPr algn="ctr">
              <a:lnSpc>
                <a:spcPct val="130000"/>
              </a:lnSpc>
              <a:defRPr sz="3600">
                <a:latin typeface="微软雅黑" panose="020B0503020204020204" pitchFamily="34" charset="-122"/>
                <a:ea typeface="微软雅黑" panose="020B0503020204020204" pitchFamily="34" charset="-122"/>
              </a:defRPr>
            </a:lvl1pPr>
          </a:lstStyle>
          <a:p>
            <a:r>
              <a:rPr lang="en-US" dirty="0"/>
              <a:t>Asia</a:t>
            </a:r>
          </a:p>
        </p:txBody>
      </p:sp>
      <p:sp>
        <p:nvSpPr>
          <p:cNvPr id="9" name="TextBox 8"/>
          <p:cNvSpPr txBox="1"/>
          <p:nvPr/>
        </p:nvSpPr>
        <p:spPr>
          <a:xfrm>
            <a:off x="15468600" y="8815656"/>
            <a:ext cx="3272362" cy="3108543"/>
          </a:xfrm>
          <a:prstGeom prst="rect">
            <a:avLst/>
          </a:prstGeom>
        </p:spPr>
        <p:txBody>
          <a:bodyPr wrap="square">
            <a:spAutoFit/>
          </a:bodyPr>
          <a:lstStyle>
            <a:defPPr>
              <a:defRPr lang="en-US"/>
            </a:defPPr>
            <a:lvl1pPr marL="171450" indent="-171450">
              <a:buFont typeface="Arial" panose="020B0604020202020204" pitchFamily="34" charset="0"/>
              <a:buChar char="•"/>
              <a:defRPr sz="2800">
                <a:solidFill>
                  <a:schemeClr val="bg2">
                    <a:lumMod val="25000"/>
                  </a:schemeClr>
                </a:solidFill>
                <a:latin typeface="Arial" panose="020B0604020202020204" pitchFamily="34" charset="0"/>
                <a:cs typeface="Arial" panose="020B0604020202020204" pitchFamily="34" charset="0"/>
              </a:defRPr>
            </a:lvl1pPr>
          </a:lstStyle>
          <a:p>
            <a:r>
              <a:rPr lang="it-IT" dirty="0"/>
              <a:t>China</a:t>
            </a:r>
          </a:p>
          <a:p>
            <a:r>
              <a:rPr lang="it-IT" dirty="0"/>
              <a:t>Hong Kong</a:t>
            </a:r>
          </a:p>
          <a:p>
            <a:r>
              <a:rPr lang="it-IT" dirty="0"/>
              <a:t>India</a:t>
            </a:r>
          </a:p>
          <a:p>
            <a:r>
              <a:rPr lang="it-IT" dirty="0"/>
              <a:t>Indochina</a:t>
            </a:r>
          </a:p>
          <a:p>
            <a:r>
              <a:rPr lang="it-IT" dirty="0"/>
              <a:t>Indonesia</a:t>
            </a:r>
          </a:p>
          <a:p>
            <a:r>
              <a:rPr lang="it-IT" dirty="0"/>
              <a:t>Korea</a:t>
            </a:r>
          </a:p>
          <a:p>
            <a:r>
              <a:rPr lang="it-IT" dirty="0" smtClean="0"/>
              <a:t>Malaysia</a:t>
            </a:r>
            <a:endParaRPr lang="it-IT" dirty="0"/>
          </a:p>
        </p:txBody>
      </p:sp>
      <p:sp>
        <p:nvSpPr>
          <p:cNvPr id="10" name="Rectangle 9"/>
          <p:cNvSpPr/>
          <p:nvPr/>
        </p:nvSpPr>
        <p:spPr>
          <a:xfrm>
            <a:off x="1169125" y="1947141"/>
            <a:ext cx="3063241" cy="3108543"/>
          </a:xfrm>
          <a:prstGeom prst="rect">
            <a:avLst/>
          </a:prstGeom>
        </p:spPr>
        <p:txBody>
          <a:bodyPr wrap="square">
            <a:spAutoFit/>
          </a:bodyPr>
          <a:lstStyle/>
          <a:p>
            <a:pPr marL="171450" indent="-171450">
              <a:buFont typeface="Arial" panose="020B0604020202020204" pitchFamily="34" charset="0"/>
              <a:buChar char="•"/>
            </a:pPr>
            <a:r>
              <a:rPr lang="en-US" altLang="zh-CN" sz="2800" dirty="0">
                <a:solidFill>
                  <a:schemeClr val="bg2">
                    <a:lumMod val="25000"/>
                  </a:schemeClr>
                </a:solidFill>
                <a:latin typeface="Arial" panose="020B0604020202020204" pitchFamily="34" charset="0"/>
                <a:cs typeface="Arial" panose="020B0604020202020204" pitchFamily="34" charset="0"/>
              </a:rPr>
              <a:t>Baltic States</a:t>
            </a:r>
          </a:p>
          <a:p>
            <a:pPr marL="171450" indent="-171450">
              <a:buFont typeface="Arial" panose="020B0604020202020204" pitchFamily="34" charset="0"/>
              <a:buChar char="•"/>
            </a:pPr>
            <a:r>
              <a:rPr lang="en-US" altLang="zh-CN" sz="2800" dirty="0">
                <a:solidFill>
                  <a:schemeClr val="bg2">
                    <a:lumMod val="25000"/>
                  </a:schemeClr>
                </a:solidFill>
                <a:latin typeface="Arial" panose="020B0604020202020204" pitchFamily="34" charset="0"/>
                <a:cs typeface="Arial" panose="020B0604020202020204" pitchFamily="34" charset="0"/>
              </a:rPr>
              <a:t>Belarus</a:t>
            </a:r>
          </a:p>
          <a:p>
            <a:pPr marL="171450" indent="-171450">
              <a:buFont typeface="Arial" panose="020B0604020202020204" pitchFamily="34" charset="0"/>
              <a:buChar char="•"/>
            </a:pPr>
            <a:r>
              <a:rPr lang="en-US" altLang="zh-CN" sz="2800" dirty="0">
                <a:solidFill>
                  <a:schemeClr val="bg2">
                    <a:lumMod val="25000"/>
                  </a:schemeClr>
                </a:solidFill>
                <a:latin typeface="Arial" panose="020B0604020202020204" pitchFamily="34" charset="0"/>
                <a:cs typeface="Arial" panose="020B0604020202020204" pitchFamily="34" charset="0"/>
              </a:rPr>
              <a:t>Bulgaria</a:t>
            </a:r>
          </a:p>
          <a:p>
            <a:pPr marL="171450" indent="-171450">
              <a:buFont typeface="Arial" panose="020B0604020202020204" pitchFamily="34" charset="0"/>
              <a:buChar char="•"/>
            </a:pPr>
            <a:r>
              <a:rPr lang="en-US" altLang="zh-CN" sz="2800" dirty="0">
                <a:solidFill>
                  <a:schemeClr val="bg2">
                    <a:lumMod val="25000"/>
                  </a:schemeClr>
                </a:solidFill>
                <a:latin typeface="Arial" panose="020B0604020202020204" pitchFamily="34" charset="0"/>
                <a:cs typeface="Arial" panose="020B0604020202020204" pitchFamily="34" charset="0"/>
              </a:rPr>
              <a:t>Czech </a:t>
            </a:r>
            <a:r>
              <a:rPr lang="en-US" altLang="zh-CN" sz="2800" dirty="0" smtClean="0">
                <a:solidFill>
                  <a:schemeClr val="bg2">
                    <a:lumMod val="25000"/>
                  </a:schemeClr>
                </a:solidFill>
                <a:latin typeface="Arial" panose="020B0604020202020204" pitchFamily="34" charset="0"/>
                <a:cs typeface="Arial" panose="020B0604020202020204" pitchFamily="34" charset="0"/>
              </a:rPr>
              <a:t>Republic</a:t>
            </a:r>
            <a:endParaRPr lang="sv-SE" altLang="zh-CN" sz="2800" dirty="0">
              <a:solidFill>
                <a:schemeClr val="bg2">
                  <a:lumMod val="2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altLang="zh-CN" sz="2800" dirty="0">
                <a:solidFill>
                  <a:schemeClr val="bg2">
                    <a:lumMod val="25000"/>
                  </a:schemeClr>
                </a:solidFill>
                <a:latin typeface="Arial" panose="020B0604020202020204" pitchFamily="34" charset="0"/>
                <a:cs typeface="Arial" panose="020B0604020202020204" pitchFamily="34" charset="0"/>
              </a:rPr>
              <a:t>Greater MENA</a:t>
            </a:r>
          </a:p>
          <a:p>
            <a:pPr marL="171450" indent="-171450">
              <a:buFont typeface="Arial" panose="020B0604020202020204" pitchFamily="34" charset="0"/>
              <a:buChar char="•"/>
            </a:pPr>
            <a:r>
              <a:rPr lang="sv-SE" altLang="zh-CN" sz="2800" dirty="0">
                <a:solidFill>
                  <a:schemeClr val="bg2">
                    <a:lumMod val="25000"/>
                  </a:schemeClr>
                </a:solidFill>
                <a:latin typeface="Arial" panose="020B0604020202020204" pitchFamily="34" charset="0"/>
                <a:cs typeface="Arial" panose="020B0604020202020204" pitchFamily="34" charset="0"/>
              </a:rPr>
              <a:t>Hungary</a:t>
            </a:r>
          </a:p>
          <a:p>
            <a:pPr marL="171450" indent="-171450">
              <a:buFont typeface="Arial" panose="020B0604020202020204" pitchFamily="34" charset="0"/>
              <a:buChar char="•"/>
            </a:pPr>
            <a:r>
              <a:rPr lang="sv-SE" altLang="zh-CN" sz="2800" dirty="0">
                <a:solidFill>
                  <a:schemeClr val="bg2">
                    <a:lumMod val="25000"/>
                  </a:schemeClr>
                </a:solidFill>
                <a:latin typeface="Arial" panose="020B0604020202020204" pitchFamily="34" charset="0"/>
                <a:cs typeface="Arial" panose="020B0604020202020204" pitchFamily="34" charset="0"/>
              </a:rPr>
              <a:t>Moldova</a:t>
            </a:r>
          </a:p>
        </p:txBody>
      </p:sp>
      <p:sp>
        <p:nvSpPr>
          <p:cNvPr id="11" name="Rectangle 10"/>
          <p:cNvSpPr/>
          <p:nvPr/>
        </p:nvSpPr>
        <p:spPr>
          <a:xfrm>
            <a:off x="4677590" y="1947141"/>
            <a:ext cx="3558904" cy="3108543"/>
          </a:xfrm>
          <a:prstGeom prst="rect">
            <a:avLst/>
          </a:prstGeom>
        </p:spPr>
        <p:txBody>
          <a:bodyPr wrap="square">
            <a:spAutoFit/>
          </a:bodyPr>
          <a:lstStyle/>
          <a:p>
            <a:pPr marL="171450" indent="-171450">
              <a:buFont typeface="Arial" panose="020B0604020202020204" pitchFamily="34" charset="0"/>
              <a:buChar char="•"/>
            </a:pPr>
            <a:r>
              <a:rPr lang="sv-SE" altLang="zh-CN" sz="2800" dirty="0">
                <a:solidFill>
                  <a:schemeClr val="bg2">
                    <a:lumMod val="25000"/>
                  </a:schemeClr>
                </a:solidFill>
                <a:latin typeface="Arial" panose="020B0604020202020204" pitchFamily="34" charset="0"/>
                <a:cs typeface="Arial" panose="020B0604020202020204" pitchFamily="34" charset="0"/>
              </a:rPr>
              <a:t>Poland </a:t>
            </a:r>
            <a:endParaRPr lang="en-US" altLang="zh-CN" sz="2800" dirty="0">
              <a:solidFill>
                <a:schemeClr val="bg2">
                  <a:lumMod val="2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zh-CN" sz="2800" dirty="0">
                <a:solidFill>
                  <a:schemeClr val="bg2">
                    <a:lumMod val="25000"/>
                  </a:schemeClr>
                </a:solidFill>
                <a:latin typeface="Arial" panose="020B0604020202020204" pitchFamily="34" charset="0"/>
                <a:cs typeface="Arial" panose="020B0604020202020204" pitchFamily="34" charset="0"/>
              </a:rPr>
              <a:t>Romania</a:t>
            </a:r>
          </a:p>
          <a:p>
            <a:pPr marL="171450" indent="-171450">
              <a:buFont typeface="Arial" panose="020B0604020202020204" pitchFamily="34" charset="0"/>
              <a:buChar char="•"/>
            </a:pPr>
            <a:r>
              <a:rPr lang="en-US" altLang="zh-CN" sz="2800" dirty="0">
                <a:solidFill>
                  <a:schemeClr val="bg2">
                    <a:lumMod val="25000"/>
                  </a:schemeClr>
                </a:solidFill>
                <a:latin typeface="Arial" panose="020B0604020202020204" pitchFamily="34" charset="0"/>
                <a:cs typeface="Arial" panose="020B0604020202020204" pitchFamily="34" charset="0"/>
              </a:rPr>
              <a:t>Russia</a:t>
            </a:r>
          </a:p>
          <a:p>
            <a:pPr marL="171450" indent="-171450">
              <a:buFont typeface="Arial" panose="020B0604020202020204" pitchFamily="34" charset="0"/>
              <a:buChar char="•"/>
            </a:pPr>
            <a:r>
              <a:rPr lang="en-US" altLang="zh-CN" sz="2800" dirty="0">
                <a:solidFill>
                  <a:schemeClr val="bg2">
                    <a:lumMod val="25000"/>
                  </a:schemeClr>
                </a:solidFill>
                <a:latin typeface="Arial" panose="020B0604020202020204" pitchFamily="34" charset="0"/>
                <a:cs typeface="Arial" panose="020B0604020202020204" pitchFamily="34" charset="0"/>
              </a:rPr>
              <a:t>Slovakia</a:t>
            </a:r>
          </a:p>
          <a:p>
            <a:pPr marL="171450" indent="-171450">
              <a:buFont typeface="Arial" panose="020B0604020202020204" pitchFamily="34" charset="0"/>
              <a:buChar char="•"/>
            </a:pPr>
            <a:r>
              <a:rPr lang="en-US" altLang="zh-CN" sz="2800" dirty="0">
                <a:solidFill>
                  <a:schemeClr val="bg2">
                    <a:lumMod val="25000"/>
                  </a:schemeClr>
                </a:solidFill>
                <a:latin typeface="Arial" panose="020B0604020202020204" pitchFamily="34" charset="0"/>
                <a:cs typeface="Arial" panose="020B0604020202020204" pitchFamily="34" charset="0"/>
              </a:rPr>
              <a:t>Sub-Saharan Africa</a:t>
            </a:r>
          </a:p>
          <a:p>
            <a:pPr marL="171450" indent="-171450">
              <a:buFont typeface="Arial" panose="020B0604020202020204" pitchFamily="34" charset="0"/>
              <a:buChar char="•"/>
            </a:pPr>
            <a:r>
              <a:rPr lang="en-US" altLang="zh-CN" sz="2800" dirty="0">
                <a:solidFill>
                  <a:schemeClr val="bg2">
                    <a:lumMod val="25000"/>
                  </a:schemeClr>
                </a:solidFill>
                <a:latin typeface="Arial" panose="020B0604020202020204" pitchFamily="34" charset="0"/>
                <a:cs typeface="Arial" panose="020B0604020202020204" pitchFamily="34" charset="0"/>
              </a:rPr>
              <a:t>The Caucasus &amp; Central Asia</a:t>
            </a:r>
          </a:p>
        </p:txBody>
      </p:sp>
      <p:sp>
        <p:nvSpPr>
          <p:cNvPr id="12" name="Rectangle 11"/>
          <p:cNvSpPr/>
          <p:nvPr/>
        </p:nvSpPr>
        <p:spPr>
          <a:xfrm>
            <a:off x="8086634" y="1913681"/>
            <a:ext cx="11430000" cy="1384995"/>
          </a:xfrm>
          <a:prstGeom prst="rect">
            <a:avLst/>
          </a:prstGeom>
        </p:spPr>
        <p:txBody>
          <a:bodyPr wrap="square">
            <a:spAutoFit/>
          </a:bodyPr>
          <a:lstStyle/>
          <a:p>
            <a:pPr marL="171450" indent="-171450">
              <a:buFont typeface="Arial" panose="020B0604020202020204" pitchFamily="34" charset="0"/>
              <a:buChar char="•"/>
            </a:pPr>
            <a:r>
              <a:rPr lang="en-US" altLang="zh-CN" sz="2800" dirty="0">
                <a:solidFill>
                  <a:schemeClr val="bg2">
                    <a:lumMod val="25000"/>
                  </a:schemeClr>
                </a:solidFill>
                <a:latin typeface="Arial" panose="020B0604020202020204" pitchFamily="34" charset="0"/>
                <a:cs typeface="Arial" panose="020B0604020202020204" pitchFamily="34" charset="0"/>
              </a:rPr>
              <a:t>Turkey</a:t>
            </a:r>
          </a:p>
          <a:p>
            <a:pPr marL="171450" indent="-171450">
              <a:buFont typeface="Arial" panose="020B0604020202020204" pitchFamily="34" charset="0"/>
              <a:buChar char="•"/>
            </a:pPr>
            <a:r>
              <a:rPr lang="en-US" altLang="zh-CN" sz="2800" dirty="0">
                <a:solidFill>
                  <a:schemeClr val="bg2">
                    <a:lumMod val="25000"/>
                  </a:schemeClr>
                </a:solidFill>
                <a:latin typeface="Arial" panose="020B0604020202020204" pitchFamily="34" charset="0"/>
                <a:cs typeface="Arial" panose="020B0604020202020204" pitchFamily="34" charset="0"/>
              </a:rPr>
              <a:t>Ukraine</a:t>
            </a:r>
          </a:p>
          <a:p>
            <a:pPr marL="171450" indent="-171450">
              <a:buFont typeface="Arial" panose="020B0604020202020204" pitchFamily="34" charset="0"/>
              <a:buChar char="•"/>
            </a:pPr>
            <a:r>
              <a:rPr lang="en-US" altLang="zh-CN" sz="2800" dirty="0">
                <a:solidFill>
                  <a:schemeClr val="bg2">
                    <a:lumMod val="25000"/>
                  </a:schemeClr>
                </a:solidFill>
                <a:latin typeface="Arial" panose="020B0604020202020204" pitchFamily="34" charset="0"/>
                <a:cs typeface="Arial" panose="020B0604020202020204" pitchFamily="34" charset="0"/>
              </a:rPr>
              <a:t>Western Balkans </a:t>
            </a:r>
          </a:p>
        </p:txBody>
      </p:sp>
      <p:sp>
        <p:nvSpPr>
          <p:cNvPr id="13" name="Rectangle 12"/>
          <p:cNvSpPr/>
          <p:nvPr/>
        </p:nvSpPr>
        <p:spPr>
          <a:xfrm>
            <a:off x="11430000" y="7179420"/>
            <a:ext cx="12395200" cy="2677656"/>
          </a:xfrm>
          <a:prstGeom prst="rect">
            <a:avLst/>
          </a:prstGeom>
        </p:spPr>
        <p:txBody>
          <a:bodyPr wrap="square">
            <a:spAutoFit/>
          </a:bodyPr>
          <a:lstStyle/>
          <a:p>
            <a:pPr marL="171450" indent="-171450">
              <a:buFont typeface="Arial" panose="020B0604020202020204" pitchFamily="34" charset="0"/>
              <a:buChar char="•"/>
            </a:pPr>
            <a:r>
              <a:rPr lang="es-ES" altLang="zh-CN" sz="2800" dirty="0" smtClean="0">
                <a:solidFill>
                  <a:schemeClr val="bg2">
                    <a:lumMod val="25000"/>
                  </a:schemeClr>
                </a:solidFill>
                <a:latin typeface="Arial" panose="020B0604020202020204" pitchFamily="34" charset="0"/>
                <a:cs typeface="Arial" panose="020B0604020202020204" pitchFamily="34" charset="0"/>
              </a:rPr>
              <a:t>Ecuador</a:t>
            </a:r>
            <a:endParaRPr lang="es-ES" altLang="zh-CN" sz="2800" dirty="0">
              <a:solidFill>
                <a:schemeClr val="bg2">
                  <a:lumMod val="2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ES" altLang="zh-CN" sz="2800" dirty="0">
                <a:solidFill>
                  <a:schemeClr val="bg2">
                    <a:lumMod val="25000"/>
                  </a:schemeClr>
                </a:solidFill>
                <a:latin typeface="Arial" panose="020B0604020202020204" pitchFamily="34" charset="0"/>
                <a:cs typeface="Arial" panose="020B0604020202020204" pitchFamily="34" charset="0"/>
              </a:rPr>
              <a:t>México</a:t>
            </a:r>
          </a:p>
          <a:p>
            <a:pPr marL="171450" indent="-171450">
              <a:buFont typeface="Arial" panose="020B0604020202020204" pitchFamily="34" charset="0"/>
              <a:buChar char="•"/>
            </a:pPr>
            <a:r>
              <a:rPr lang="es-ES" altLang="zh-CN" sz="2800" dirty="0">
                <a:solidFill>
                  <a:schemeClr val="bg2">
                    <a:lumMod val="25000"/>
                  </a:schemeClr>
                </a:solidFill>
                <a:latin typeface="Arial" panose="020B0604020202020204" pitchFamily="34" charset="0"/>
                <a:cs typeface="Arial" panose="020B0604020202020204" pitchFamily="34" charset="0"/>
              </a:rPr>
              <a:t>Paraguay</a:t>
            </a:r>
          </a:p>
          <a:p>
            <a:pPr marL="171450" indent="-171450">
              <a:buFont typeface="Arial" panose="020B0604020202020204" pitchFamily="34" charset="0"/>
              <a:buChar char="•"/>
            </a:pPr>
            <a:r>
              <a:rPr lang="es-ES" altLang="zh-CN" sz="2800" dirty="0">
                <a:solidFill>
                  <a:schemeClr val="bg2">
                    <a:lumMod val="25000"/>
                  </a:schemeClr>
                </a:solidFill>
                <a:latin typeface="Arial" panose="020B0604020202020204" pitchFamily="34" charset="0"/>
                <a:cs typeface="Arial" panose="020B0604020202020204" pitchFamily="34" charset="0"/>
              </a:rPr>
              <a:t>Perú</a:t>
            </a:r>
          </a:p>
          <a:p>
            <a:pPr marL="171450" indent="-171450">
              <a:buFont typeface="Arial" panose="020B0604020202020204" pitchFamily="34" charset="0"/>
              <a:buChar char="•"/>
            </a:pPr>
            <a:r>
              <a:rPr lang="es-ES" altLang="zh-CN" sz="2800" dirty="0">
                <a:solidFill>
                  <a:schemeClr val="bg2">
                    <a:lumMod val="25000"/>
                  </a:schemeClr>
                </a:solidFill>
                <a:latin typeface="Arial" panose="020B0604020202020204" pitchFamily="34" charset="0"/>
                <a:cs typeface="Arial" panose="020B0604020202020204" pitchFamily="34" charset="0"/>
              </a:rPr>
              <a:t>Uruguay</a:t>
            </a:r>
          </a:p>
          <a:p>
            <a:pPr marL="171450" indent="-171450">
              <a:buFont typeface="Arial" panose="020B0604020202020204" pitchFamily="34" charset="0"/>
              <a:buChar char="•"/>
            </a:pPr>
            <a:r>
              <a:rPr lang="es-ES" altLang="zh-CN" sz="2800" dirty="0">
                <a:solidFill>
                  <a:schemeClr val="bg2">
                    <a:lumMod val="25000"/>
                  </a:schemeClr>
                </a:solidFill>
                <a:latin typeface="Arial" panose="020B0604020202020204" pitchFamily="34" charset="0"/>
                <a:cs typeface="Arial" panose="020B0604020202020204" pitchFamily="34" charset="0"/>
              </a:rPr>
              <a:t>Venezuela</a:t>
            </a:r>
            <a:endParaRPr lang="en-US" altLang="zh-CN" sz="2800" dirty="0">
              <a:solidFill>
                <a:schemeClr val="bg2">
                  <a:lumMod val="25000"/>
                </a:schemeClr>
              </a:solidFill>
              <a:latin typeface="Arial" panose="020B0604020202020204" pitchFamily="34" charset="0"/>
              <a:cs typeface="Arial" panose="020B0604020202020204" pitchFamily="34" charset="0"/>
            </a:endParaRPr>
          </a:p>
        </p:txBody>
      </p:sp>
      <p:sp>
        <p:nvSpPr>
          <p:cNvPr id="14" name="Rectangle 13"/>
          <p:cNvSpPr/>
          <p:nvPr/>
        </p:nvSpPr>
        <p:spPr>
          <a:xfrm>
            <a:off x="18960840" y="8983877"/>
            <a:ext cx="3439123" cy="2677656"/>
          </a:xfrm>
          <a:prstGeom prst="rect">
            <a:avLst/>
          </a:prstGeom>
        </p:spPr>
        <p:txBody>
          <a:bodyPr wrap="square">
            <a:spAutoFit/>
          </a:bodyPr>
          <a:lstStyle/>
          <a:p>
            <a:pPr marL="171450" indent="-171450">
              <a:buFont typeface="Arial" panose="020B0604020202020204" pitchFamily="34" charset="0"/>
              <a:buChar char="•"/>
            </a:pPr>
            <a:r>
              <a:rPr lang="en-US" altLang="zh-CN" sz="2800" dirty="0">
                <a:solidFill>
                  <a:schemeClr val="bg2">
                    <a:lumMod val="25000"/>
                  </a:schemeClr>
                </a:solidFill>
                <a:latin typeface="Arial" panose="020B0604020202020204" pitchFamily="34" charset="0"/>
                <a:cs typeface="Arial" panose="020B0604020202020204" pitchFamily="34" charset="0"/>
              </a:rPr>
              <a:t>Mongolia</a:t>
            </a:r>
          </a:p>
          <a:p>
            <a:pPr marL="171450" indent="-171450">
              <a:buFont typeface="Arial" panose="020B0604020202020204" pitchFamily="34" charset="0"/>
              <a:buChar char="•"/>
            </a:pPr>
            <a:r>
              <a:rPr lang="en-US" altLang="zh-CN" sz="2800" dirty="0">
                <a:solidFill>
                  <a:schemeClr val="bg2">
                    <a:lumMod val="25000"/>
                  </a:schemeClr>
                </a:solidFill>
                <a:latin typeface="Arial" panose="020B0604020202020204" pitchFamily="34" charset="0"/>
                <a:cs typeface="Arial" panose="020B0604020202020204" pitchFamily="34" charset="0"/>
              </a:rPr>
              <a:t>Philippines</a:t>
            </a:r>
          </a:p>
          <a:p>
            <a:pPr marL="171450" indent="-171450">
              <a:buFont typeface="Arial" panose="020B0604020202020204" pitchFamily="34" charset="0"/>
              <a:buChar char="•"/>
            </a:pPr>
            <a:r>
              <a:rPr lang="en-US" altLang="zh-CN" sz="2800" dirty="0">
                <a:solidFill>
                  <a:schemeClr val="bg2">
                    <a:lumMod val="25000"/>
                  </a:schemeClr>
                </a:solidFill>
                <a:latin typeface="Arial" panose="020B0604020202020204" pitchFamily="34" charset="0"/>
                <a:cs typeface="Arial" panose="020B0604020202020204" pitchFamily="34" charset="0"/>
              </a:rPr>
              <a:t>Singapore</a:t>
            </a:r>
          </a:p>
          <a:p>
            <a:pPr marL="171450" indent="-171450">
              <a:buFont typeface="Arial" panose="020B0604020202020204" pitchFamily="34" charset="0"/>
              <a:buChar char="•"/>
            </a:pPr>
            <a:r>
              <a:rPr lang="en-US" altLang="zh-CN" sz="2800" dirty="0">
                <a:solidFill>
                  <a:schemeClr val="bg2">
                    <a:lumMod val="25000"/>
                  </a:schemeClr>
                </a:solidFill>
                <a:latin typeface="Arial" panose="020B0604020202020204" pitchFamily="34" charset="0"/>
                <a:cs typeface="Arial" panose="020B0604020202020204" pitchFamily="34" charset="0"/>
              </a:rPr>
              <a:t>Sri Lanka</a:t>
            </a:r>
          </a:p>
          <a:p>
            <a:pPr marL="171450" indent="-171450">
              <a:buFont typeface="Arial" panose="020B0604020202020204" pitchFamily="34" charset="0"/>
              <a:buChar char="•"/>
            </a:pPr>
            <a:r>
              <a:rPr lang="en-US" altLang="zh-CN" sz="2800" dirty="0">
                <a:solidFill>
                  <a:schemeClr val="bg2">
                    <a:lumMod val="25000"/>
                  </a:schemeClr>
                </a:solidFill>
                <a:latin typeface="Arial" panose="020B0604020202020204" pitchFamily="34" charset="0"/>
                <a:cs typeface="Arial" panose="020B0604020202020204" pitchFamily="34" charset="0"/>
              </a:rPr>
              <a:t>Taiwan</a:t>
            </a:r>
          </a:p>
          <a:p>
            <a:pPr marL="171450" indent="-171450">
              <a:buFont typeface="Arial" panose="020B0604020202020204" pitchFamily="34" charset="0"/>
              <a:buChar char="•"/>
            </a:pPr>
            <a:r>
              <a:rPr lang="en-US" altLang="zh-CN" sz="2800" dirty="0">
                <a:solidFill>
                  <a:schemeClr val="bg2">
                    <a:lumMod val="25000"/>
                  </a:schemeClr>
                </a:solidFill>
                <a:latin typeface="Arial" panose="020B0604020202020204" pitchFamily="34" charset="0"/>
                <a:cs typeface="Arial" panose="020B0604020202020204" pitchFamily="34" charset="0"/>
              </a:rPr>
              <a:t>Thailand</a:t>
            </a:r>
          </a:p>
        </p:txBody>
      </p:sp>
    </p:spTree>
    <p:extLst>
      <p:ext uri="{BB962C8B-B14F-4D97-AF65-F5344CB8AC3E}">
        <p14:creationId xmlns:p14="http://schemas.microsoft.com/office/powerpoint/2010/main" val="28663247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7"/>
          <p:cNvSpPr/>
          <p:nvPr/>
        </p:nvSpPr>
        <p:spPr>
          <a:xfrm>
            <a:off x="1276752" y="3457665"/>
            <a:ext cx="2861084" cy="2861084"/>
          </a:xfrm>
          <a:prstGeom prst="ellipse">
            <a:avLst/>
          </a:prstGeom>
          <a:noFill/>
          <a:ln w="57150" cap="flat" cmpd="sng" algn="ctr">
            <a:solidFill>
              <a:srgbClr val="434F5A">
                <a:alpha val="16000"/>
              </a:srgbClr>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r>
              <a:rPr lang="en-US" sz="7200" b="1" kern="0" dirty="0" smtClean="0">
                <a:solidFill>
                  <a:prstClr val="black">
                    <a:lumMod val="65000"/>
                    <a:lumOff val="35000"/>
                  </a:prstClr>
                </a:solidFill>
                <a:latin typeface="+mn-ea"/>
              </a:rPr>
              <a:t>270</a:t>
            </a:r>
            <a:endParaRPr kumimoji="0" lang="en-US" sz="1800" b="1" i="0" u="none" strike="noStrike" kern="0" cap="none" spc="0" normalizeH="0" baseline="0" noProof="0" dirty="0">
              <a:ln>
                <a:noFill/>
              </a:ln>
              <a:solidFill>
                <a:prstClr val="black">
                  <a:lumMod val="65000"/>
                  <a:lumOff val="35000"/>
                </a:prstClr>
              </a:solidFill>
              <a:effectLst/>
              <a:uLnTx/>
              <a:uFillTx/>
              <a:latin typeface="+mn-ea"/>
              <a:cs typeface="+mn-cs"/>
            </a:endParaRPr>
          </a:p>
        </p:txBody>
      </p:sp>
      <p:sp>
        <p:nvSpPr>
          <p:cNvPr id="11" name="Arc 8"/>
          <p:cNvSpPr/>
          <p:nvPr/>
        </p:nvSpPr>
        <p:spPr>
          <a:xfrm>
            <a:off x="1276752" y="3457665"/>
            <a:ext cx="2861084" cy="2861084"/>
          </a:xfrm>
          <a:prstGeom prst="arc">
            <a:avLst>
              <a:gd name="adj1" fmla="val 9368016"/>
              <a:gd name="adj2" fmla="val 9217759"/>
            </a:avLst>
          </a:prstGeom>
          <a:noFill/>
          <a:ln w="123825" cap="rnd" cmpd="sng" algn="ctr">
            <a:solidFill>
              <a:srgbClr val="0F85F1"/>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Oval 11"/>
          <p:cNvSpPr/>
          <p:nvPr/>
        </p:nvSpPr>
        <p:spPr>
          <a:xfrm>
            <a:off x="1276752" y="7791229"/>
            <a:ext cx="2861084" cy="2861084"/>
          </a:xfrm>
          <a:prstGeom prst="ellipse">
            <a:avLst/>
          </a:prstGeom>
          <a:noFill/>
          <a:ln w="57150" cap="flat" cmpd="sng" algn="ctr">
            <a:solidFill>
              <a:srgbClr val="434F5A">
                <a:alpha val="16000"/>
              </a:srgbClr>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r>
              <a:rPr lang="en-US" sz="7200" b="1" kern="0" dirty="0" smtClean="0">
                <a:solidFill>
                  <a:prstClr val="black">
                    <a:lumMod val="65000"/>
                    <a:lumOff val="35000"/>
                  </a:prstClr>
                </a:solidFill>
                <a:latin typeface="+mn-ea"/>
              </a:rPr>
              <a:t>600</a:t>
            </a:r>
            <a:endParaRPr kumimoji="0" lang="en-US" sz="1800" b="1" i="0" u="none" strike="noStrike" kern="0" cap="none" spc="0" normalizeH="0" baseline="0" noProof="0" dirty="0">
              <a:ln>
                <a:noFill/>
              </a:ln>
              <a:solidFill>
                <a:prstClr val="black">
                  <a:lumMod val="65000"/>
                  <a:lumOff val="35000"/>
                </a:prstClr>
              </a:solidFill>
              <a:effectLst/>
              <a:uLnTx/>
              <a:uFillTx/>
              <a:latin typeface="+mn-ea"/>
              <a:cs typeface="+mn-cs"/>
            </a:endParaRPr>
          </a:p>
        </p:txBody>
      </p:sp>
      <p:sp>
        <p:nvSpPr>
          <p:cNvPr id="13" name="Arc 12"/>
          <p:cNvSpPr/>
          <p:nvPr/>
        </p:nvSpPr>
        <p:spPr>
          <a:xfrm>
            <a:off x="1276752" y="7791229"/>
            <a:ext cx="2861084" cy="2861084"/>
          </a:xfrm>
          <a:prstGeom prst="arc">
            <a:avLst>
              <a:gd name="adj1" fmla="val 14172830"/>
              <a:gd name="adj2" fmla="val 14025117"/>
            </a:avLst>
          </a:prstGeom>
          <a:noFill/>
          <a:ln w="123825" cap="rnd" cmpd="sng" algn="ctr">
            <a:solidFill>
              <a:srgbClr val="0F85F1"/>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4" name="Oval 14"/>
          <p:cNvSpPr/>
          <p:nvPr/>
        </p:nvSpPr>
        <p:spPr>
          <a:xfrm>
            <a:off x="12279552" y="3457665"/>
            <a:ext cx="2861084" cy="2861084"/>
          </a:xfrm>
          <a:prstGeom prst="ellipse">
            <a:avLst/>
          </a:prstGeom>
          <a:noFill/>
          <a:ln w="57150" cap="flat" cmpd="sng" algn="ctr">
            <a:solidFill>
              <a:srgbClr val="434F5A">
                <a:alpha val="16000"/>
              </a:srgbClr>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r>
              <a:rPr lang="en-US" sz="7200" b="1" kern="0" dirty="0" smtClean="0">
                <a:solidFill>
                  <a:prstClr val="black">
                    <a:lumMod val="65000"/>
                    <a:lumOff val="35000"/>
                  </a:prstClr>
                </a:solidFill>
                <a:latin typeface="+mn-ea"/>
              </a:rPr>
              <a:t>250</a:t>
            </a:r>
            <a:endParaRPr kumimoji="0" lang="en-US" sz="1800" b="0" i="0" u="none" strike="noStrike" kern="0" cap="none" spc="0" normalizeH="0" baseline="0" noProof="0" dirty="0">
              <a:ln>
                <a:noFill/>
              </a:ln>
              <a:solidFill>
                <a:prstClr val="black">
                  <a:lumMod val="65000"/>
                  <a:lumOff val="35000"/>
                </a:prstClr>
              </a:solidFill>
              <a:effectLst/>
              <a:uLnTx/>
              <a:uFillTx/>
              <a:latin typeface="+mn-ea"/>
              <a:cs typeface="+mn-cs"/>
            </a:endParaRPr>
          </a:p>
        </p:txBody>
      </p:sp>
      <p:sp>
        <p:nvSpPr>
          <p:cNvPr id="15" name="Arc 15"/>
          <p:cNvSpPr/>
          <p:nvPr/>
        </p:nvSpPr>
        <p:spPr>
          <a:xfrm>
            <a:off x="12279552" y="3457665"/>
            <a:ext cx="2861084" cy="2861084"/>
          </a:xfrm>
          <a:prstGeom prst="arc">
            <a:avLst>
              <a:gd name="adj1" fmla="val 3263949"/>
              <a:gd name="adj2" fmla="val 3146677"/>
            </a:avLst>
          </a:prstGeom>
          <a:noFill/>
          <a:ln w="123825" cap="rnd" cmpd="sng" algn="ctr">
            <a:solidFill>
              <a:srgbClr val="0F85F1"/>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8" name="TextBox 13"/>
          <p:cNvSpPr txBox="1"/>
          <p:nvPr/>
        </p:nvSpPr>
        <p:spPr>
          <a:xfrm>
            <a:off x="1276752" y="525776"/>
            <a:ext cx="8667795" cy="1107996"/>
          </a:xfrm>
          <a:prstGeom prst="rect">
            <a:avLst/>
          </a:prstGeom>
          <a:noFill/>
        </p:spPr>
        <p:txBody>
          <a:bodyPr wrap="square" rtlCol="0">
            <a:spAutoFit/>
          </a:bodyPr>
          <a:lstStyle/>
          <a:p>
            <a:pPr defTabSz="1765901">
              <a:lnSpc>
                <a:spcPct val="150000"/>
              </a:lnSpc>
            </a:pPr>
            <a:r>
              <a:rPr lang="en-US" sz="4400" b="1" dirty="0" smtClean="0">
                <a:solidFill>
                  <a:prstClr val="black">
                    <a:lumMod val="65000"/>
                    <a:lumOff val="35000"/>
                  </a:prstClr>
                </a:solidFill>
                <a:latin typeface="+mj-ea"/>
                <a:ea typeface="+mj-ea"/>
              </a:rPr>
              <a:t>EMIS C</a:t>
            </a:r>
            <a:r>
              <a:rPr lang="en-US" altLang="zh-CN" sz="4400" b="1" dirty="0" smtClean="0">
                <a:solidFill>
                  <a:prstClr val="black">
                    <a:lumMod val="65000"/>
                    <a:lumOff val="35000"/>
                  </a:prstClr>
                </a:solidFill>
                <a:latin typeface="+mj-ea"/>
                <a:ea typeface="+mj-ea"/>
              </a:rPr>
              <a:t>ontent</a:t>
            </a:r>
            <a:endParaRPr lang="en-US" sz="4400" b="1" dirty="0">
              <a:solidFill>
                <a:srgbClr val="00A8A7"/>
              </a:solidFill>
              <a:latin typeface="+mj-ea"/>
              <a:ea typeface="+mj-ea"/>
            </a:endParaRPr>
          </a:p>
        </p:txBody>
      </p:sp>
      <p:sp>
        <p:nvSpPr>
          <p:cNvPr id="20" name="MH_Entry_1">
            <a:hlinkClick r:id="rId5" action="ppaction://hlinksldjump"/>
          </p:cNvPr>
          <p:cNvSpPr>
            <a:spLocks noChangeArrowheads="1"/>
          </p:cNvSpPr>
          <p:nvPr>
            <p:custDataLst>
              <p:tags r:id="rId1"/>
            </p:custDataLst>
          </p:nvPr>
        </p:nvSpPr>
        <p:spPr bwMode="auto">
          <a:xfrm>
            <a:off x="4390457" y="3457665"/>
            <a:ext cx="7039544" cy="8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smtClean="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270+</a:t>
            </a:r>
            <a:r>
              <a:rPr lang="zh-CN" altLang="en-US" sz="3200" dirty="0" smtClean="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个中国本地刊物</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矩形 20"/>
          <p:cNvSpPr/>
          <p:nvPr/>
        </p:nvSpPr>
        <p:spPr>
          <a:xfrm>
            <a:off x="4390457" y="4281273"/>
            <a:ext cx="7039543" cy="1052596"/>
          </a:xfrm>
          <a:prstGeom prst="rect">
            <a:avLst/>
          </a:prstGeom>
        </p:spPr>
        <p:txBody>
          <a:bodyPr wrap="square">
            <a:spAutoFit/>
          </a:bodyPr>
          <a:lstStyle/>
          <a:p>
            <a:pPr>
              <a:lnSpc>
                <a:spcPct val="130000"/>
              </a:lnSpc>
            </a:pPr>
            <a:r>
              <a:rPr lang="zh-CN" altLang="zh-CN" sz="2400" dirty="0">
                <a:latin typeface="+mj-lt"/>
                <a:ea typeface="微软雅黑" panose="020B0503020204020204" pitchFamily="34" charset="-122"/>
              </a:rPr>
              <a:t>咨询公司、权威研究机构、投资银行、券商、政府部门、行业协会，以及全球知名的资讯机构</a:t>
            </a:r>
            <a:r>
              <a:rPr lang="zh-CN" altLang="zh-CN" sz="2400" dirty="0" smtClean="0">
                <a:latin typeface="+mj-lt"/>
                <a:ea typeface="微软雅黑" panose="020B0503020204020204" pitchFamily="34" charset="-122"/>
              </a:rPr>
              <a:t>等</a:t>
            </a:r>
            <a:r>
              <a:rPr lang="zh-CN" altLang="en-US" sz="2400" dirty="0" smtClean="0">
                <a:latin typeface="+mj-lt"/>
                <a:ea typeface="微软雅黑" panose="020B0503020204020204" pitchFamily="34" charset="-122"/>
              </a:rPr>
              <a:t>。</a:t>
            </a:r>
            <a:endParaRPr lang="en-US" altLang="zh-CN" sz="2400" dirty="0">
              <a:latin typeface="+mj-lt"/>
              <a:ea typeface="微软雅黑" panose="020B0503020204020204" pitchFamily="34" charset="-122"/>
            </a:endParaRPr>
          </a:p>
        </p:txBody>
      </p:sp>
      <p:sp>
        <p:nvSpPr>
          <p:cNvPr id="22" name="MH_Entry_1">
            <a:hlinkClick r:id="rId5" action="ppaction://hlinksldjump"/>
          </p:cNvPr>
          <p:cNvSpPr>
            <a:spLocks noChangeArrowheads="1"/>
          </p:cNvSpPr>
          <p:nvPr>
            <p:custDataLst>
              <p:tags r:id="rId2"/>
            </p:custDataLst>
          </p:nvPr>
        </p:nvSpPr>
        <p:spPr bwMode="auto">
          <a:xfrm>
            <a:off x="15417045" y="3457665"/>
            <a:ext cx="7039544" cy="8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smtClean="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250+</a:t>
            </a:r>
            <a:r>
              <a:rPr lang="zh-CN" altLang="en-US" sz="3200" dirty="0" smtClean="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个全球刊物</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6" name="MH_Entry_1">
            <a:hlinkClick r:id="rId5" action="ppaction://hlinksldjump"/>
          </p:cNvPr>
          <p:cNvSpPr>
            <a:spLocks noChangeArrowheads="1"/>
          </p:cNvSpPr>
          <p:nvPr>
            <p:custDataLst>
              <p:tags r:id="rId3"/>
            </p:custDataLst>
          </p:nvPr>
        </p:nvSpPr>
        <p:spPr bwMode="auto">
          <a:xfrm>
            <a:off x="4292326" y="7783291"/>
            <a:ext cx="7039544" cy="8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smtClean="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600+</a:t>
            </a:r>
            <a:r>
              <a:rPr lang="zh-CN" altLang="en-US" sz="3200" dirty="0" smtClean="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个细分行业部门</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8" name="矩形 20"/>
          <p:cNvSpPr/>
          <p:nvPr/>
        </p:nvSpPr>
        <p:spPr>
          <a:xfrm>
            <a:off x="15417045" y="4281273"/>
            <a:ext cx="7039543" cy="1005788"/>
          </a:xfrm>
          <a:prstGeom prst="rect">
            <a:avLst/>
          </a:prstGeom>
        </p:spPr>
        <p:txBody>
          <a:bodyPr wrap="square">
            <a:spAutoFit/>
          </a:bodyPr>
          <a:lstStyle/>
          <a:p>
            <a:pPr>
              <a:lnSpc>
                <a:spcPct val="130000"/>
              </a:lnSpc>
            </a:pPr>
            <a:r>
              <a:rPr lang="zh-CN" altLang="en-US" sz="2400" dirty="0">
                <a:latin typeface="+mj-lt"/>
                <a:ea typeface="微软雅黑" panose="020B0503020204020204" pitchFamily="34" charset="-122"/>
              </a:rPr>
              <a:t>全球顶级</a:t>
            </a:r>
            <a:r>
              <a:rPr lang="zh-CN" altLang="zh-CN" sz="2400" dirty="0">
                <a:latin typeface="+mj-lt"/>
                <a:ea typeface="微软雅黑" panose="020B0503020204020204" pitchFamily="34" charset="-122"/>
              </a:rPr>
              <a:t>咨询公司、权威研究机构、投资银行、券商、政府部门</a:t>
            </a:r>
            <a:endParaRPr lang="en-US" altLang="zh-CN" sz="2400" dirty="0">
              <a:latin typeface="+mj-lt"/>
              <a:ea typeface="微软雅黑" panose="020B0503020204020204" pitchFamily="34" charset="-122"/>
            </a:endParaRPr>
          </a:p>
        </p:txBody>
      </p:sp>
      <p:sp>
        <p:nvSpPr>
          <p:cNvPr id="29" name="矩形 20"/>
          <p:cNvSpPr/>
          <p:nvPr/>
        </p:nvSpPr>
        <p:spPr>
          <a:xfrm>
            <a:off x="4292326" y="8613470"/>
            <a:ext cx="7039543" cy="1052596"/>
          </a:xfrm>
          <a:prstGeom prst="rect">
            <a:avLst/>
          </a:prstGeom>
        </p:spPr>
        <p:txBody>
          <a:bodyPr wrap="square">
            <a:spAutoFit/>
          </a:bodyPr>
          <a:lstStyle/>
          <a:p>
            <a:pPr>
              <a:lnSpc>
                <a:spcPct val="130000"/>
              </a:lnSpc>
            </a:pPr>
            <a:r>
              <a:rPr lang="zh-CN" altLang="en-US" sz="2400" dirty="0" smtClean="0">
                <a:latin typeface="+mj-lt"/>
                <a:ea typeface="微软雅黑" panose="020B0503020204020204" pitchFamily="34" charset="-122"/>
              </a:rPr>
              <a:t>按照北美行业分类，涵盖金融、地产、保险、医疗、交通、零售、机械制造、教育、旅游等行业。</a:t>
            </a:r>
            <a:endParaRPr lang="en-US" altLang="zh-CN" sz="2400" dirty="0">
              <a:latin typeface="+mj-lt"/>
              <a:ea typeface="微软雅黑" panose="020B0503020204020204" pitchFamily="34" charset="-122"/>
            </a:endParaRPr>
          </a:p>
        </p:txBody>
      </p:sp>
    </p:spTree>
    <p:extLst>
      <p:ext uri="{BB962C8B-B14F-4D97-AF65-F5344CB8AC3E}">
        <p14:creationId xmlns:p14="http://schemas.microsoft.com/office/powerpoint/2010/main" val="23805960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3" action="ppaction://hlinksldjump"/>
          </p:cNvPr>
          <p:cNvSpPr>
            <a:spLocks noChangeArrowheads="1"/>
          </p:cNvSpPr>
          <p:nvPr>
            <p:custDataLst>
              <p:tags r:id="rId1"/>
            </p:custDataLst>
          </p:nvPr>
        </p:nvSpPr>
        <p:spPr bwMode="auto">
          <a:xfrm>
            <a:off x="11868386" y="333416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4800" dirty="0" smtClean="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EMIS </a:t>
            </a:r>
            <a:r>
              <a:rPr lang="zh-CN" altLang="en-US" sz="4800" dirty="0" smtClean="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数据来源</a:t>
            </a:r>
            <a:endParaRPr lang="zh-CN" altLang="en-US"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11868386" y="4475106"/>
            <a:ext cx="9572761" cy="3416320"/>
          </a:xfrm>
          <a:prstGeom prst="rect">
            <a:avLst/>
          </a:prstGeom>
        </p:spPr>
        <p:txBody>
          <a:bodyPr wrap="square">
            <a:spAutoFit/>
          </a:bodyPr>
          <a:lstStyle/>
          <a:p>
            <a:pPr>
              <a:lnSpc>
                <a:spcPct val="150000"/>
              </a:lnSpc>
            </a:pPr>
            <a:r>
              <a:rPr lang="zh-CN" altLang="en-US" sz="3600" dirty="0" smtClean="0">
                <a:solidFill>
                  <a:schemeClr val="tx1">
                    <a:lumMod val="65000"/>
                    <a:lumOff val="35000"/>
                  </a:schemeClr>
                </a:solidFill>
                <a:latin typeface="微软雅黑" panose="020B0503020204020204" pitchFamily="34" charset="-122"/>
                <a:ea typeface="微软雅黑" panose="020B0503020204020204" pitchFamily="34" charset="-122"/>
              </a:rPr>
              <a:t>新兴市场情报是难以获得且非公开的资源。我们与政府、知名咨询公司、市场调研机构、行业协会等机构合作，汇集上百家公司的数据报告于</a:t>
            </a:r>
            <a:r>
              <a:rPr lang="en-US" altLang="zh-CN" sz="3600" dirty="0" smtClean="0">
                <a:solidFill>
                  <a:schemeClr val="tx1">
                    <a:lumMod val="65000"/>
                    <a:lumOff val="35000"/>
                  </a:schemeClr>
                </a:solidFill>
                <a:latin typeface="微软雅黑" panose="020B0503020204020204" pitchFamily="34" charset="-122"/>
                <a:ea typeface="微软雅黑" panose="020B0503020204020204" pitchFamily="34" charset="-122"/>
              </a:rPr>
              <a:t>EMIS</a:t>
            </a:r>
            <a:r>
              <a:rPr lang="zh-CN" altLang="en-US" sz="3600" dirty="0" smtClean="0">
                <a:solidFill>
                  <a:schemeClr val="tx1">
                    <a:lumMod val="65000"/>
                    <a:lumOff val="35000"/>
                  </a:schemeClr>
                </a:solidFill>
                <a:latin typeface="微软雅黑" panose="020B0503020204020204" pitchFamily="34" charset="-122"/>
                <a:ea typeface="微软雅黑" panose="020B0503020204020204" pitchFamily="34" charset="-122"/>
              </a:rPr>
              <a:t>平台，供客户查询使用。</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2122386" y="8437146"/>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34987" y="-1"/>
            <a:ext cx="12869842" cy="12801601"/>
            <a:chOff x="-2534987" y="-1"/>
            <a:chExt cx="12869842" cy="12801601"/>
          </a:xfrm>
        </p:grpSpPr>
        <p:pic>
          <p:nvPicPr>
            <p:cNvPr id="26" name="图片 25"/>
            <p:cNvPicPr>
              <a:picLocks noChangeAspect="1"/>
            </p:cNvPicPr>
            <p:nvPr/>
          </p:nvPicPr>
          <p:blipFill rotWithShape="1">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700" dirty="0">
                  <a:solidFill>
                    <a:schemeClr val="bg1"/>
                  </a:solidFill>
                  <a:effectLst>
                    <a:outerShdw blurRad="38100" dist="38100" dir="2700000" algn="tl">
                      <a:srgbClr val="000000">
                        <a:alpha val="43137"/>
                      </a:srgbClr>
                    </a:outerShdw>
                  </a:effectLst>
                  <a:latin typeface="Impact" panose="020B0806030902050204" pitchFamily="34" charset="0"/>
                </a:rPr>
                <a:t>02</a:t>
              </a:r>
              <a:endParaRPr lang="zh-CN" altLang="en-US" sz="287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Tree>
    <p:extLst>
      <p:ext uri="{BB962C8B-B14F-4D97-AF65-F5344CB8AC3E}">
        <p14:creationId xmlns:p14="http://schemas.microsoft.com/office/powerpoint/2010/main" val="40406999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4" action="ppaction://hlinksldjump"/>
          </p:cNvPr>
          <p:cNvSpPr>
            <a:spLocks noChangeArrowheads="1"/>
          </p:cNvSpPr>
          <p:nvPr>
            <p:custDataLst>
              <p:tags r:id="rId1"/>
            </p:custDataLst>
          </p:nvPr>
        </p:nvSpPr>
        <p:spPr bwMode="auto">
          <a:xfrm>
            <a:off x="13462000" y="1574800"/>
            <a:ext cx="9067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800" dirty="0" smtClean="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OUR TOP FOREIGN VENDORS</a:t>
            </a:r>
            <a:endParaRPr lang="zh-CN" altLang="en-US"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640300" y="2986053"/>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sp>
        <p:nvSpPr>
          <p:cNvPr id="12" name="内容占位符 2"/>
          <p:cNvSpPr txBox="1">
            <a:spLocks/>
          </p:cNvSpPr>
          <p:nvPr/>
        </p:nvSpPr>
        <p:spPr>
          <a:xfrm>
            <a:off x="14356080" y="3658680"/>
            <a:ext cx="8173720" cy="6780720"/>
          </a:xfrm>
          <a:prstGeom prst="rect">
            <a:avLst/>
          </a:prstGeom>
        </p:spPr>
        <p:txBody>
          <a:bodyPr/>
          <a:lstStyle>
            <a:lvl1pPr marL="426728" indent="-426728" algn="l" defTabSz="1706910" rtl="0" eaLnBrk="1" latinLnBrk="0" hangingPunct="1">
              <a:lnSpc>
                <a:spcPct val="90000"/>
              </a:lnSpc>
              <a:spcBef>
                <a:spcPts val="1867"/>
              </a:spcBef>
              <a:buFont typeface="Arial" panose="020B0604020202020204" pitchFamily="34" charset="0"/>
              <a:buChar char="•"/>
              <a:defRPr sz="5227" kern="1200">
                <a:solidFill>
                  <a:schemeClr val="tx1"/>
                </a:solidFill>
                <a:latin typeface="+mn-lt"/>
                <a:ea typeface="+mn-ea"/>
                <a:cs typeface="+mn-cs"/>
              </a:defRPr>
            </a:lvl1pPr>
            <a:lvl2pPr marL="1280183" indent="-426728" algn="l" defTabSz="1706910" rtl="0" eaLnBrk="1" latinLnBrk="0" hangingPunct="1">
              <a:lnSpc>
                <a:spcPct val="90000"/>
              </a:lnSpc>
              <a:spcBef>
                <a:spcPts val="933"/>
              </a:spcBef>
              <a:buFont typeface="Arial" panose="020B0604020202020204" pitchFamily="34" charset="0"/>
              <a:buChar char="•"/>
              <a:defRPr sz="4480" kern="1200">
                <a:solidFill>
                  <a:schemeClr val="tx1"/>
                </a:solidFill>
                <a:latin typeface="+mn-lt"/>
                <a:ea typeface="+mn-ea"/>
                <a:cs typeface="+mn-cs"/>
              </a:defRPr>
            </a:lvl2pPr>
            <a:lvl3pPr marL="2133638" indent="-426728" algn="l" defTabSz="1706910" rtl="0" eaLnBrk="1" latinLnBrk="0" hangingPunct="1">
              <a:lnSpc>
                <a:spcPct val="90000"/>
              </a:lnSpc>
              <a:spcBef>
                <a:spcPts val="933"/>
              </a:spcBef>
              <a:buFont typeface="Arial" panose="020B0604020202020204" pitchFamily="34" charset="0"/>
              <a:buChar char="•"/>
              <a:defRPr sz="3733" kern="1200">
                <a:solidFill>
                  <a:schemeClr val="tx1"/>
                </a:solidFill>
                <a:latin typeface="+mn-lt"/>
                <a:ea typeface="+mn-ea"/>
                <a:cs typeface="+mn-cs"/>
              </a:defRPr>
            </a:lvl3pPr>
            <a:lvl4pPr marL="2987093"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4pPr>
            <a:lvl5pPr marL="3840549"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5pPr>
            <a:lvl6pPr marL="4694004"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6pPr>
            <a:lvl7pPr marL="5547459"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7pPr>
            <a:lvl8pPr marL="6400914"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8pPr>
            <a:lvl9pPr marL="7254370"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9pPr>
          </a:lstStyle>
          <a:p>
            <a:r>
              <a:rPr lang="en-US" altLang="zh-CN" sz="2800" b="1" dirty="0" smtClean="0">
                <a:latin typeface="+mj-lt"/>
                <a:ea typeface="宋体" pitchFamily="2" charset="-122"/>
              </a:rPr>
              <a:t>Business Monitor International (BMI)</a:t>
            </a:r>
          </a:p>
          <a:p>
            <a:r>
              <a:rPr lang="en-US" altLang="zh-CN" sz="2800" b="1" dirty="0">
                <a:latin typeface="+mj-lt"/>
                <a:ea typeface="宋体" pitchFamily="2" charset="-122"/>
              </a:rPr>
              <a:t>The Economist Intelligence Unit(EIU)</a:t>
            </a:r>
            <a:endParaRPr lang="zh-CN" altLang="zh-CN" sz="2800" b="1" dirty="0">
              <a:latin typeface="+mj-lt"/>
              <a:ea typeface="宋体" pitchFamily="2" charset="-122"/>
            </a:endParaRPr>
          </a:p>
          <a:p>
            <a:r>
              <a:rPr lang="en-US" altLang="zh-CN" sz="2800" b="1" dirty="0" smtClean="0">
                <a:latin typeface="+mj-lt"/>
                <a:ea typeface="宋体" pitchFamily="2" charset="-122"/>
              </a:rPr>
              <a:t>Euromonitor International</a:t>
            </a:r>
            <a:endParaRPr lang="zh-CN" altLang="zh-CN" sz="2800" b="1" dirty="0" smtClean="0">
              <a:latin typeface="+mj-lt"/>
              <a:ea typeface="宋体" pitchFamily="2" charset="-122"/>
            </a:endParaRPr>
          </a:p>
          <a:p>
            <a:r>
              <a:rPr lang="en-US" altLang="zh-CN" sz="2800" b="1" dirty="0" smtClean="0">
                <a:latin typeface="+mj-lt"/>
                <a:ea typeface="宋体" pitchFamily="2" charset="-122"/>
              </a:rPr>
              <a:t>Oxford Economics</a:t>
            </a:r>
            <a:endParaRPr lang="zh-CN" altLang="zh-CN" sz="2800" b="1" dirty="0" smtClean="0">
              <a:latin typeface="+mj-lt"/>
              <a:ea typeface="宋体" pitchFamily="2" charset="-122"/>
            </a:endParaRPr>
          </a:p>
          <a:p>
            <a:r>
              <a:rPr lang="en-US" altLang="zh-CN" sz="2800" b="1" dirty="0">
                <a:latin typeface="+mj-lt"/>
                <a:ea typeface="宋体" pitchFamily="2" charset="-122"/>
              </a:rPr>
              <a:t>Dun &amp; </a:t>
            </a:r>
            <a:r>
              <a:rPr lang="en-US" altLang="zh-CN" sz="2800" b="1" dirty="0" smtClean="0">
                <a:latin typeface="+mj-lt"/>
                <a:ea typeface="宋体" pitchFamily="2" charset="-122"/>
              </a:rPr>
              <a:t>Bradstreet</a:t>
            </a:r>
          </a:p>
          <a:p>
            <a:r>
              <a:rPr lang="en-US" altLang="zh-CN" sz="2800" b="1" dirty="0">
                <a:latin typeface="+mj-lt"/>
                <a:ea typeface="宋体" pitchFamily="2" charset="-122"/>
              </a:rPr>
              <a:t>Fitch </a:t>
            </a:r>
            <a:r>
              <a:rPr lang="en-US" altLang="zh-CN" sz="2800" b="1" dirty="0" smtClean="0">
                <a:latin typeface="+mj-lt"/>
                <a:ea typeface="宋体" pitchFamily="2" charset="-122"/>
              </a:rPr>
              <a:t>Ratings</a:t>
            </a:r>
            <a:endParaRPr lang="zh-CN" altLang="zh-CN" sz="2800" b="1" dirty="0" smtClean="0">
              <a:latin typeface="+mj-lt"/>
              <a:ea typeface="宋体" pitchFamily="2" charset="-122"/>
            </a:endParaRPr>
          </a:p>
          <a:p>
            <a:r>
              <a:rPr lang="en-US" altLang="zh-CN" sz="2800" b="1" dirty="0" smtClean="0">
                <a:latin typeface="+mj-lt"/>
                <a:ea typeface="宋体" pitchFamily="2" charset="-122"/>
              </a:rPr>
              <a:t>Mintel</a:t>
            </a:r>
            <a:endParaRPr lang="zh-CN" altLang="zh-CN" sz="2800" b="1" dirty="0" smtClean="0">
              <a:latin typeface="+mj-lt"/>
              <a:ea typeface="宋体" pitchFamily="2" charset="-122"/>
            </a:endParaRPr>
          </a:p>
          <a:p>
            <a:r>
              <a:rPr lang="en-US" altLang="zh-CN" sz="2800" b="1" dirty="0" smtClean="0">
                <a:latin typeface="+mj-lt"/>
                <a:ea typeface="宋体" pitchFamily="2" charset="-122"/>
              </a:rPr>
              <a:t>Progressive Media  </a:t>
            </a:r>
          </a:p>
          <a:p>
            <a:r>
              <a:rPr lang="en-US" altLang="zh-CN" sz="2800" b="1" dirty="0" smtClean="0">
                <a:latin typeface="+mj-lt"/>
                <a:ea typeface="宋体" pitchFamily="2" charset="-122"/>
              </a:rPr>
              <a:t>Marketline (Datamonitor)</a:t>
            </a:r>
          </a:p>
          <a:p>
            <a:r>
              <a:rPr lang="en-US" altLang="zh-CN" sz="2800" b="1" dirty="0" smtClean="0">
                <a:latin typeface="+mj-lt"/>
                <a:ea typeface="宋体" pitchFamily="2" charset="-122"/>
              </a:rPr>
              <a:t>Infinite Research</a:t>
            </a:r>
          </a:p>
          <a:p>
            <a:r>
              <a:rPr lang="en-US" altLang="zh-CN" sz="2800" b="1" dirty="0" smtClean="0">
                <a:latin typeface="+mj-lt"/>
                <a:ea typeface="宋体" pitchFamily="2" charset="-122"/>
              </a:rPr>
              <a:t>CIMB</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3098724" cy="12801600"/>
          </a:xfrm>
          <a:prstGeom prst="rect">
            <a:avLst/>
          </a:prstGeom>
        </p:spPr>
      </p:pic>
    </p:spTree>
    <p:extLst>
      <p:ext uri="{BB962C8B-B14F-4D97-AF65-F5344CB8AC3E}">
        <p14:creationId xmlns:p14="http://schemas.microsoft.com/office/powerpoint/2010/main" val="17262556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0000">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14:bounceEnd="50000">
                                          <p:cBhvr additive="base">
                                            <p:cTn id="7"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1+#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47660" y="0"/>
            <a:ext cx="14912340" cy="12801600"/>
          </a:xfrm>
          <a:prstGeom prst="rect">
            <a:avLst/>
          </a:prstGeom>
        </p:spPr>
      </p:pic>
      <p:sp>
        <p:nvSpPr>
          <p:cNvPr id="2" name="MH_Entry_1">
            <a:hlinkClick r:id="rId5" action="ppaction://hlinksldjump"/>
          </p:cNvPr>
          <p:cNvSpPr>
            <a:spLocks noChangeArrowheads="1"/>
          </p:cNvSpPr>
          <p:nvPr>
            <p:custDataLst>
              <p:tags r:id="rId1"/>
            </p:custDataLst>
          </p:nvPr>
        </p:nvSpPr>
        <p:spPr bwMode="auto">
          <a:xfrm>
            <a:off x="543815" y="1864100"/>
            <a:ext cx="8865658" cy="112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zh-CN" altLang="en-US"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a:t>
            </a:r>
            <a:r>
              <a:rPr lang="zh-CN" altLang="en-US" sz="4400" dirty="0" smtClean="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国本地数据供应商示例</a:t>
            </a:r>
            <a:endParaRPr lang="zh-CN" altLang="en-US"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486697" y="3739403"/>
            <a:ext cx="1323053"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sp>
        <p:nvSpPr>
          <p:cNvPr id="21" name="矩形 20"/>
          <p:cNvSpPr/>
          <p:nvPr/>
        </p:nvSpPr>
        <p:spPr>
          <a:xfrm>
            <a:off x="7943850"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5901"/>
            <a:endParaRPr lang="zh-CN" altLang="en-US" sz="3476"/>
          </a:p>
        </p:txBody>
      </p:sp>
      <p:sp>
        <p:nvSpPr>
          <p:cNvPr id="6" name="Rectangle 5"/>
          <p:cNvSpPr/>
          <p:nvPr/>
        </p:nvSpPr>
        <p:spPr>
          <a:xfrm>
            <a:off x="486697" y="4114800"/>
            <a:ext cx="7133303" cy="9753600"/>
          </a:xfrm>
          <a:prstGeom prst="rect">
            <a:avLst/>
          </a:prstGeom>
        </p:spPr>
        <p:txBody>
          <a:bodyPr/>
          <a:lstStyle/>
          <a:p>
            <a:pPr marL="426728" indent="-426728" defTabSz="1706910">
              <a:lnSpc>
                <a:spcPct val="90000"/>
              </a:lnSpc>
              <a:spcBef>
                <a:spcPts val="1867"/>
              </a:spcBef>
              <a:buFont typeface="Arial" panose="020B0604020202020204" pitchFamily="34" charset="0"/>
              <a:buChar char="•"/>
            </a:pPr>
            <a:r>
              <a:rPr lang="ja-JP" altLang="zh-CN" sz="2800" b="1" dirty="0" smtClean="0"/>
              <a:t>中</a:t>
            </a:r>
            <a:r>
              <a:rPr lang="ja-JP" altLang="zh-CN" sz="2800" b="1" dirty="0"/>
              <a:t>国经济信息</a:t>
            </a:r>
            <a:r>
              <a:rPr lang="ja-JP" altLang="zh-CN" sz="2800" b="1" dirty="0" smtClean="0"/>
              <a:t>网</a:t>
            </a:r>
            <a:r>
              <a:rPr lang="en-US" altLang="zh-CN" sz="2800" b="1" dirty="0" smtClean="0"/>
              <a:t>(</a:t>
            </a:r>
            <a:r>
              <a:rPr lang="en-US" altLang="zh-CN" sz="2800" b="1" dirty="0"/>
              <a:t>China Economic Information Network</a:t>
            </a:r>
            <a:r>
              <a:rPr lang="en-US" altLang="zh-CN" sz="2800" b="1" dirty="0" smtClean="0"/>
              <a:t>)</a:t>
            </a:r>
            <a:endParaRPr lang="en-US" altLang="zh-CN" sz="2800" dirty="0" smtClean="0">
              <a:solidFill>
                <a:schemeClr val="bg1">
                  <a:lumMod val="50000"/>
                </a:schemeClr>
              </a:solidFill>
              <a:latin typeface="+mj-lt"/>
              <a:ea typeface="宋体" pitchFamily="2" charset="-122"/>
            </a:endParaRPr>
          </a:p>
          <a:p>
            <a:pPr marL="426728" indent="-426728" defTabSz="1706910">
              <a:lnSpc>
                <a:spcPct val="90000"/>
              </a:lnSpc>
              <a:spcBef>
                <a:spcPts val="1867"/>
              </a:spcBef>
              <a:buFont typeface="Arial" panose="020B0604020202020204" pitchFamily="34" charset="0"/>
              <a:buChar char="•"/>
            </a:pPr>
            <a:r>
              <a:rPr lang="ja-JP" altLang="zh-CN" sz="2800" b="1" dirty="0" smtClean="0"/>
              <a:t>安</a:t>
            </a:r>
            <a:r>
              <a:rPr lang="ja-JP" altLang="zh-CN" sz="2800" b="1" dirty="0"/>
              <a:t>邦</a:t>
            </a:r>
            <a:r>
              <a:rPr lang="en-US" altLang="zh-CN" sz="2800" b="1" dirty="0"/>
              <a:t>(Anbound</a:t>
            </a:r>
            <a:r>
              <a:rPr lang="en-US" altLang="zh-CN" sz="2800" b="1" dirty="0" smtClean="0"/>
              <a:t>)</a:t>
            </a:r>
          </a:p>
          <a:p>
            <a:pPr marL="426728" indent="-426728" defTabSz="1706910">
              <a:lnSpc>
                <a:spcPct val="90000"/>
              </a:lnSpc>
              <a:spcBef>
                <a:spcPts val="1867"/>
              </a:spcBef>
              <a:buFont typeface="Arial" panose="020B0604020202020204" pitchFamily="34" charset="0"/>
              <a:buChar char="•"/>
            </a:pPr>
            <a:r>
              <a:rPr lang="ja-JP" altLang="zh-CN" sz="2800" b="1" dirty="0"/>
              <a:t>百川化工</a:t>
            </a:r>
            <a:r>
              <a:rPr lang="en-US" altLang="zh-CN" sz="2800" b="1" dirty="0"/>
              <a:t>(Bai chuan</a:t>
            </a:r>
            <a:r>
              <a:rPr lang="en-US" altLang="zh-CN" sz="2800" b="1" dirty="0" smtClean="0"/>
              <a:t>)</a:t>
            </a:r>
          </a:p>
          <a:p>
            <a:pPr marL="426728" indent="-426728" defTabSz="1706910">
              <a:lnSpc>
                <a:spcPct val="90000"/>
              </a:lnSpc>
              <a:spcBef>
                <a:spcPts val="1867"/>
              </a:spcBef>
              <a:buFont typeface="Arial" panose="020B0604020202020204" pitchFamily="34" charset="0"/>
              <a:buChar char="•"/>
            </a:pPr>
            <a:r>
              <a:rPr lang="ja-JP" altLang="zh-CN" sz="2800" b="1" dirty="0"/>
              <a:t>赛迪</a:t>
            </a:r>
            <a:r>
              <a:rPr lang="en-US" altLang="zh-CN" sz="2800" b="1" dirty="0"/>
              <a:t>(CCID)</a:t>
            </a:r>
            <a:endParaRPr lang="zh-CN" altLang="zh-CN" sz="2800" dirty="0"/>
          </a:p>
          <a:p>
            <a:pPr marL="426728" indent="-426728" defTabSz="1706910">
              <a:lnSpc>
                <a:spcPct val="90000"/>
              </a:lnSpc>
              <a:spcBef>
                <a:spcPts val="1867"/>
              </a:spcBef>
              <a:buFont typeface="Arial" panose="020B0604020202020204" pitchFamily="34" charset="0"/>
              <a:buChar char="•"/>
            </a:pPr>
            <a:r>
              <a:rPr lang="ja-JP" altLang="zh-CN" sz="2800" b="1" dirty="0"/>
              <a:t>易观</a:t>
            </a:r>
            <a:r>
              <a:rPr lang="en-US" altLang="zh-CN" sz="2800" b="1" dirty="0"/>
              <a:t>(Analysys International)</a:t>
            </a:r>
            <a:endParaRPr lang="zh-CN" altLang="zh-CN" sz="2800" dirty="0"/>
          </a:p>
          <a:p>
            <a:pPr marL="426728" indent="-426728" defTabSz="1706910">
              <a:lnSpc>
                <a:spcPct val="90000"/>
              </a:lnSpc>
              <a:spcBef>
                <a:spcPts val="1867"/>
              </a:spcBef>
              <a:buFont typeface="Arial" panose="020B0604020202020204" pitchFamily="34" charset="0"/>
              <a:buChar char="•"/>
            </a:pPr>
            <a:r>
              <a:rPr lang="ja-JP" altLang="zh-CN" sz="2800" b="1" dirty="0"/>
              <a:t>中国汽车技术研究中心</a:t>
            </a:r>
            <a:r>
              <a:rPr lang="en-US" altLang="zh-CN" sz="2800" b="1" dirty="0"/>
              <a:t>(China Automotive Technology&amp;Research Center/CATARC)</a:t>
            </a:r>
            <a:endParaRPr lang="zh-CN" altLang="zh-CN" sz="2800" dirty="0"/>
          </a:p>
          <a:p>
            <a:pPr marL="426728" indent="-426728" defTabSz="1706910">
              <a:lnSpc>
                <a:spcPct val="90000"/>
              </a:lnSpc>
              <a:spcBef>
                <a:spcPts val="1867"/>
              </a:spcBef>
              <a:buFont typeface="Arial" panose="020B0604020202020204" pitchFamily="34" charset="0"/>
              <a:buChar char="•"/>
            </a:pPr>
            <a:r>
              <a:rPr lang="ja-JP" altLang="zh-CN" sz="2800" b="1" dirty="0"/>
              <a:t>艾瑞</a:t>
            </a:r>
            <a:r>
              <a:rPr lang="en-US" altLang="zh-CN" sz="2800" b="1" dirty="0"/>
              <a:t>(IResearch)</a:t>
            </a:r>
            <a:endParaRPr lang="zh-CN" altLang="zh-CN" sz="2800" dirty="0"/>
          </a:p>
          <a:p>
            <a:pPr marL="426728" indent="-426728" defTabSz="1706910">
              <a:lnSpc>
                <a:spcPct val="90000"/>
              </a:lnSpc>
              <a:spcBef>
                <a:spcPts val="1867"/>
              </a:spcBef>
              <a:buFont typeface="Arial" panose="020B0604020202020204" pitchFamily="34" charset="0"/>
              <a:buChar char="•"/>
            </a:pPr>
            <a:r>
              <a:rPr lang="ja-JP" altLang="zh-CN" sz="2800" b="1" dirty="0"/>
              <a:t>机电数据</a:t>
            </a:r>
            <a:r>
              <a:rPr lang="en-US" altLang="zh-CN" sz="2800" b="1" dirty="0"/>
              <a:t>(Electromechanical Data)</a:t>
            </a:r>
            <a:endParaRPr lang="zh-CN" altLang="zh-CN" sz="2800" dirty="0"/>
          </a:p>
          <a:p>
            <a:pPr marL="426728" indent="-426728" defTabSz="1706910">
              <a:lnSpc>
                <a:spcPct val="90000"/>
              </a:lnSpc>
              <a:spcBef>
                <a:spcPts val="1867"/>
              </a:spcBef>
              <a:buFont typeface="Arial" panose="020B0604020202020204" pitchFamily="34" charset="0"/>
              <a:buChar char="•"/>
            </a:pPr>
            <a:r>
              <a:rPr lang="ja-JP" altLang="zh-CN" sz="2800" b="1" dirty="0"/>
              <a:t>中国拟在建项目网</a:t>
            </a:r>
            <a:r>
              <a:rPr lang="en-US" altLang="zh-CN" sz="2800" b="1" dirty="0"/>
              <a:t>(Huaxinjie Investment consulting</a:t>
            </a:r>
            <a:r>
              <a:rPr lang="en-US" altLang="zh-CN" sz="2800" b="1" dirty="0" smtClean="0"/>
              <a:t>)</a:t>
            </a:r>
          </a:p>
          <a:p>
            <a:pPr defTabSz="1706910">
              <a:lnSpc>
                <a:spcPct val="90000"/>
              </a:lnSpc>
              <a:spcBef>
                <a:spcPts val="1867"/>
              </a:spcBef>
            </a:pPr>
            <a:endParaRPr lang="zh-CN" altLang="zh-CN" sz="2400" dirty="0"/>
          </a:p>
          <a:p>
            <a:pPr marL="426728" indent="-426728" defTabSz="1706910">
              <a:lnSpc>
                <a:spcPct val="90000"/>
              </a:lnSpc>
              <a:spcBef>
                <a:spcPts val="1867"/>
              </a:spcBef>
              <a:buFont typeface="Arial" panose="020B0604020202020204" pitchFamily="34" charset="0"/>
              <a:buChar char="•"/>
            </a:pPr>
            <a:endParaRPr lang="zh-CN" altLang="en-US" sz="2400" dirty="0">
              <a:solidFill>
                <a:schemeClr val="bg1">
                  <a:lumMod val="50000"/>
                </a:schemeClr>
              </a:solidFill>
              <a:latin typeface="+mj-lt"/>
              <a:ea typeface="宋体" pitchFamily="2" charset="-122"/>
            </a:endParaRPr>
          </a:p>
        </p:txBody>
      </p:sp>
    </p:spTree>
    <p:extLst>
      <p:ext uri="{BB962C8B-B14F-4D97-AF65-F5344CB8AC3E}">
        <p14:creationId xmlns:p14="http://schemas.microsoft.com/office/powerpoint/2010/main" val="15763100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22" presetClass="entr" presetSubtype="8"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22" presetClass="entr" presetSubtype="8"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8533" y="2743200"/>
            <a:ext cx="20353867" cy="916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5"/>
          <p:cNvGraphicFramePr>
            <a:graphicFrameLocks/>
          </p:cNvGraphicFramePr>
          <p:nvPr>
            <p:extLst>
              <p:ext uri="{D42A27DB-BD31-4B8C-83A1-F6EECF244321}">
                <p14:modId xmlns:p14="http://schemas.microsoft.com/office/powerpoint/2010/main" val="1962789928"/>
              </p:ext>
            </p:extLst>
          </p:nvPr>
        </p:nvGraphicFramePr>
        <p:xfrm>
          <a:off x="2082801" y="2015061"/>
          <a:ext cx="18406532" cy="9033680"/>
        </p:xfrm>
        <a:graphic>
          <a:graphicData uri="http://schemas.openxmlformats.org/drawingml/2006/table">
            <a:tbl>
              <a:tblPr firstRow="1" firstCol="1" bandRow="1">
                <a:tableStyleId>{5C22544A-7EE6-4342-B048-85BDC9FD1C3A}</a:tableStyleId>
              </a:tblPr>
              <a:tblGrid>
                <a:gridCol w="3600118"/>
                <a:gridCol w="12513166"/>
                <a:gridCol w="2293248"/>
              </a:tblGrid>
              <a:tr h="1338056">
                <a:tc>
                  <a:txBody>
                    <a:bodyPr/>
                    <a:lstStyle/>
                    <a:p>
                      <a:pPr marL="0" marR="0" algn="l">
                        <a:spcBef>
                          <a:spcPts val="0"/>
                        </a:spcBef>
                        <a:spcAft>
                          <a:spcPts val="0"/>
                        </a:spcAft>
                      </a:pPr>
                      <a:r>
                        <a:rPr lang="en-US" sz="2400" dirty="0">
                          <a:effectLst/>
                        </a:rPr>
                        <a:t>EMIS 14 industries</a:t>
                      </a:r>
                      <a:endParaRPr lang="en-US" sz="2400" dirty="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dirty="0">
                          <a:effectLst/>
                        </a:rPr>
                        <a:t>China Industry code (GB FY11)</a:t>
                      </a:r>
                      <a:endParaRPr lang="en-US" sz="2400" dirty="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Amount of companies </a:t>
                      </a:r>
                      <a:endParaRPr lang="en-US" sz="2400">
                        <a:effectLst/>
                        <a:latin typeface="Calibri" panose="020F0502020204030204" pitchFamily="34" charset="0"/>
                        <a:ea typeface="SimSun" panose="02010600030101010101" pitchFamily="2" charset="-122"/>
                      </a:endParaRPr>
                    </a:p>
                  </a:txBody>
                  <a:tcPr marL="68580" marR="68580" marT="0" marB="0" anchor="ctr"/>
                </a:tc>
              </a:tr>
              <a:tr h="374488">
                <a:tc>
                  <a:txBody>
                    <a:bodyPr/>
                    <a:lstStyle/>
                    <a:p>
                      <a:pPr marL="0" marR="0" algn="l">
                        <a:spcBef>
                          <a:spcPts val="0"/>
                        </a:spcBef>
                        <a:spcAft>
                          <a:spcPts val="0"/>
                        </a:spcAft>
                      </a:pPr>
                      <a:r>
                        <a:rPr lang="en-US" sz="2400">
                          <a:effectLst/>
                        </a:rPr>
                        <a:t>Agriculture</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1</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2,089</a:t>
                      </a:r>
                      <a:endParaRPr lang="en-US" sz="2400">
                        <a:effectLst/>
                        <a:latin typeface="Calibri" panose="020F0502020204030204" pitchFamily="34" charset="0"/>
                        <a:ea typeface="SimSun" panose="02010600030101010101" pitchFamily="2" charset="-122"/>
                      </a:endParaRPr>
                    </a:p>
                  </a:txBody>
                  <a:tcPr marL="68580" marR="68580" marT="0" marB="0" anchor="ctr"/>
                </a:tc>
              </a:tr>
              <a:tr h="669028">
                <a:tc>
                  <a:txBody>
                    <a:bodyPr/>
                    <a:lstStyle/>
                    <a:p>
                      <a:pPr marL="0" marR="0" algn="l">
                        <a:spcBef>
                          <a:spcPts val="0"/>
                        </a:spcBef>
                        <a:spcAft>
                          <a:spcPts val="0"/>
                        </a:spcAft>
                      </a:pPr>
                      <a:r>
                        <a:rPr lang="en-US" sz="2400">
                          <a:effectLst/>
                        </a:rPr>
                        <a:t>Food &amp; Beverage</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13, 14, 15</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16,896</a:t>
                      </a:r>
                      <a:endParaRPr lang="en-US" sz="2400">
                        <a:effectLst/>
                        <a:latin typeface="Calibri" panose="020F0502020204030204" pitchFamily="34" charset="0"/>
                        <a:ea typeface="SimSun" panose="02010600030101010101" pitchFamily="2" charset="-122"/>
                      </a:endParaRPr>
                    </a:p>
                  </a:txBody>
                  <a:tcPr marL="68580" marR="68580" marT="0" marB="0" anchor="ctr"/>
                </a:tc>
              </a:tr>
              <a:tr h="374488">
                <a:tc>
                  <a:txBody>
                    <a:bodyPr/>
                    <a:lstStyle/>
                    <a:p>
                      <a:pPr marL="0" marR="0" algn="l">
                        <a:spcBef>
                          <a:spcPts val="0"/>
                        </a:spcBef>
                        <a:spcAft>
                          <a:spcPts val="0"/>
                        </a:spcAft>
                      </a:pPr>
                      <a:r>
                        <a:rPr lang="en-US" sz="2400">
                          <a:effectLst/>
                        </a:rPr>
                        <a:t>Automotive</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36</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8,525</a:t>
                      </a:r>
                      <a:endParaRPr lang="en-US" sz="2400">
                        <a:effectLst/>
                        <a:latin typeface="Calibri" panose="020F0502020204030204" pitchFamily="34" charset="0"/>
                        <a:ea typeface="SimSun" panose="02010600030101010101" pitchFamily="2" charset="-122"/>
                      </a:endParaRPr>
                    </a:p>
                  </a:txBody>
                  <a:tcPr marL="68580" marR="68580" marT="0" marB="0" anchor="ctr"/>
                </a:tc>
              </a:tr>
              <a:tr h="374488">
                <a:tc>
                  <a:txBody>
                    <a:bodyPr/>
                    <a:lstStyle/>
                    <a:p>
                      <a:pPr marL="0" marR="0" algn="l">
                        <a:spcBef>
                          <a:spcPts val="0"/>
                        </a:spcBef>
                        <a:spcAft>
                          <a:spcPts val="0"/>
                        </a:spcAft>
                      </a:pPr>
                      <a:r>
                        <a:rPr lang="en-US" sz="2400">
                          <a:effectLst/>
                        </a:rPr>
                        <a:t>Electronics</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34, 35, 38, 39, 40</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57,118</a:t>
                      </a:r>
                      <a:endParaRPr lang="en-US" sz="2400">
                        <a:effectLst/>
                        <a:latin typeface="Calibri" panose="020F0502020204030204" pitchFamily="34" charset="0"/>
                        <a:ea typeface="SimSun" panose="02010600030101010101" pitchFamily="2" charset="-122"/>
                      </a:endParaRPr>
                    </a:p>
                  </a:txBody>
                  <a:tcPr marL="68580" marR="68580" marT="0" marB="0" anchor="ctr"/>
                </a:tc>
              </a:tr>
              <a:tr h="374488">
                <a:tc>
                  <a:txBody>
                    <a:bodyPr/>
                    <a:lstStyle/>
                    <a:p>
                      <a:pPr marL="0" marR="0" algn="l">
                        <a:spcBef>
                          <a:spcPts val="0"/>
                        </a:spcBef>
                        <a:spcAft>
                          <a:spcPts val="0"/>
                        </a:spcAft>
                      </a:pPr>
                      <a:r>
                        <a:rPr lang="en-US" sz="2400">
                          <a:effectLst/>
                        </a:rPr>
                        <a:t>Energy</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25, 44, 45</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10,183</a:t>
                      </a:r>
                      <a:endParaRPr lang="en-US" sz="2400">
                        <a:effectLst/>
                        <a:latin typeface="Calibri" panose="020F0502020204030204" pitchFamily="34" charset="0"/>
                        <a:ea typeface="SimSun" panose="02010600030101010101" pitchFamily="2" charset="-122"/>
                      </a:endParaRPr>
                    </a:p>
                  </a:txBody>
                  <a:tcPr marL="68580" marR="68580" marT="0" marB="0" anchor="ctr"/>
                </a:tc>
              </a:tr>
              <a:tr h="0">
                <a:tc>
                  <a:txBody>
                    <a:bodyPr/>
                    <a:lstStyle/>
                    <a:p>
                      <a:pPr marL="0" marR="0" algn="l">
                        <a:spcBef>
                          <a:spcPts val="0"/>
                        </a:spcBef>
                        <a:spcAft>
                          <a:spcPts val="0"/>
                        </a:spcAft>
                      </a:pPr>
                      <a:r>
                        <a:rPr lang="en-US" sz="2400" dirty="0">
                          <a:effectLst/>
                        </a:rPr>
                        <a:t>Mining &amp; Metals</a:t>
                      </a:r>
                      <a:endParaRPr lang="en-US" sz="2400" dirty="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6, 7, 8, 9, 10, 11, 12,  31,  32, 33</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29,379</a:t>
                      </a:r>
                      <a:endParaRPr lang="en-US" sz="2400">
                        <a:effectLst/>
                        <a:latin typeface="Calibri" panose="020F0502020204030204" pitchFamily="34" charset="0"/>
                        <a:ea typeface="SimSun" panose="02010600030101010101" pitchFamily="2" charset="-122"/>
                      </a:endParaRPr>
                    </a:p>
                  </a:txBody>
                  <a:tcPr marL="68580" marR="68580" marT="0" marB="0" anchor="ctr"/>
                </a:tc>
              </a:tr>
              <a:tr h="374488">
                <a:tc>
                  <a:txBody>
                    <a:bodyPr/>
                    <a:lstStyle/>
                    <a:p>
                      <a:pPr marL="0" marR="0" algn="l">
                        <a:spcBef>
                          <a:spcPts val="0"/>
                        </a:spcBef>
                        <a:spcAft>
                          <a:spcPts val="0"/>
                        </a:spcAft>
                      </a:pPr>
                      <a:r>
                        <a:rPr lang="en-US" sz="2400">
                          <a:effectLst/>
                        </a:rPr>
                        <a:t>Chemicals</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dirty="0">
                          <a:effectLst/>
                        </a:rPr>
                        <a:t>26, 28, 29,</a:t>
                      </a:r>
                      <a:endParaRPr lang="en-US" sz="2400" dirty="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27,882</a:t>
                      </a:r>
                      <a:endParaRPr lang="en-US" sz="2400">
                        <a:effectLst/>
                        <a:latin typeface="Calibri" panose="020F0502020204030204" pitchFamily="34" charset="0"/>
                        <a:ea typeface="SimSun" panose="02010600030101010101" pitchFamily="2" charset="-122"/>
                      </a:endParaRPr>
                    </a:p>
                  </a:txBody>
                  <a:tcPr marL="68580" marR="68580" marT="0" marB="0" anchor="ctr"/>
                </a:tc>
              </a:tr>
              <a:tr h="748976">
                <a:tc>
                  <a:txBody>
                    <a:bodyPr/>
                    <a:lstStyle/>
                    <a:p>
                      <a:pPr marL="0" marR="0" algn="l">
                        <a:spcBef>
                          <a:spcPts val="0"/>
                        </a:spcBef>
                        <a:spcAft>
                          <a:spcPts val="0"/>
                        </a:spcAft>
                      </a:pPr>
                      <a:r>
                        <a:rPr lang="en-US" sz="2400">
                          <a:effectLst/>
                        </a:rPr>
                        <a:t>Pharmaceuticals &amp; Healthcare</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27</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4,567</a:t>
                      </a:r>
                      <a:endParaRPr lang="en-US" sz="2400">
                        <a:effectLst/>
                        <a:latin typeface="Calibri" panose="020F0502020204030204" pitchFamily="34" charset="0"/>
                        <a:ea typeface="SimSun" panose="02010600030101010101" pitchFamily="2" charset="-122"/>
                      </a:endParaRPr>
                    </a:p>
                  </a:txBody>
                  <a:tcPr marL="68580" marR="68580" marT="0" marB="0" anchor="ctr"/>
                </a:tc>
              </a:tr>
              <a:tr h="374488">
                <a:tc>
                  <a:txBody>
                    <a:bodyPr/>
                    <a:lstStyle/>
                    <a:p>
                      <a:pPr marL="0" marR="0" algn="l">
                        <a:spcBef>
                          <a:spcPts val="0"/>
                        </a:spcBef>
                        <a:spcAft>
                          <a:spcPts val="0"/>
                        </a:spcAft>
                      </a:pPr>
                      <a:r>
                        <a:rPr lang="en-US" sz="2400">
                          <a:effectLst/>
                        </a:rPr>
                        <a:t>Financial Service</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66, 67,68, 69</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6,700</a:t>
                      </a:r>
                      <a:endParaRPr lang="en-US" sz="2400">
                        <a:effectLst/>
                        <a:latin typeface="Calibri" panose="020F0502020204030204" pitchFamily="34" charset="0"/>
                        <a:ea typeface="SimSun" panose="02010600030101010101" pitchFamily="2" charset="-122"/>
                      </a:endParaRPr>
                    </a:p>
                  </a:txBody>
                  <a:tcPr marL="68580" marR="68580" marT="0" marB="0" anchor="ctr"/>
                </a:tc>
              </a:tr>
              <a:tr h="374488">
                <a:tc>
                  <a:txBody>
                    <a:bodyPr/>
                    <a:lstStyle/>
                    <a:p>
                      <a:pPr marL="0" marR="0" algn="l">
                        <a:spcBef>
                          <a:spcPts val="0"/>
                        </a:spcBef>
                        <a:spcAft>
                          <a:spcPts val="0"/>
                        </a:spcAft>
                      </a:pPr>
                      <a:r>
                        <a:rPr lang="en-US" sz="2400">
                          <a:effectLst/>
                        </a:rPr>
                        <a:t>TMT</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63, 64 ,65</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8,228</a:t>
                      </a:r>
                      <a:endParaRPr lang="en-US" sz="2400">
                        <a:effectLst/>
                        <a:latin typeface="Calibri" panose="020F0502020204030204" pitchFamily="34" charset="0"/>
                        <a:ea typeface="SimSun" panose="02010600030101010101" pitchFamily="2" charset="-122"/>
                      </a:endParaRPr>
                    </a:p>
                  </a:txBody>
                  <a:tcPr marL="68580" marR="68580" marT="0" marB="0" anchor="ctr"/>
                </a:tc>
              </a:tr>
              <a:tr h="374488">
                <a:tc>
                  <a:txBody>
                    <a:bodyPr/>
                    <a:lstStyle/>
                    <a:p>
                      <a:pPr marL="0" marR="0" algn="l">
                        <a:spcBef>
                          <a:spcPts val="0"/>
                        </a:spcBef>
                        <a:spcAft>
                          <a:spcPts val="0"/>
                        </a:spcAft>
                      </a:pPr>
                      <a:r>
                        <a:rPr lang="en-US" sz="2400">
                          <a:effectLst/>
                        </a:rPr>
                        <a:t>Tourism &amp; Leisure</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61, 62</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4,742</a:t>
                      </a:r>
                      <a:endParaRPr lang="en-US" sz="2400">
                        <a:effectLst/>
                        <a:latin typeface="Calibri" panose="020F0502020204030204" pitchFamily="34" charset="0"/>
                        <a:ea typeface="SimSun" panose="02010600030101010101" pitchFamily="2" charset="-122"/>
                      </a:endParaRPr>
                    </a:p>
                  </a:txBody>
                  <a:tcPr marL="68580" marR="68580" marT="0" marB="0" anchor="ctr"/>
                </a:tc>
              </a:tr>
              <a:tr h="748976">
                <a:tc>
                  <a:txBody>
                    <a:bodyPr/>
                    <a:lstStyle/>
                    <a:p>
                      <a:pPr marL="0" marR="0" algn="l">
                        <a:spcBef>
                          <a:spcPts val="0"/>
                        </a:spcBef>
                        <a:spcAft>
                          <a:spcPts val="0"/>
                        </a:spcAft>
                      </a:pPr>
                      <a:r>
                        <a:rPr lang="en-US" sz="2400">
                          <a:effectLst/>
                        </a:rPr>
                        <a:t>Real Estate &amp; Construction</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70, 47,48,49,50</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68,610</a:t>
                      </a:r>
                      <a:endParaRPr lang="en-US" sz="2400">
                        <a:effectLst/>
                        <a:latin typeface="Calibri" panose="020F0502020204030204" pitchFamily="34" charset="0"/>
                        <a:ea typeface="SimSun" panose="02010600030101010101" pitchFamily="2" charset="-122"/>
                      </a:endParaRPr>
                    </a:p>
                  </a:txBody>
                  <a:tcPr marL="68580" marR="68580" marT="0" marB="0" anchor="ctr"/>
                </a:tc>
              </a:tr>
              <a:tr h="374488">
                <a:tc>
                  <a:txBody>
                    <a:bodyPr/>
                    <a:lstStyle/>
                    <a:p>
                      <a:pPr marL="0" marR="0" algn="l">
                        <a:spcBef>
                          <a:spcPts val="0"/>
                        </a:spcBef>
                        <a:spcAft>
                          <a:spcPts val="0"/>
                        </a:spcAft>
                      </a:pPr>
                      <a:r>
                        <a:rPr lang="en-US" sz="2400">
                          <a:effectLst/>
                        </a:rPr>
                        <a:t>Transportation</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37, 53, 54, 55, 56, 57, 58</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17,964</a:t>
                      </a:r>
                      <a:endParaRPr lang="en-US" sz="2400">
                        <a:effectLst/>
                        <a:latin typeface="Calibri" panose="020F0502020204030204" pitchFamily="34" charset="0"/>
                        <a:ea typeface="SimSun" panose="02010600030101010101" pitchFamily="2" charset="-122"/>
                      </a:endParaRPr>
                    </a:p>
                  </a:txBody>
                  <a:tcPr marL="68580" marR="68580" marT="0" marB="0" anchor="ctr"/>
                </a:tc>
              </a:tr>
              <a:tr h="669028">
                <a:tc>
                  <a:txBody>
                    <a:bodyPr/>
                    <a:lstStyle/>
                    <a:p>
                      <a:pPr marL="0" marR="0" algn="l">
                        <a:spcBef>
                          <a:spcPts val="0"/>
                        </a:spcBef>
                        <a:spcAft>
                          <a:spcPts val="0"/>
                        </a:spcAft>
                      </a:pPr>
                      <a:r>
                        <a:rPr lang="en-US" sz="2400">
                          <a:effectLst/>
                        </a:rPr>
                        <a:t>other 30 industries</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2,3,4,5,16,17,18,19,20,21,22,23,24,30,41,42,43,46,59,60,72,74,77 ,85,86,88,89</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118,117</a:t>
                      </a:r>
                      <a:endParaRPr lang="en-US" sz="2400">
                        <a:effectLst/>
                        <a:latin typeface="Calibri" panose="020F0502020204030204" pitchFamily="34" charset="0"/>
                        <a:ea typeface="SimSun" panose="02010600030101010101" pitchFamily="2" charset="-122"/>
                      </a:endParaRPr>
                    </a:p>
                  </a:txBody>
                  <a:tcPr marL="68580" marR="68580" marT="0" marB="0" anchor="ctr"/>
                </a:tc>
              </a:tr>
              <a:tr h="374488">
                <a:tc>
                  <a:txBody>
                    <a:bodyPr/>
                    <a:lstStyle/>
                    <a:p>
                      <a:pPr marL="0" marR="0" algn="l">
                        <a:spcBef>
                          <a:spcPts val="0"/>
                        </a:spcBef>
                        <a:spcAft>
                          <a:spcPts val="0"/>
                        </a:spcAft>
                      </a:pPr>
                      <a:r>
                        <a:rPr lang="en-US" sz="2400">
                          <a:effectLst/>
                        </a:rPr>
                        <a:t>Wholesale</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51</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5,000</a:t>
                      </a:r>
                      <a:endParaRPr lang="en-US" sz="2400">
                        <a:effectLst/>
                        <a:latin typeface="Calibri" panose="020F0502020204030204" pitchFamily="34" charset="0"/>
                        <a:ea typeface="SimSun" panose="02010600030101010101" pitchFamily="2" charset="-122"/>
                      </a:endParaRPr>
                    </a:p>
                  </a:txBody>
                  <a:tcPr marL="68580" marR="68580" marT="0" marB="0" anchor="ctr"/>
                </a:tc>
              </a:tr>
              <a:tr h="374488">
                <a:tc>
                  <a:txBody>
                    <a:bodyPr/>
                    <a:lstStyle/>
                    <a:p>
                      <a:pPr marL="0" marR="0" algn="l">
                        <a:spcBef>
                          <a:spcPts val="0"/>
                        </a:spcBef>
                        <a:spcAft>
                          <a:spcPts val="0"/>
                        </a:spcAft>
                      </a:pPr>
                      <a:r>
                        <a:rPr lang="en-US" sz="2400">
                          <a:effectLst/>
                        </a:rPr>
                        <a:t>Retail </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52</a:t>
                      </a:r>
                      <a:endParaRPr lang="en-US" sz="240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a:effectLst/>
                        </a:rPr>
                        <a:t>15,000</a:t>
                      </a:r>
                      <a:endParaRPr lang="en-US" sz="2400">
                        <a:effectLst/>
                        <a:latin typeface="Calibri" panose="020F0502020204030204" pitchFamily="34" charset="0"/>
                        <a:ea typeface="SimSun" panose="02010600030101010101" pitchFamily="2" charset="-122"/>
                      </a:endParaRPr>
                    </a:p>
                  </a:txBody>
                  <a:tcPr marL="68580" marR="68580" marT="0" marB="0" anchor="ctr"/>
                </a:tc>
              </a:tr>
              <a:tr h="374488">
                <a:tc>
                  <a:txBody>
                    <a:bodyPr/>
                    <a:lstStyle/>
                    <a:p>
                      <a:pPr marL="0" marR="0" algn="l">
                        <a:spcBef>
                          <a:spcPts val="0"/>
                        </a:spcBef>
                        <a:spcAft>
                          <a:spcPts val="0"/>
                        </a:spcAft>
                      </a:pPr>
                      <a:r>
                        <a:rPr lang="en-US" sz="2400" dirty="0">
                          <a:effectLst/>
                        </a:rPr>
                        <a:t>Total</a:t>
                      </a:r>
                      <a:endParaRPr lang="en-US" sz="2400" dirty="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zh-CN" sz="2400" dirty="0">
                          <a:effectLst/>
                        </a:rPr>
                        <a:t>　</a:t>
                      </a:r>
                      <a:endParaRPr lang="en-US" sz="2400" dirty="0">
                        <a:effectLst/>
                        <a:latin typeface="Calibri" panose="020F0502020204030204" pitchFamily="34" charset="0"/>
                        <a:ea typeface="SimSun" panose="02010600030101010101" pitchFamily="2" charset="-122"/>
                      </a:endParaRPr>
                    </a:p>
                  </a:txBody>
                  <a:tcPr marL="68580" marR="68580" marT="0" marB="0" anchor="ctr"/>
                </a:tc>
                <a:tc>
                  <a:txBody>
                    <a:bodyPr/>
                    <a:lstStyle/>
                    <a:p>
                      <a:pPr marL="0" marR="0" algn="l">
                        <a:spcBef>
                          <a:spcPts val="0"/>
                        </a:spcBef>
                        <a:spcAft>
                          <a:spcPts val="0"/>
                        </a:spcAft>
                      </a:pPr>
                      <a:r>
                        <a:rPr lang="en-US" sz="2400" dirty="0">
                          <a:effectLst/>
                        </a:rPr>
                        <a:t>401,000</a:t>
                      </a:r>
                      <a:endParaRPr lang="en-US" sz="2400" dirty="0">
                        <a:effectLst/>
                        <a:latin typeface="Calibri" panose="020F0502020204030204" pitchFamily="34" charset="0"/>
                        <a:ea typeface="SimSun" panose="02010600030101010101" pitchFamily="2" charset="-122"/>
                      </a:endParaRPr>
                    </a:p>
                  </a:txBody>
                  <a:tcPr marL="68580" marR="68580" marT="0" marB="0" anchor="ctr"/>
                </a:tc>
              </a:tr>
            </a:tbl>
          </a:graphicData>
        </a:graphic>
      </p:graphicFrame>
      <p:sp>
        <p:nvSpPr>
          <p:cNvPr id="8" name="Rectangle 7"/>
          <p:cNvSpPr/>
          <p:nvPr/>
        </p:nvSpPr>
        <p:spPr>
          <a:xfrm>
            <a:off x="1761067" y="762000"/>
            <a:ext cx="18169466" cy="1100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2017</a:t>
            </a:r>
            <a:r>
              <a:rPr lang="zh-CN" altLang="en-US"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a:t>
            </a:r>
            <a:r>
              <a:rPr lang="zh-CN" altLang="en-US"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月投放</a:t>
            </a:r>
            <a:r>
              <a:rPr lang="en-US"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401000</a:t>
            </a:r>
            <a:r>
              <a:rPr lang="zh-CN" altLang="en-US"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家非上市企业的财务数据</a:t>
            </a:r>
            <a:endParaRPr lang="en-US"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744883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59"/>
  <p:tag name="MH_SECTIONID" val="260,261,262,263,"/>
</p:tagLst>
</file>

<file path=ppt/tags/tag2.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85F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12743</TotalTime>
  <Words>1468</Words>
  <Application>Microsoft Office PowerPoint</Application>
  <PresentationFormat>Custom</PresentationFormat>
  <Paragraphs>283</Paragraphs>
  <Slides>16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Gill Sans</vt:lpstr>
      <vt:lpstr>微软雅黑</vt:lpstr>
      <vt:lpstr>SimSun</vt:lpstr>
      <vt:lpstr>SimSun</vt:lpstr>
      <vt:lpstr>微软雅黑 Light</vt:lpstr>
      <vt:lpstr>Arial</vt:lpstr>
      <vt:lpstr>Calibri</vt:lpstr>
      <vt:lpstr>Helvetica</vt:lpstr>
      <vt:lpstr>Impact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蔡先森</dc:creator>
  <cp:lastModifiedBy>Jin, Gina (EMIS)</cp:lastModifiedBy>
  <cp:revision>125</cp:revision>
  <dcterms:created xsi:type="dcterms:W3CDTF">2016-04-01T16:17:03Z</dcterms:created>
  <dcterms:modified xsi:type="dcterms:W3CDTF">2018-11-05T02:55:41Z</dcterms:modified>
</cp:coreProperties>
</file>