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1" r:id="rId3"/>
  </p:sldMasterIdLst>
  <p:notesMasterIdLst>
    <p:notesMasterId r:id="rId74"/>
  </p:notesMasterIdLst>
  <p:sldIdLst>
    <p:sldId id="475" r:id="rId4"/>
    <p:sldId id="317" r:id="rId5"/>
    <p:sldId id="318" r:id="rId6"/>
    <p:sldId id="319" r:id="rId7"/>
    <p:sldId id="434" r:id="rId8"/>
    <p:sldId id="476" r:id="rId9"/>
    <p:sldId id="477" r:id="rId10"/>
    <p:sldId id="478" r:id="rId11"/>
    <p:sldId id="439" r:id="rId12"/>
    <p:sldId id="320" r:id="rId13"/>
    <p:sldId id="406" r:id="rId14"/>
    <p:sldId id="407" r:id="rId15"/>
    <p:sldId id="408" r:id="rId16"/>
    <p:sldId id="409" r:id="rId17"/>
    <p:sldId id="410" r:id="rId18"/>
    <p:sldId id="411" r:id="rId19"/>
    <p:sldId id="321" r:id="rId20"/>
    <p:sldId id="326" r:id="rId21"/>
    <p:sldId id="366" r:id="rId22"/>
    <p:sldId id="368" r:id="rId23"/>
    <p:sldId id="506" r:id="rId24"/>
    <p:sldId id="507" r:id="rId25"/>
    <p:sldId id="508" r:id="rId26"/>
    <p:sldId id="509" r:id="rId27"/>
    <p:sldId id="510" r:id="rId28"/>
    <p:sldId id="511" r:id="rId29"/>
    <p:sldId id="324" r:id="rId30"/>
    <p:sldId id="329" r:id="rId31"/>
    <p:sldId id="483" r:id="rId32"/>
    <p:sldId id="505" r:id="rId33"/>
    <p:sldId id="480" r:id="rId34"/>
    <p:sldId id="481" r:id="rId35"/>
    <p:sldId id="482" r:id="rId36"/>
    <p:sldId id="484" r:id="rId37"/>
    <p:sldId id="375" r:id="rId38"/>
    <p:sldId id="336" r:id="rId39"/>
    <p:sldId id="377" r:id="rId40"/>
    <p:sldId id="512" r:id="rId41"/>
    <p:sldId id="513" r:id="rId42"/>
    <p:sldId id="479" r:id="rId43"/>
    <p:sldId id="514" r:id="rId44"/>
    <p:sldId id="390" r:id="rId45"/>
    <p:sldId id="392" r:id="rId46"/>
    <p:sldId id="393" r:id="rId47"/>
    <p:sldId id="395" r:id="rId48"/>
    <p:sldId id="396" r:id="rId49"/>
    <p:sldId id="397" r:id="rId50"/>
    <p:sldId id="516" r:id="rId51"/>
    <p:sldId id="300" r:id="rId52"/>
    <p:sldId id="322" r:id="rId53"/>
    <p:sldId id="325" r:id="rId54"/>
    <p:sldId id="517" r:id="rId55"/>
    <p:sldId id="345" r:id="rId56"/>
    <p:sldId id="348" r:id="rId57"/>
    <p:sldId id="426" r:id="rId58"/>
    <p:sldId id="357" r:id="rId59"/>
    <p:sldId id="518" r:id="rId60"/>
    <p:sldId id="363" r:id="rId61"/>
    <p:sldId id="328" r:id="rId62"/>
    <p:sldId id="519" r:id="rId63"/>
    <p:sldId id="330" r:id="rId64"/>
    <p:sldId id="331" r:id="rId65"/>
    <p:sldId id="332" r:id="rId66"/>
    <p:sldId id="301" r:id="rId67"/>
    <p:sldId id="302" r:id="rId68"/>
    <p:sldId id="358" r:id="rId69"/>
    <p:sldId id="474" r:id="rId70"/>
    <p:sldId id="515" r:id="rId71"/>
    <p:sldId id="485" r:id="rId72"/>
    <p:sldId id="486" r:id="rId7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C5FC8-7E85-42AD-9590-99DAE0799FC7}" type="datetimeFigureOut">
              <a:rPr lang="zh-CN" altLang="en-US" smtClean="0"/>
              <a:t>2018/10/25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4E0A5-FDE7-46F4-B037-2B7F570A0C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65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upport.ebscohost.com/knowledge_base/detail.php?id=1503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071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>
            <a:extLst>
              <a:ext uri="{FF2B5EF4-FFF2-40B4-BE49-F238E27FC236}">
                <a16:creationId xmlns:a16="http://schemas.microsoft.com/office/drawing/2014/main" id="{BE493A0D-BEA3-405B-BEFF-38FAA27495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>
            <a:extLst>
              <a:ext uri="{FF2B5EF4-FFF2-40B4-BE49-F238E27FC236}">
                <a16:creationId xmlns:a16="http://schemas.microsoft.com/office/drawing/2014/main" id="{DBCD7878-9F61-4AAD-B71C-F6EA12139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2100" name="Slide Number Placeholder 3">
            <a:extLst>
              <a:ext uri="{FF2B5EF4-FFF2-40B4-BE49-F238E27FC236}">
                <a16:creationId xmlns:a16="http://schemas.microsoft.com/office/drawing/2014/main" id="{56D722D3-32AA-44B8-A650-E9F4812AE9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5C0AC3-2936-45AD-A738-2DCC4055FE03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301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>
            <a:extLst>
              <a:ext uri="{FF2B5EF4-FFF2-40B4-BE49-F238E27FC236}">
                <a16:creationId xmlns:a16="http://schemas.microsoft.com/office/drawing/2014/main" id="{B3760A1E-4924-4324-8680-3F4C6DE0CE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>
            <a:extLst>
              <a:ext uri="{FF2B5EF4-FFF2-40B4-BE49-F238E27FC236}">
                <a16:creationId xmlns:a16="http://schemas.microsoft.com/office/drawing/2014/main" id="{0742C2AA-D7A7-41AC-99C0-BCCD2E848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2100" name="Slide Number Placeholder 3">
            <a:extLst>
              <a:ext uri="{FF2B5EF4-FFF2-40B4-BE49-F238E27FC236}">
                <a16:creationId xmlns:a16="http://schemas.microsoft.com/office/drawing/2014/main" id="{366A3598-B0A8-4B7D-B0EF-930557EDF3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9BBB6-DDC1-431D-8B39-BD1FE5C345F9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090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/>
              <a:t>More information about Lexiles available from EBSCO Support Site: </a:t>
            </a:r>
            <a:r>
              <a:rPr lang="en-AU" altLang="en-US">
                <a:hlinkClick r:id="rId3"/>
              </a:rPr>
              <a:t>http://support.ebscohost.com/knowledge_base/detail.php?id=1503</a:t>
            </a:r>
            <a:endParaRPr lang="en-AU" altLang="en-US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1D4FF-EBAB-4FAB-9A8B-8AC3F4901A65}" type="slidenum">
              <a:rPr kumimoji="0" lang="en-A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67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60EFE5-9AA2-49B3-AC23-ACA9E2A9E5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31750" y="-60325"/>
            <a:ext cx="12223751" cy="69183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3000">
                <a:srgbClr val="FFFFFF"/>
              </a:gs>
              <a:gs pos="100000">
                <a:srgbClr val="DCE6F2"/>
              </a:gs>
            </a:gsLst>
            <a:lin ang="15240000"/>
          </a:gra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+mn-cs"/>
            </a:endParaRPr>
          </a:p>
        </p:txBody>
      </p:sp>
      <p:sp>
        <p:nvSpPr>
          <p:cNvPr id="4" name="Hexagon 9">
            <a:extLst>
              <a:ext uri="{FF2B5EF4-FFF2-40B4-BE49-F238E27FC236}">
                <a16:creationId xmlns:a16="http://schemas.microsoft.com/office/drawing/2014/main" id="{8735468E-8B31-40A1-9A06-361BB8C524E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152" y="1657351"/>
            <a:ext cx="1096433" cy="82232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+mn-cs"/>
            </a:endParaRPr>
          </a:p>
        </p:txBody>
      </p:sp>
      <p:sp>
        <p:nvSpPr>
          <p:cNvPr id="5" name="Hexagon 10">
            <a:extLst>
              <a:ext uri="{FF2B5EF4-FFF2-40B4-BE49-F238E27FC236}">
                <a16:creationId xmlns:a16="http://schemas.microsoft.com/office/drawing/2014/main" id="{5E6CFCA2-289D-48A8-9AEA-2C5BB18E4C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20752" y="1236663"/>
            <a:ext cx="1096433" cy="82391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+mn-cs"/>
            </a:endParaRPr>
          </a:p>
        </p:txBody>
      </p:sp>
      <p:pic>
        <p:nvPicPr>
          <p:cNvPr id="6" name="Picture 11" descr="EBSCO logo.png">
            <a:extLst>
              <a:ext uri="{FF2B5EF4-FFF2-40B4-BE49-F238E27FC236}">
                <a16:creationId xmlns:a16="http://schemas.microsoft.com/office/drawing/2014/main" id="{4A1F4D69-8897-42DE-9D17-AC77500F54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617" y="6096000"/>
            <a:ext cx="19304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exagon 12">
            <a:extLst>
              <a:ext uri="{FF2B5EF4-FFF2-40B4-BE49-F238E27FC236}">
                <a16:creationId xmlns:a16="http://schemas.microsoft.com/office/drawing/2014/main" id="{461CB7D1-D8F6-4891-A11E-FE69AD946FD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0701" y="1647825"/>
            <a:ext cx="1096433" cy="823913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Hexagon 13">
            <a:extLst>
              <a:ext uri="{FF2B5EF4-FFF2-40B4-BE49-F238E27FC236}">
                <a16:creationId xmlns:a16="http://schemas.microsoft.com/office/drawing/2014/main" id="{24D7B63E-1F46-4C36-95AE-5F3C6FF228E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84351" y="817564"/>
            <a:ext cx="1098549" cy="822325"/>
          </a:xfrm>
          <a:prstGeom prst="hexagon">
            <a:avLst>
              <a:gd name="adj" fmla="val 25048"/>
              <a:gd name="vf" fmla="val 115470"/>
            </a:avLst>
          </a:prstGeom>
          <a:solidFill>
            <a:srgbClr val="FFFFFF">
              <a:alpha val="49019"/>
            </a:srgbClr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Hexagon 14">
            <a:extLst>
              <a:ext uri="{FF2B5EF4-FFF2-40B4-BE49-F238E27FC236}">
                <a16:creationId xmlns:a16="http://schemas.microsoft.com/office/drawing/2014/main" id="{BCE1135E-091A-4D4F-8E77-25B37324E86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60652" y="1220789"/>
            <a:ext cx="1096433" cy="82232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67001"/>
            <a:ext cx="12192000" cy="7842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003053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161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31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254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31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077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23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766"/>
            <a:ext cx="10607213" cy="415710"/>
          </a:xfrm>
        </p:spPr>
        <p:txBody>
          <a:bodyPr/>
          <a:lstStyle>
            <a:lvl1pPr algn="l">
              <a:defRPr sz="1800" b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121284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hlinkClick r:id="rId2" action="ppaction://hlinksldjump"/>
            <a:extLst>
              <a:ext uri="{FF2B5EF4-FFF2-40B4-BE49-F238E27FC236}">
                <a16:creationId xmlns:a16="http://schemas.microsoft.com/office/drawing/2014/main" id="{7256469A-FCD4-4F8C-A700-F2A3C939FAF2}"/>
              </a:ext>
            </a:extLst>
          </p:cNvPr>
          <p:cNvSpPr/>
          <p:nvPr userDrawn="1"/>
        </p:nvSpPr>
        <p:spPr>
          <a:xfrm>
            <a:off x="203200" y="6172200"/>
            <a:ext cx="3860800" cy="457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-25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>
            <a:noAutofit/>
          </a:bodyPr>
          <a:lstStyle>
            <a:lvl1pPr>
              <a:defRPr>
                <a:solidFill>
                  <a:srgbClr val="447CA2"/>
                </a:solidFill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041505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creen shot 2013-02-04 at 12.56.36 PM.png">
            <a:extLst>
              <a:ext uri="{FF2B5EF4-FFF2-40B4-BE49-F238E27FC236}">
                <a16:creationId xmlns:a16="http://schemas.microsoft.com/office/drawing/2014/main" id="{27CDE72D-1D9F-4285-AFC1-A8861AF688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r="8180" b="40030"/>
          <a:stretch>
            <a:fillRect/>
          </a:stretch>
        </p:blipFill>
        <p:spPr bwMode="auto">
          <a:xfrm>
            <a:off x="0" y="6270625"/>
            <a:ext cx="121920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EBSCO_PMS294.png">
            <a:extLst>
              <a:ext uri="{FF2B5EF4-FFF2-40B4-BE49-F238E27FC236}">
                <a16:creationId xmlns:a16="http://schemas.microsoft.com/office/drawing/2014/main" id="{914A782D-F9DF-4006-A9C7-D2554BFCEF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6513513"/>
            <a:ext cx="844549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7B7F6AE4-01C5-4361-B428-F35D988FAF7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9500" y="6470651"/>
            <a:ext cx="1200585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www.ebsco.com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12192000" cy="762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1"/>
            <a:ext cx="10972800" cy="4525963"/>
          </a:xfrm>
          <a:prstGeom prst="rect">
            <a:avLst/>
          </a:prstGeom>
        </p:spPr>
        <p:txBody>
          <a:bodyPr/>
          <a:lstStyle>
            <a:lvl1pPr marL="282575" indent="-282575">
              <a:defRPr>
                <a:latin typeface="Georgia" pitchFamily="18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695962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D290EB87-596C-45FC-8916-CBD518FC5D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31750" y="-60325"/>
            <a:ext cx="12223751" cy="69183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3000">
                <a:srgbClr val="FFFFFF"/>
              </a:gs>
              <a:gs pos="100000">
                <a:srgbClr val="DCE6F2"/>
              </a:gs>
            </a:gsLst>
            <a:lin ang="15240000"/>
          </a:gra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+mn-cs"/>
            </a:endParaRPr>
          </a:p>
        </p:txBody>
      </p:sp>
      <p:sp>
        <p:nvSpPr>
          <p:cNvPr id="4" name="Hexagon 9">
            <a:extLst>
              <a:ext uri="{FF2B5EF4-FFF2-40B4-BE49-F238E27FC236}">
                <a16:creationId xmlns:a16="http://schemas.microsoft.com/office/drawing/2014/main" id="{C4B40D34-8687-4CDA-88F1-DDF078DEFB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152" y="1657351"/>
            <a:ext cx="1096433" cy="82232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+mn-cs"/>
            </a:endParaRPr>
          </a:p>
        </p:txBody>
      </p:sp>
      <p:sp>
        <p:nvSpPr>
          <p:cNvPr id="5" name="Hexagon 10">
            <a:extLst>
              <a:ext uri="{FF2B5EF4-FFF2-40B4-BE49-F238E27FC236}">
                <a16:creationId xmlns:a16="http://schemas.microsoft.com/office/drawing/2014/main" id="{D6F9FB52-7BA1-4D09-8C9F-7C6CB9F6530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20752" y="1236663"/>
            <a:ext cx="1096433" cy="82391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+mn-cs"/>
            </a:endParaRPr>
          </a:p>
        </p:txBody>
      </p:sp>
      <p:pic>
        <p:nvPicPr>
          <p:cNvPr id="6" name="Picture 11" descr="EBSCO logo.png">
            <a:extLst>
              <a:ext uri="{FF2B5EF4-FFF2-40B4-BE49-F238E27FC236}">
                <a16:creationId xmlns:a16="http://schemas.microsoft.com/office/drawing/2014/main" id="{D46E6A4B-8144-48B8-AEDD-42722AB841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617" y="6096000"/>
            <a:ext cx="19304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exagon 12">
            <a:extLst>
              <a:ext uri="{FF2B5EF4-FFF2-40B4-BE49-F238E27FC236}">
                <a16:creationId xmlns:a16="http://schemas.microsoft.com/office/drawing/2014/main" id="{6482BEBA-EA3A-45F2-B15C-AE1AD5C8D0B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0701" y="1647825"/>
            <a:ext cx="1096433" cy="823913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Hexagon 13">
            <a:extLst>
              <a:ext uri="{FF2B5EF4-FFF2-40B4-BE49-F238E27FC236}">
                <a16:creationId xmlns:a16="http://schemas.microsoft.com/office/drawing/2014/main" id="{3CCBF00B-C11C-48CC-ACB4-E6FBE274368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84351" y="817564"/>
            <a:ext cx="1098549" cy="822325"/>
          </a:xfrm>
          <a:prstGeom prst="hexagon">
            <a:avLst>
              <a:gd name="adj" fmla="val 25048"/>
              <a:gd name="vf" fmla="val 115470"/>
            </a:avLst>
          </a:prstGeom>
          <a:solidFill>
            <a:srgbClr val="FFFFFF">
              <a:alpha val="49019"/>
            </a:srgbClr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Hexagon 14">
            <a:extLst>
              <a:ext uri="{FF2B5EF4-FFF2-40B4-BE49-F238E27FC236}">
                <a16:creationId xmlns:a16="http://schemas.microsoft.com/office/drawing/2014/main" id="{3358A479-D911-4F35-85E2-B64354999C2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60652" y="1220789"/>
            <a:ext cx="1096433" cy="82232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67001"/>
            <a:ext cx="12192000" cy="7842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86120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 dirty="0">
              <a:solidFill>
                <a:schemeClr val="tx2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7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793EE9F-DBBC-4470-A80A-4FF2EABA3F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219200"/>
            <a:ext cx="1219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27" name="Picture 6" descr="Screen shot 2013-02-04 at 12.56.36 PM.png">
            <a:extLst>
              <a:ext uri="{FF2B5EF4-FFF2-40B4-BE49-F238E27FC236}">
                <a16:creationId xmlns:a16="http://schemas.microsoft.com/office/drawing/2014/main" id="{A60C173D-8F77-4E7F-B6AB-46C2AA6D2E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r="8180" b="40030"/>
          <a:stretch>
            <a:fillRect/>
          </a:stretch>
        </p:blipFill>
        <p:spPr bwMode="auto">
          <a:xfrm>
            <a:off x="0" y="6270625"/>
            <a:ext cx="121920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7" descr="EBSCO_PMS294.png">
            <a:extLst>
              <a:ext uri="{FF2B5EF4-FFF2-40B4-BE49-F238E27FC236}">
                <a16:creationId xmlns:a16="http://schemas.microsoft.com/office/drawing/2014/main" id="{B32B699A-FCD1-4669-9528-CA8289FABE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6513513"/>
            <a:ext cx="844549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Box 8">
            <a:extLst>
              <a:ext uri="{FF2B5EF4-FFF2-40B4-BE49-F238E27FC236}">
                <a16:creationId xmlns:a16="http://schemas.microsoft.com/office/drawing/2014/main" id="{0EC451C1-D3BE-4A86-9217-D6CAFC8CEA2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9500" y="6470651"/>
            <a:ext cx="1200585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zh-CN" sz="1200">
                <a:solidFill>
                  <a:srgbClr val="376092"/>
                </a:solidFill>
              </a:rPr>
              <a:t>www.ebsco.com</a:t>
            </a:r>
          </a:p>
        </p:txBody>
      </p:sp>
    </p:spTree>
    <p:extLst>
      <p:ext uri="{BB962C8B-B14F-4D97-AF65-F5344CB8AC3E}">
        <p14:creationId xmlns:p14="http://schemas.microsoft.com/office/powerpoint/2010/main" val="104698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1038" indent="-22383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089025" indent="-17462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002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57450" indent="-1714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14650" indent="-1714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71850" indent="-1714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29050" indent="-1714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xplora_final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1083807" y="6549137"/>
            <a:ext cx="1018331" cy="2883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54058" y="6576534"/>
            <a:ext cx="2366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4A75"/>
                </a:solidFill>
              </a:rPr>
              <a:t>|  www.ebsco.com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44604" y="6576534"/>
            <a:ext cx="60022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en-US" sz="1000" dirty="0">
              <a:solidFill>
                <a:prstClr val="white">
                  <a:lumMod val="50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972639" y="6701882"/>
            <a:ext cx="8986463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9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bsco.com/products/research-databases/business-source-premier" TargetMode="External"/><Relationship Id="rId2" Type="http://schemas.openxmlformats.org/officeDocument/2006/relationships/hyperlink" Target="https://www.ebsco.com/products/research-databases/academic-search-premier#search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bscohost.com/academic/academic-search-premier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bsp:https://www.ebscohost.com/academic/business-source-premier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help.ebsco.com/" TargetMode="Externa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>
            <a:extLst>
              <a:ext uri="{FF2B5EF4-FFF2-40B4-BE49-F238E27FC236}">
                <a16:creationId xmlns:a16="http://schemas.microsoft.com/office/drawing/2014/main" id="{61FCEBFA-FCDC-40D0-946C-FDA2AD45CC1A}"/>
              </a:ext>
            </a:extLst>
          </p:cNvPr>
          <p:cNvSpPr txBox="1">
            <a:spLocks/>
          </p:cNvSpPr>
          <p:nvPr/>
        </p:nvSpPr>
        <p:spPr bwMode="auto">
          <a:xfrm>
            <a:off x="1524000" y="2209801"/>
            <a:ext cx="914400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zh-CN" altLang="en-US" sz="4400" dirty="0">
                <a:solidFill>
                  <a:prstClr val="black"/>
                </a:solidFill>
                <a:ea typeface="宋体" panose="02010600030101010101" pitchFamily="2" charset="-122"/>
              </a:rPr>
              <a:t>不在门外看外文</a:t>
            </a:r>
            <a:endParaRPr lang="en-US" altLang="zh-CN" sz="4400" dirty="0">
              <a:solidFill>
                <a:prstClr val="black"/>
              </a:solidFill>
              <a:ea typeface="宋体" panose="02010600030101010101" pitchFamily="2" charset="-122"/>
            </a:endParaRPr>
          </a:p>
          <a:p>
            <a:pPr lvl="0" algn="ctr">
              <a:lnSpc>
                <a:spcPct val="150000"/>
              </a:lnSpc>
            </a:pPr>
            <a:r>
              <a:rPr lang="en-US" altLang="zh-CN" sz="4400" dirty="0">
                <a:solidFill>
                  <a:prstClr val="black"/>
                </a:solidFill>
                <a:ea typeface="宋体" panose="02010600030101010101" pitchFamily="2" charset="-122"/>
              </a:rPr>
              <a:t>—</a:t>
            </a:r>
            <a:r>
              <a:rPr lang="zh-CN" altLang="en-US" sz="4400" dirty="0">
                <a:solidFill>
                  <a:prstClr val="black"/>
                </a:solidFill>
                <a:ea typeface="宋体" panose="02010600030101010101" pitchFamily="2" charset="-122"/>
              </a:rPr>
              <a:t>轻松获取</a:t>
            </a:r>
            <a:r>
              <a:rPr lang="en-US" altLang="zh-CN" sz="4400" dirty="0">
                <a:solidFill>
                  <a:prstClr val="black"/>
                </a:solidFill>
                <a:ea typeface="宋体" panose="02010600030101010101" pitchFamily="2" charset="-122"/>
              </a:rPr>
              <a:t>EBSCO</a:t>
            </a:r>
            <a:r>
              <a:rPr lang="zh-CN" altLang="en-US" sz="4400" dirty="0">
                <a:solidFill>
                  <a:prstClr val="black"/>
                </a:solidFill>
                <a:ea typeface="宋体" panose="02010600030101010101" pitchFamily="2" charset="-122"/>
              </a:rPr>
              <a:t>外文学术文献</a:t>
            </a:r>
            <a:endParaRPr kumimoji="0" lang="zh-CN" altLang="en-US" sz="4400" b="0" i="1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Georgia" panose="02040502050405020303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400" b="0" i="1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Georgia" panose="02040502050405020303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8B1591-17E6-4E1A-9668-2827649B3904}"/>
              </a:ext>
            </a:extLst>
          </p:cNvPr>
          <p:cNvCxnSpPr/>
          <p:nvPr/>
        </p:nvCxnSpPr>
        <p:spPr>
          <a:xfrm>
            <a:off x="3200400" y="1981200"/>
            <a:ext cx="5943600" cy="0"/>
          </a:xfrm>
          <a:prstGeom prst="line">
            <a:avLst/>
          </a:prstGeom>
          <a:ln w="31750" cap="rnd" cmpd="sng">
            <a:solidFill>
              <a:srgbClr val="37609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0F89A07-E63D-472A-BE8F-5F8BAF89F587}"/>
              </a:ext>
            </a:extLst>
          </p:cNvPr>
          <p:cNvCxnSpPr/>
          <p:nvPr/>
        </p:nvCxnSpPr>
        <p:spPr>
          <a:xfrm>
            <a:off x="3200400" y="4191000"/>
            <a:ext cx="5943600" cy="0"/>
          </a:xfrm>
          <a:prstGeom prst="line">
            <a:avLst/>
          </a:prstGeom>
          <a:ln w="31750" cap="rnd" cmpd="sng">
            <a:solidFill>
              <a:srgbClr val="37609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F9781AE2-1DF4-45EF-881C-00B83F4F9C35}"/>
              </a:ext>
            </a:extLst>
          </p:cNvPr>
          <p:cNvSpPr txBox="1"/>
          <p:nvPr/>
        </p:nvSpPr>
        <p:spPr>
          <a:xfrm>
            <a:off x="3848100" y="49530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EBSCO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产品培训师         胡文婷</a:t>
            </a:r>
          </a:p>
        </p:txBody>
      </p:sp>
    </p:spTree>
    <p:extLst>
      <p:ext uri="{BB962C8B-B14F-4D97-AF65-F5344CB8AC3E}">
        <p14:creationId xmlns:p14="http://schemas.microsoft.com/office/powerpoint/2010/main" val="298618714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ctrTitle"/>
          </p:nvPr>
        </p:nvSpPr>
        <p:spPr>
          <a:xfrm>
            <a:off x="2667000" y="1543050"/>
            <a:ext cx="6019800" cy="457200"/>
          </a:xfrm>
        </p:spPr>
        <p:txBody>
          <a:bodyPr vert="horz" wrap="square" lIns="68580" tIns="34290" rIns="68580" bIns="34290" rtlCol="0" anchor="t">
            <a:noAutofit/>
          </a:bodyPr>
          <a:lstStyle/>
          <a:p>
            <a:pPr eaLnBrk="1" hangingPunct="1"/>
            <a:r>
              <a:rPr lang="zh-CN" altLang="en-US" sz="2800" b="1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课程内容</a:t>
            </a:r>
          </a:p>
        </p:txBody>
      </p:sp>
      <p:sp>
        <p:nvSpPr>
          <p:cNvPr id="114691" name="Subtitle 2"/>
          <p:cNvSpPr>
            <a:spLocks noGrp="1"/>
          </p:cNvSpPr>
          <p:nvPr>
            <p:ph type="subTitle" idx="1"/>
          </p:nvPr>
        </p:nvSpPr>
        <p:spPr bwMode="auto">
          <a:xfrm>
            <a:off x="4088295" y="2378765"/>
            <a:ext cx="414130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 fontAlgn="ctr"/>
            <a:endParaRPr lang="en-US" altLang="zh-CN" sz="2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l" fontAlgn="ctr"/>
            <a:r>
              <a: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</a:rPr>
              <a:t>第一部分： 数据库介绍</a:t>
            </a:r>
            <a:endParaRPr lang="en-US" altLang="zh-CN" sz="2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l" fontAlgn="ctr"/>
            <a:r>
              <a: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</a:rPr>
              <a:t>第二部分： 上机操作演示 </a:t>
            </a:r>
            <a:endParaRPr lang="en-US" altLang="zh-CN" sz="2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l" fontAlgn="ctr"/>
            <a:r>
              <a: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</a:rPr>
              <a:t>第三部分：支持网站</a:t>
            </a:r>
            <a:r>
              <a:rPr lang="en-US" altLang="zh-CN" sz="2000" b="1" dirty="0">
                <a:latin typeface="等线" panose="02010600030101010101" pitchFamily="2" charset="-122"/>
                <a:ea typeface="等线" panose="02010600030101010101" pitchFamily="2" charset="-122"/>
              </a:rPr>
              <a:t>&amp;</a:t>
            </a:r>
            <a:r>
              <a: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</a:rPr>
              <a:t>问答</a:t>
            </a:r>
          </a:p>
          <a:p>
            <a:pPr lvl="1" algn="l"/>
            <a:endParaRPr lang="en-AU" altLang="zh-CN" sz="600" b="1" dirty="0">
              <a:solidFill>
                <a:schemeClr val="tx2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285026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Content Placeholder 2"/>
          <p:cNvSpPr>
            <a:spLocks noGrp="1"/>
          </p:cNvSpPr>
          <p:nvPr>
            <p:ph idx="1"/>
          </p:nvPr>
        </p:nvSpPr>
        <p:spPr bwMode="auto">
          <a:xfrm>
            <a:off x="975243" y="879098"/>
            <a:ext cx="10515600" cy="12290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zh-CN" altLang="en-US" b="1" dirty="0">
                <a:solidFill>
                  <a:schemeClr val="tx2"/>
                </a:solidFill>
                <a:ea typeface="宋体" panose="02010600030101010101" pitchFamily="2" charset="-122"/>
              </a:rPr>
              <a:t>第一部分： 数据库内容介绍</a:t>
            </a:r>
            <a:endParaRPr lang="en-US" altLang="zh-CN" b="1" dirty="0">
              <a:solidFill>
                <a:schemeClr val="tx2"/>
              </a:solidFill>
              <a:ea typeface="宋体" panose="02010600030101010101" pitchFamily="2" charset="-122"/>
            </a:endParaRPr>
          </a:p>
          <a:p>
            <a:pPr marL="0" indent="0" algn="ctr">
              <a:buNone/>
            </a:pPr>
            <a:r>
              <a:rPr lang="en-AU" altLang="zh-CN" dirty="0">
                <a:ea typeface="宋体" panose="02010600030101010101" pitchFamily="2" charset="-122"/>
              </a:rPr>
              <a:t>Introduction of Database Content</a:t>
            </a:r>
          </a:p>
          <a:p>
            <a:pPr marL="0" indent="0" algn="ctr">
              <a:buNone/>
            </a:pPr>
            <a:endParaRPr lang="en-AU" altLang="zh-CN" dirty="0">
              <a:ea typeface="宋体" panose="02010600030101010101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5800" y="2438400"/>
            <a:ext cx="3245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rgbClr val="6D456A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hlinkClick r:id="rId2"/>
              </a:rPr>
              <a:t>Academic Search Premier</a:t>
            </a:r>
            <a:endParaRPr kumimoji="0" lang="en-US" altLang="zh-CN" sz="1800" b="0" i="1" u="none" strike="noStrike" kern="1200" cap="none" spc="0" normalizeH="0" baseline="0" noProof="0" dirty="0">
              <a:ln>
                <a:noFill/>
              </a:ln>
              <a:solidFill>
                <a:srgbClr val="6D456A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综合学科检索数据库</a:t>
            </a:r>
          </a:p>
        </p:txBody>
      </p:sp>
      <p:sp>
        <p:nvSpPr>
          <p:cNvPr id="3" name="Rectangle 2"/>
          <p:cNvSpPr/>
          <p:nvPr/>
        </p:nvSpPr>
        <p:spPr>
          <a:xfrm>
            <a:off x="4724771" y="3327988"/>
            <a:ext cx="27879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hlinkClick r:id="rId3"/>
              </a:rPr>
              <a:t>Business Source Premier</a:t>
            </a:r>
            <a:endParaRPr kumimoji="0" lang="en-US" altLang="zh-CN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企业商管财经数据库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16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0" rtlCol="0" anchor="ctr">
            <a:noAutofit/>
          </a:bodyPr>
          <a:lstStyle/>
          <a:p>
            <a:r>
              <a:rPr lang="en-US" altLang="zh-CN" i="1" dirty="0">
                <a:solidFill>
                  <a:srgbClr val="6D456A"/>
                </a:solidFill>
                <a:ea typeface="宋体" panose="02010600030101010101" pitchFamily="2" charset="-122"/>
              </a:rPr>
              <a:t>Academic Search Version   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/>
          </p:nvPr>
        </p:nvGraphicFramePr>
        <p:xfrm>
          <a:off x="2105226" y="1828800"/>
          <a:ext cx="7981548" cy="38877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14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6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6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90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448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i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Academic Search </a:t>
                      </a:r>
                      <a:br>
                        <a:rPr lang="en-US" sz="23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23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Version</a:t>
                      </a:r>
                      <a:endParaRPr lang="en-US" sz="23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526" marR="88526" marT="0" marB="118034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b="1" dirty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持续收录的全文期刊和杂志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395" marR="66395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b="1" dirty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持续收录的同行评审的期刊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395" marR="66395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b="1" dirty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持续收录且无延迟出版的同行评审的期刊</a:t>
                      </a:r>
                      <a:endParaRPr lang="en-US" altLang="zh-CN" sz="1800" b="1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395" marR="66395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dirty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被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Web of Science </a:t>
                      </a:r>
                      <a:r>
                        <a:rPr lang="zh-CN" altLang="en-US" sz="1800" b="1" dirty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或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Scopus</a:t>
                      </a:r>
                      <a:endParaRPr lang="en-US" altLang="zh-CN" sz="1800" b="1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b="1" dirty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索引的持续收录的全文期刊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395" marR="66395" marT="0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7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1" dirty="0">
                          <a:solidFill>
                            <a:schemeClr val="bg1"/>
                          </a:solidFill>
                          <a:effectLst/>
                        </a:rPr>
                        <a:t>Elite</a:t>
                      </a:r>
                      <a:endParaRPr lang="en-US" sz="1500" b="1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517" marR="69517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1,440</a:t>
                      </a:r>
                    </a:p>
                  </a:txBody>
                  <a:tcPr marL="69517" marR="6951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1,177</a:t>
                      </a:r>
                    </a:p>
                  </a:txBody>
                  <a:tcPr marL="69517" marR="6951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519</a:t>
                      </a:r>
                    </a:p>
                  </a:txBody>
                  <a:tcPr marL="69517" marR="6951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1,071</a:t>
                      </a:r>
                    </a:p>
                  </a:txBody>
                  <a:tcPr marL="69517" marR="6951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7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1" dirty="0">
                          <a:solidFill>
                            <a:schemeClr val="bg1"/>
                          </a:solidFill>
                          <a:effectLst/>
                        </a:rPr>
                        <a:t>Premier</a:t>
                      </a:r>
                      <a:endParaRPr lang="en-US" sz="1500" b="1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517" marR="69517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3,100</a:t>
                      </a:r>
                    </a:p>
                  </a:txBody>
                  <a:tcPr marL="69517" marR="6951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2,800</a:t>
                      </a:r>
                    </a:p>
                  </a:txBody>
                  <a:tcPr marL="69517" marR="6951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1,200</a:t>
                      </a:r>
                    </a:p>
                  </a:txBody>
                  <a:tcPr marL="69517" marR="6951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2,200</a:t>
                      </a:r>
                    </a:p>
                  </a:txBody>
                  <a:tcPr marL="69517" marR="69517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7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1" dirty="0">
                          <a:solidFill>
                            <a:schemeClr val="bg1"/>
                          </a:solidFill>
                          <a:effectLst/>
                        </a:rPr>
                        <a:t>Complete</a:t>
                      </a:r>
                      <a:endParaRPr lang="en-US" sz="1500" b="1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517" marR="69517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6,180</a:t>
                      </a:r>
                    </a:p>
                  </a:txBody>
                  <a:tcPr marL="69517" marR="6951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5,521</a:t>
                      </a:r>
                    </a:p>
                  </a:txBody>
                  <a:tcPr marL="69517" marR="6951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3,595</a:t>
                      </a:r>
                    </a:p>
                  </a:txBody>
                  <a:tcPr marL="69517" marR="6951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3,884</a:t>
                      </a:r>
                    </a:p>
                  </a:txBody>
                  <a:tcPr marL="69517" marR="6951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7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1" dirty="0">
                          <a:solidFill>
                            <a:schemeClr val="bg1"/>
                          </a:solidFill>
                          <a:effectLst/>
                        </a:rPr>
                        <a:t>ULTIMATE*</a:t>
                      </a:r>
                      <a:endParaRPr lang="en-US" sz="1500" b="1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517" marR="69517" marT="0" marB="0" anchor="ctr">
                    <a:solidFill>
                      <a:srgbClr val="422A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10,630</a:t>
                      </a:r>
                    </a:p>
                  </a:txBody>
                  <a:tcPr marL="69517" marR="69517" marT="0" marB="0" anchor="ctr">
                    <a:solidFill>
                      <a:srgbClr val="6D45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9,631</a:t>
                      </a:r>
                    </a:p>
                  </a:txBody>
                  <a:tcPr marL="69517" marR="69517" marT="0" marB="0" anchor="ctr">
                    <a:solidFill>
                      <a:srgbClr val="6D45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6,875</a:t>
                      </a:r>
                    </a:p>
                  </a:txBody>
                  <a:tcPr marL="69517" marR="69517" marT="0" marB="0" anchor="ctr">
                    <a:solidFill>
                      <a:srgbClr val="6D45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5,854</a:t>
                      </a:r>
                    </a:p>
                  </a:txBody>
                  <a:tcPr marL="69517" marR="69517" marT="0" marB="0" anchor="ctr">
                    <a:solidFill>
                      <a:srgbClr val="6D45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9030112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4600" y="-11112"/>
            <a:ext cx="74340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Speech Bubble: Rectangle 5"/>
          <p:cNvSpPr>
            <a:spLocks noChangeArrowheads="1"/>
          </p:cNvSpPr>
          <p:nvPr/>
        </p:nvSpPr>
        <p:spPr bwMode="auto">
          <a:xfrm>
            <a:off x="8624888" y="1825625"/>
            <a:ext cx="1447800" cy="762000"/>
          </a:xfrm>
          <a:prstGeom prst="wedgeRectCallout">
            <a:avLst>
              <a:gd name="adj1" fmla="val -73009"/>
              <a:gd name="adj2" fmla="val -59889"/>
            </a:avLst>
          </a:prstGeom>
          <a:solidFill>
            <a:schemeClr val="accent2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进入网站，可下载资源列表</a:t>
            </a:r>
          </a:p>
        </p:txBody>
      </p:sp>
      <p:sp>
        <p:nvSpPr>
          <p:cNvPr id="117764" name="Speech Bubble: Rectangle 5"/>
          <p:cNvSpPr>
            <a:spLocks noChangeArrowheads="1"/>
          </p:cNvSpPr>
          <p:nvPr/>
        </p:nvSpPr>
        <p:spPr bwMode="auto">
          <a:xfrm>
            <a:off x="7010400" y="2960688"/>
            <a:ext cx="1447800" cy="457200"/>
          </a:xfrm>
          <a:prstGeom prst="wedgeRectCallout">
            <a:avLst>
              <a:gd name="adj1" fmla="val -53787"/>
              <a:gd name="adj2" fmla="val 67935"/>
            </a:avLst>
          </a:prstGeom>
          <a:solidFill>
            <a:schemeClr val="accent2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ASP</a:t>
            </a:r>
            <a:r>
              <a:rPr kumimoji="0" lang="zh-CN" altLang="en-US" sz="2400" b="1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资源统计</a:t>
            </a:r>
          </a:p>
        </p:txBody>
      </p:sp>
      <p:sp>
        <p:nvSpPr>
          <p:cNvPr id="117765" name="Speech Bubble: Rectangle 5"/>
          <p:cNvSpPr>
            <a:spLocks noChangeArrowheads="1"/>
          </p:cNvSpPr>
          <p:nvPr/>
        </p:nvSpPr>
        <p:spPr bwMode="auto">
          <a:xfrm>
            <a:off x="5257800" y="4648200"/>
            <a:ext cx="1447800" cy="914400"/>
          </a:xfrm>
          <a:prstGeom prst="wedgeRectCallout">
            <a:avLst>
              <a:gd name="adj1" fmla="val -100468"/>
              <a:gd name="adj2" fmla="val 4889"/>
            </a:avLst>
          </a:prstGeom>
          <a:solidFill>
            <a:schemeClr val="accent2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涉及学科，生物、化学、工程、物理等</a:t>
            </a:r>
          </a:p>
        </p:txBody>
      </p:sp>
      <p:sp>
        <p:nvSpPr>
          <p:cNvPr id="6" name="文本框 2"/>
          <p:cNvSpPr txBox="1">
            <a:spLocks noChangeArrowheads="1"/>
          </p:cNvSpPr>
          <p:nvPr/>
        </p:nvSpPr>
        <p:spPr bwMode="auto">
          <a:xfrm>
            <a:off x="226219" y="3189288"/>
            <a:ext cx="2892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  <a:hlinkClick r:id="rId3"/>
              </a:rPr>
              <a:t>综合学科检索数据库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06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0" rtlCol="0" anchor="ctr">
            <a:noAutofit/>
          </a:bodyPr>
          <a:lstStyle/>
          <a:p>
            <a:r>
              <a:rPr lang="en-US" altLang="zh-CN" i="1" dirty="0">
                <a:ea typeface="宋体" panose="02010600030101010101" pitchFamily="2" charset="-122"/>
              </a:rPr>
              <a:t>Business Source Version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/>
          </p:nvPr>
        </p:nvGraphicFramePr>
        <p:xfrm>
          <a:off x="1752600" y="1752600"/>
          <a:ext cx="8268342" cy="41526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3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6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6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6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36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9257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500" dirty="0">
                          <a:solidFill>
                            <a:schemeClr val="bg1"/>
                          </a:solidFill>
                          <a:latin typeface="+mj-lt"/>
                          <a:ea typeface="等线" panose="02010600030101010101" pitchFamily="2" charset="-122"/>
                        </a:rPr>
                        <a:t>Business Source </a:t>
                      </a:r>
                      <a:r>
                        <a:rPr lang="en-US" altLang="zh-CN" sz="2500" dirty="0" err="1">
                          <a:solidFill>
                            <a:schemeClr val="bg1"/>
                          </a:solidFill>
                          <a:latin typeface="+mj-lt"/>
                          <a:ea typeface="等线" panose="02010600030101010101" pitchFamily="2" charset="-122"/>
                        </a:rPr>
                        <a:t>vertion</a:t>
                      </a:r>
                      <a:r>
                        <a:rPr lang="en-US" altLang="zh-CN" sz="2500" dirty="0">
                          <a:solidFill>
                            <a:schemeClr val="bg1"/>
                          </a:solidFill>
                          <a:latin typeface="+mj-lt"/>
                          <a:ea typeface="等线" panose="02010600030101010101" pitchFamily="2" charset="-122"/>
                        </a:rPr>
                        <a:t> </a:t>
                      </a:r>
                      <a:endParaRPr lang="en-US" sz="2500" b="1" i="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17" marR="83417" marT="0" marB="111222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1" dirty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持续收录的全文期刊和杂志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3417" marR="83417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1" dirty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持续收录的同行评审的期刊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3417" marR="83417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1" dirty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持续收录且无延迟出版的同行评审的期刊</a:t>
                      </a:r>
                      <a:endParaRPr lang="en-US" altLang="zh-CN" sz="2000" b="1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3417" marR="83417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被</a:t>
                      </a:r>
                      <a:r>
                        <a:rPr lang="en-US" altLang="zh-CN" sz="2000" b="1" dirty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Web of Science </a:t>
                      </a:r>
                      <a:r>
                        <a:rPr lang="zh-CN" altLang="en-US" sz="2000" b="1" dirty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或</a:t>
                      </a:r>
                      <a:r>
                        <a:rPr lang="en-US" altLang="zh-CN" sz="2000" b="1" dirty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Scopus</a:t>
                      </a:r>
                      <a:endParaRPr lang="en-US" altLang="zh-CN" sz="2000" b="1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1" dirty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索引的持续收录的全文期刊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3417" marR="83417" marT="0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9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Elite</a:t>
                      </a:r>
                      <a:endParaRPr lang="en-US" sz="1500" b="1" i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15" marR="72015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606</a:t>
                      </a:r>
                    </a:p>
                  </a:txBody>
                  <a:tcPr marL="72015" marR="720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357</a:t>
                      </a:r>
                    </a:p>
                  </a:txBody>
                  <a:tcPr marL="72015" marR="720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179</a:t>
                      </a:r>
                    </a:p>
                  </a:txBody>
                  <a:tcPr marL="72015" marR="720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316</a:t>
                      </a:r>
                    </a:p>
                  </a:txBody>
                  <a:tcPr marL="72015" marR="7201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09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Premier</a:t>
                      </a:r>
                      <a:endParaRPr lang="en-US" sz="1500" b="1" i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15" marR="7201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1,100</a:t>
                      </a:r>
                    </a:p>
                  </a:txBody>
                  <a:tcPr marL="72015" marR="720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660</a:t>
                      </a:r>
                    </a:p>
                  </a:txBody>
                  <a:tcPr marL="72015" marR="720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</a:t>
                      </a:r>
                    </a:p>
                  </a:txBody>
                  <a:tcPr marL="72015" marR="720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550</a:t>
                      </a:r>
                    </a:p>
                  </a:txBody>
                  <a:tcPr marL="72015" marR="7201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09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Complete</a:t>
                      </a:r>
                      <a:endParaRPr lang="en-US" sz="1500" b="1" i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15" marR="72015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2,258</a:t>
                      </a:r>
                    </a:p>
                  </a:txBody>
                  <a:tcPr marL="72015" marR="720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1,337</a:t>
                      </a:r>
                    </a:p>
                  </a:txBody>
                  <a:tcPr marL="72015" marR="720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792</a:t>
                      </a:r>
                    </a:p>
                  </a:txBody>
                  <a:tcPr marL="72015" marR="720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873</a:t>
                      </a:r>
                    </a:p>
                  </a:txBody>
                  <a:tcPr marL="72015" marR="7201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9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ULTIMATE*</a:t>
                      </a:r>
                      <a:endParaRPr lang="en-US" sz="1500" b="1" i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15" marR="72015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3,508</a:t>
                      </a:r>
                    </a:p>
                  </a:txBody>
                  <a:tcPr marL="72015" marR="72015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2,087</a:t>
                      </a:r>
                    </a:p>
                  </a:txBody>
                  <a:tcPr marL="72015" marR="72015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1,392</a:t>
                      </a:r>
                    </a:p>
                  </a:txBody>
                  <a:tcPr marL="72015" marR="72015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1,043</a:t>
                      </a:r>
                    </a:p>
                  </a:txBody>
                  <a:tcPr marL="72015" marR="72015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805632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0"/>
            <a:ext cx="7981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Speech Bubble: Rectangle 5"/>
          <p:cNvSpPr>
            <a:spLocks noChangeArrowheads="1"/>
          </p:cNvSpPr>
          <p:nvPr/>
        </p:nvSpPr>
        <p:spPr bwMode="auto">
          <a:xfrm>
            <a:off x="9067800" y="1752600"/>
            <a:ext cx="1447800" cy="914400"/>
          </a:xfrm>
          <a:prstGeom prst="wedgeRectCallout">
            <a:avLst>
              <a:gd name="adj1" fmla="val -70949"/>
              <a:gd name="adj2" fmla="val -23370"/>
            </a:avLst>
          </a:prstGeom>
          <a:solidFill>
            <a:schemeClr val="accent2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进入网站，可下载资源列表</a:t>
            </a:r>
          </a:p>
        </p:txBody>
      </p:sp>
      <p:sp>
        <p:nvSpPr>
          <p:cNvPr id="119812" name="Speech Bubble: Rectangle 5"/>
          <p:cNvSpPr>
            <a:spLocks noChangeArrowheads="1"/>
          </p:cNvSpPr>
          <p:nvPr/>
        </p:nvSpPr>
        <p:spPr bwMode="auto">
          <a:xfrm>
            <a:off x="4614864" y="5029200"/>
            <a:ext cx="1252537" cy="533400"/>
          </a:xfrm>
          <a:prstGeom prst="wedgeRectCallout">
            <a:avLst>
              <a:gd name="adj1" fmla="val -66144"/>
              <a:gd name="adj2" fmla="val 49704"/>
            </a:avLst>
          </a:prstGeom>
          <a:solidFill>
            <a:schemeClr val="accent2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涉及学科</a:t>
            </a:r>
          </a:p>
        </p:txBody>
      </p:sp>
      <p:sp>
        <p:nvSpPr>
          <p:cNvPr id="119813" name="Speech Bubble: Rectangle 5"/>
          <p:cNvSpPr>
            <a:spLocks noChangeArrowheads="1"/>
          </p:cNvSpPr>
          <p:nvPr/>
        </p:nvSpPr>
        <p:spPr bwMode="auto">
          <a:xfrm>
            <a:off x="6934200" y="2971800"/>
            <a:ext cx="1447800" cy="457200"/>
          </a:xfrm>
          <a:prstGeom prst="wedgeRectCallout">
            <a:avLst>
              <a:gd name="adj1" fmla="val -53787"/>
              <a:gd name="adj2" fmla="val 67935"/>
            </a:avLst>
          </a:prstGeom>
          <a:solidFill>
            <a:schemeClr val="accent2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BSP</a:t>
            </a:r>
            <a:r>
              <a:rPr kumimoji="0" lang="zh-CN" altLang="en-US" sz="2400" b="1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资源统计</a:t>
            </a:r>
          </a:p>
        </p:txBody>
      </p:sp>
      <p:sp>
        <p:nvSpPr>
          <p:cNvPr id="6" name="文本框 10"/>
          <p:cNvSpPr txBox="1">
            <a:spLocks noChangeArrowheads="1"/>
          </p:cNvSpPr>
          <p:nvPr/>
        </p:nvSpPr>
        <p:spPr bwMode="auto">
          <a:xfrm>
            <a:off x="9067800" y="3886200"/>
            <a:ext cx="2892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  <a:hlinkClick r:id="rId3"/>
              </a:rPr>
              <a:t>企业商管财经数据库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82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1" y="304801"/>
            <a:ext cx="7954963" cy="415925"/>
          </a:xfrm>
        </p:spPr>
        <p:txBody>
          <a:bodyPr/>
          <a:lstStyle/>
          <a:p>
            <a:pPr>
              <a:defRPr/>
            </a:pPr>
            <a:r>
              <a:rPr lang="en-US" b="1" dirty="0"/>
              <a:t>Top </a:t>
            </a:r>
            <a:r>
              <a:rPr lang="en-US" b="1" dirty="0">
                <a:solidFill>
                  <a:srgbClr val="FF0000"/>
                </a:solidFill>
              </a:rPr>
              <a:t>Five General Business Magazines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22701" y="1166813"/>
          <a:ext cx="4271963" cy="333375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32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8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Magazine Name</a:t>
                      </a:r>
                    </a:p>
                  </a:txBody>
                  <a:tcPr marL="91461" marR="91461" marT="45735" marB="45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b="1" i="0" baseline="0" dirty="0">
                          <a:solidFill>
                            <a:schemeClr val="bg1"/>
                          </a:solidFill>
                          <a:latin typeface="Arial" charset="0"/>
                        </a:rPr>
                        <a:t>EBSCO</a:t>
                      </a:r>
                      <a:br>
                        <a:rPr lang="en-US" sz="1100" baseline="0" dirty="0">
                          <a:solidFill>
                            <a:schemeClr val="bg1"/>
                          </a:solidFill>
                          <a:latin typeface="Arial" charset="0"/>
                        </a:rPr>
                      </a:br>
                      <a:r>
                        <a:rPr lang="en-US" sz="1100" baseline="0" dirty="0">
                          <a:solidFill>
                            <a:schemeClr val="bg1"/>
                          </a:solidFill>
                          <a:latin typeface="Arial" charset="0"/>
                        </a:rPr>
                        <a:t>Full Text Coverage</a:t>
                      </a:r>
                    </a:p>
                  </a:txBody>
                  <a:tcPr marL="91461" marR="91461" marT="45735" marB="45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378">
                <a:tc>
                  <a:txBody>
                    <a:bodyPr/>
                    <a:lstStyle/>
                    <a:p>
                      <a:pPr algn="l"/>
                      <a:r>
                        <a:rPr lang="en-US" sz="1400" i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Business Week</a:t>
                      </a:r>
                      <a:endParaRPr lang="en-US" sz="1400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1" marR="91461" marT="45735" marB="45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 Full Text</a:t>
                      </a:r>
                    </a:p>
                    <a:p>
                      <a:pPr algn="ctr"/>
                      <a:r>
                        <a:rPr lang="en-US" sz="11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Embargo</a:t>
                      </a:r>
                    </a:p>
                  </a:txBody>
                  <a:tcPr marL="91461" marR="91461" marT="45735" marB="45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3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Forbes</a:t>
                      </a:r>
                    </a:p>
                  </a:txBody>
                  <a:tcPr marL="91461" marR="91461" marT="45735" marB="45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 Full Text</a:t>
                      </a:r>
                    </a:p>
                    <a:p>
                      <a:pPr algn="ctr"/>
                      <a:r>
                        <a:rPr lang="en-US" sz="11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Embargo</a:t>
                      </a:r>
                      <a:endParaRPr lang="en-US" sz="11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1" marR="91461" marT="45735" marB="45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378">
                <a:tc>
                  <a:txBody>
                    <a:bodyPr/>
                    <a:lstStyle/>
                    <a:p>
                      <a:pPr algn="l"/>
                      <a:r>
                        <a:rPr lang="en-US" sz="14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Fortune</a:t>
                      </a:r>
                    </a:p>
                  </a:txBody>
                  <a:tcPr marL="91461" marR="91461" marT="45735" marB="45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 Full Text</a:t>
                      </a:r>
                    </a:p>
                    <a:p>
                      <a:pPr algn="ctr"/>
                      <a:r>
                        <a:rPr lang="en-US" sz="11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Embargo</a:t>
                      </a:r>
                      <a:endParaRPr lang="en-US" sz="11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1" marR="91461" marT="45735" marB="45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378">
                <a:tc>
                  <a:txBody>
                    <a:bodyPr/>
                    <a:lstStyle/>
                    <a:p>
                      <a:pPr algn="l"/>
                      <a:r>
                        <a:rPr lang="en-US" sz="14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Harvard</a:t>
                      </a:r>
                      <a:r>
                        <a:rPr lang="en-US" sz="1400" i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Business Review</a:t>
                      </a:r>
                      <a:endParaRPr lang="en-US" sz="1400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1" marR="91461" marT="45735" marB="45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 Full Text</a:t>
                      </a:r>
                    </a:p>
                    <a:p>
                      <a:pPr algn="ctr"/>
                      <a:r>
                        <a:rPr lang="en-US" sz="11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Embargo</a:t>
                      </a:r>
                      <a:endParaRPr lang="en-US" sz="11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1" marR="91461" marT="45735" marB="45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1378">
                <a:tc>
                  <a:txBody>
                    <a:bodyPr/>
                    <a:lstStyle/>
                    <a:p>
                      <a:pPr algn="l"/>
                      <a:r>
                        <a:rPr lang="en-US" sz="14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Money</a:t>
                      </a:r>
                    </a:p>
                  </a:txBody>
                  <a:tcPr marL="91461" marR="91461" marT="45735" marB="45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 Full Text</a:t>
                      </a:r>
                    </a:p>
                    <a:p>
                      <a:pPr algn="ctr"/>
                      <a:r>
                        <a:rPr lang="en-US" sz="11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Embargo</a:t>
                      </a:r>
                    </a:p>
                  </a:txBody>
                  <a:tcPr marL="91461" marR="91461" marT="45735" marB="45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4" descr="BloombergBusinessWee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1576" y="4783138"/>
            <a:ext cx="1122363" cy="14668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7" name="Picture 2" descr="http://blogs-images.forbes.com/stevenbertoni/files/2014/02/0211_forbes-cover-marcus-paypal-0030314_768x1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6850" y="4783138"/>
            <a:ext cx="1125538" cy="146685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8" name="Picture 2" descr="http://media4.s-nbcnews.com/j/streams/2014/January/140116/2D11310060-fortune-cover-best-cos.blocks_desktop_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5300" y="4783138"/>
            <a:ext cx="1125538" cy="146685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9" name="Picture 2" descr="http://www.pdfmagaz.in/wp-content/uploads/2014/04/16/harvard-business-review-may-2014/Harvard-Business-Review-May-2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1" y="4783138"/>
            <a:ext cx="1076325" cy="146685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10" name="Picture 2" descr="http://potd.pdnonline.com/wp-content/uploads/2014/05/gregory-reid-money-magazine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62989" y="4783138"/>
            <a:ext cx="1100137" cy="146685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378071129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3"/>
          <p:cNvSpPr>
            <a:spLocks noChangeArrowheads="1"/>
          </p:cNvSpPr>
          <p:nvPr/>
        </p:nvSpPr>
        <p:spPr bwMode="auto">
          <a:xfrm>
            <a:off x="3810000" y="2209800"/>
            <a:ext cx="529590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342900" marR="0" lvl="0" indent="-342900" algn="l" defTabSz="457200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高级检索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布尔逻辑和检索技巧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新建文件夹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出版物检索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&amp;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设置期刊提醒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6068" name="Title 1"/>
          <p:cNvSpPr>
            <a:spLocks noGrp="1"/>
          </p:cNvSpPr>
          <p:nvPr>
            <p:ph type="title"/>
          </p:nvPr>
        </p:nvSpPr>
        <p:spPr>
          <a:xfrm>
            <a:off x="2514600" y="1219200"/>
            <a:ext cx="6858000" cy="5715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CN" altLang="en-US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第二部分： 上机操作演示 </a:t>
            </a:r>
            <a:b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</a:b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          </a:t>
            </a:r>
            <a:endParaRPr lang="zh-CN" altLang="en-US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944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762000" y="2362200"/>
            <a:ext cx="10515600" cy="1023710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高级检索</a:t>
            </a:r>
          </a:p>
        </p:txBody>
      </p:sp>
    </p:spTree>
    <p:extLst>
      <p:ext uri="{BB962C8B-B14F-4D97-AF65-F5344CB8AC3E}">
        <p14:creationId xmlns:p14="http://schemas.microsoft.com/office/powerpoint/2010/main" val="401815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C5FDF-E595-4301-8FD4-2DD54BF20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723"/>
            <a:ext cx="12192000" cy="5066553"/>
          </a:xfrm>
          <a:prstGeom prst="rect">
            <a:avLst/>
          </a:prstGeom>
        </p:spPr>
      </p:pic>
      <p:sp>
        <p:nvSpPr>
          <p:cNvPr id="5" name="Speech Bubble: Rectangle 16"/>
          <p:cNvSpPr>
            <a:spLocks noChangeArrowheads="1"/>
          </p:cNvSpPr>
          <p:nvPr/>
        </p:nvSpPr>
        <p:spPr bwMode="auto">
          <a:xfrm>
            <a:off x="10547299" y="1410569"/>
            <a:ext cx="1046163" cy="457200"/>
          </a:xfrm>
          <a:prstGeom prst="wedgeRectCallout">
            <a:avLst>
              <a:gd name="adj1" fmla="val 32265"/>
              <a:gd name="adj2" fmla="val -114965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使用帮助</a:t>
            </a:r>
          </a:p>
        </p:txBody>
      </p:sp>
      <p:sp>
        <p:nvSpPr>
          <p:cNvPr id="7" name="Speech Bubble: Rectangle 6"/>
          <p:cNvSpPr>
            <a:spLocks noChangeArrowheads="1"/>
          </p:cNvSpPr>
          <p:nvPr/>
        </p:nvSpPr>
        <p:spPr bwMode="auto">
          <a:xfrm>
            <a:off x="7882270" y="1313346"/>
            <a:ext cx="2133600" cy="685800"/>
          </a:xfrm>
          <a:prstGeom prst="wedgeRectCallout">
            <a:avLst>
              <a:gd name="adj1" fmla="val 32065"/>
              <a:gd name="adj2" fmla="val -69075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建立个人文件夹，长期保存文档等内容</a:t>
            </a:r>
          </a:p>
        </p:txBody>
      </p:sp>
      <p:sp>
        <p:nvSpPr>
          <p:cNvPr id="9" name="Speech Bubble: Rectangle 16"/>
          <p:cNvSpPr>
            <a:spLocks noChangeArrowheads="1"/>
          </p:cNvSpPr>
          <p:nvPr/>
        </p:nvSpPr>
        <p:spPr bwMode="auto">
          <a:xfrm>
            <a:off x="1392820" y="1837952"/>
            <a:ext cx="1295400" cy="457200"/>
          </a:xfrm>
          <a:prstGeom prst="wedgeRectCallout">
            <a:avLst>
              <a:gd name="adj1" fmla="val -30602"/>
              <a:gd name="adj2" fmla="val -209221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检索出版物</a:t>
            </a:r>
          </a:p>
        </p:txBody>
      </p:sp>
    </p:spTree>
    <p:extLst>
      <p:ext uri="{BB962C8B-B14F-4D97-AF65-F5344CB8AC3E}">
        <p14:creationId xmlns:p14="http://schemas.microsoft.com/office/powerpoint/2010/main" val="182750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Content Placeholder 2"/>
          <p:cNvSpPr>
            <a:spLocks noGrp="1"/>
          </p:cNvSpPr>
          <p:nvPr>
            <p:ph idx="1"/>
          </p:nvPr>
        </p:nvSpPr>
        <p:spPr bwMode="auto">
          <a:xfrm>
            <a:off x="5867400" y="2581276"/>
            <a:ext cx="4572000" cy="30575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2000" dirty="0">
                <a:ea typeface="宋体" panose="02010600030101010101" pitchFamily="2" charset="-122"/>
              </a:rPr>
              <a:t>EBSCO was founded by</a:t>
            </a:r>
            <a:br>
              <a:rPr lang="en-US" altLang="zh-CN" sz="2000" dirty="0">
                <a:ea typeface="宋体" panose="02010600030101010101" pitchFamily="2" charset="-122"/>
              </a:rPr>
            </a:br>
            <a:r>
              <a:rPr lang="en-US" altLang="zh-CN" sz="2000" dirty="0">
                <a:solidFill>
                  <a:srgbClr val="C00000"/>
                </a:solidFill>
                <a:ea typeface="宋体" panose="02010600030101010101" pitchFamily="2" charset="-122"/>
              </a:rPr>
              <a:t>E</a:t>
            </a:r>
            <a:r>
              <a:rPr lang="en-US" altLang="zh-CN" sz="2000" dirty="0">
                <a:ea typeface="宋体" panose="02010600030101010101" pitchFamily="2" charset="-122"/>
              </a:rPr>
              <a:t>lton </a:t>
            </a:r>
            <a:r>
              <a:rPr lang="en-US" altLang="zh-CN" sz="2000" dirty="0">
                <a:solidFill>
                  <a:srgbClr val="00B050"/>
                </a:solidFill>
                <a:ea typeface="宋体" panose="02010600030101010101" pitchFamily="2" charset="-122"/>
              </a:rPr>
              <a:t>B</a:t>
            </a:r>
            <a:r>
              <a:rPr lang="en-US" altLang="zh-CN" sz="2000" dirty="0">
                <a:ea typeface="宋体" panose="02010600030101010101" pitchFamily="2" charset="-122"/>
              </a:rPr>
              <a:t>. </a:t>
            </a:r>
            <a:r>
              <a:rPr lang="en-US" altLang="zh-CN" sz="2000" dirty="0">
                <a:solidFill>
                  <a:schemeClr val="accent2"/>
                </a:solidFill>
                <a:ea typeface="宋体" panose="02010600030101010101" pitchFamily="2" charset="-122"/>
              </a:rPr>
              <a:t>S</a:t>
            </a:r>
            <a:r>
              <a:rPr lang="en-US" altLang="zh-CN" sz="2000" dirty="0">
                <a:ea typeface="宋体" panose="02010600030101010101" pitchFamily="2" charset="-122"/>
              </a:rPr>
              <a:t>tephens in 1944</a:t>
            </a:r>
          </a:p>
          <a:p>
            <a:pPr>
              <a:spcBef>
                <a:spcPts val="675"/>
              </a:spcBef>
            </a:pPr>
            <a:r>
              <a:rPr lang="en-US" altLang="zh-CN" sz="2000" b="1" dirty="0">
                <a:solidFill>
                  <a:srgbClr val="375C82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70 years </a:t>
            </a:r>
            <a:r>
              <a:rPr lang="en-US" altLang="zh-CN" sz="2000" dirty="0">
                <a:solidFill>
                  <a:srgbClr val="373737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serving the information needs of institutions </a:t>
            </a:r>
          </a:p>
          <a:p>
            <a:pPr>
              <a:spcBef>
                <a:spcPts val="675"/>
              </a:spcBef>
            </a:pPr>
            <a:r>
              <a:rPr lang="en-US" altLang="zh-CN" sz="2000" dirty="0">
                <a:ea typeface="宋体" panose="02010600030101010101" pitchFamily="2" charset="-122"/>
              </a:rPr>
              <a:t>EBSCO Industries is among </a:t>
            </a:r>
            <a:r>
              <a:rPr lang="en-US" altLang="zh-CN" sz="2000" dirty="0">
                <a:solidFill>
                  <a:srgbClr val="262699"/>
                </a:solidFill>
                <a:ea typeface="宋体" panose="02010600030101010101" pitchFamily="2" charset="-122"/>
              </a:rPr>
              <a:t>Forbes Top 200 </a:t>
            </a:r>
            <a:r>
              <a:rPr lang="en-US" altLang="zh-CN" sz="2000" dirty="0">
                <a:ea typeface="宋体" panose="02010600030101010101" pitchFamily="2" charset="-122"/>
              </a:rPr>
              <a:t>Privately Held Companies</a:t>
            </a:r>
            <a:endParaRPr lang="en-US" altLang="zh-CN" sz="2000" dirty="0">
              <a:solidFill>
                <a:srgbClr val="373737"/>
              </a:solidFill>
              <a:ea typeface="宋体" panose="02010600030101010101" pitchFamily="2" charset="-122"/>
            </a:endParaRPr>
          </a:p>
          <a:p>
            <a:pPr>
              <a:spcBef>
                <a:spcPts val="675"/>
              </a:spcBef>
            </a:pPr>
            <a:r>
              <a:rPr lang="en-US" altLang="zh-CN" sz="2000" b="1" dirty="0">
                <a:solidFill>
                  <a:srgbClr val="375C82"/>
                </a:solidFill>
                <a:ea typeface="宋体" panose="02010600030101010101" pitchFamily="2" charset="-122"/>
              </a:rPr>
              <a:t>5,700 employees</a:t>
            </a:r>
          </a:p>
          <a:p>
            <a:pPr>
              <a:spcBef>
                <a:spcPts val="675"/>
              </a:spcBef>
            </a:pPr>
            <a:r>
              <a:rPr lang="en-US" altLang="zh-CN" sz="2000" b="1" dirty="0">
                <a:solidFill>
                  <a:srgbClr val="375C82"/>
                </a:solidFill>
                <a:ea typeface="宋体" panose="02010600030101010101" pitchFamily="2" charset="-122"/>
              </a:rPr>
              <a:t>1,100+ employees outside </a:t>
            </a:r>
            <a:r>
              <a:rPr lang="en-US" altLang="zh-CN" sz="2000" dirty="0">
                <a:solidFill>
                  <a:srgbClr val="373737"/>
                </a:solidFill>
                <a:ea typeface="宋体" panose="02010600030101010101" pitchFamily="2" charset="-122"/>
              </a:rPr>
              <a:t>the U.S</a:t>
            </a:r>
            <a:endParaRPr lang="en-US" altLang="zh-CN" sz="2000" dirty="0"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endParaRPr lang="zh-CN" altLang="en-US" sz="2000" dirty="0">
              <a:ea typeface="宋体" panose="02010600030101010101" pitchFamily="2" charset="-122"/>
            </a:endParaRPr>
          </a:p>
        </p:txBody>
      </p:sp>
      <p:pic>
        <p:nvPicPr>
          <p:cNvPr id="111619" name="Picture 2" descr="C:\Users\JZ\Desktop\week 4\Riverside Building at du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755106"/>
            <a:ext cx="3662717" cy="280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3" descr="C:\Users\JZ\Desktop\week 4\EBS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559409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7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008620-A7C9-493D-B347-CD90C1C6B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4" y="0"/>
            <a:ext cx="9948672" cy="6858000"/>
          </a:xfrm>
          <a:prstGeom prst="rect">
            <a:avLst/>
          </a:prstGeom>
        </p:spPr>
      </p:pic>
      <p:grpSp>
        <p:nvGrpSpPr>
          <p:cNvPr id="130051" name="Group 5"/>
          <p:cNvGrpSpPr>
            <a:grpSpLocks/>
          </p:cNvGrpSpPr>
          <p:nvPr/>
        </p:nvGrpSpPr>
        <p:grpSpPr bwMode="auto">
          <a:xfrm>
            <a:off x="135672" y="1439574"/>
            <a:ext cx="1262348" cy="1109100"/>
            <a:chOff x="1752600" y="3048000"/>
            <a:chExt cx="1004888" cy="762000"/>
          </a:xfrm>
        </p:grpSpPr>
        <p:sp>
          <p:nvSpPr>
            <p:cNvPr id="130057" name="Speech Bubble: Rectangle 5"/>
            <p:cNvSpPr>
              <a:spLocks noChangeArrowheads="1"/>
            </p:cNvSpPr>
            <p:nvPr/>
          </p:nvSpPr>
          <p:spPr bwMode="auto">
            <a:xfrm>
              <a:off x="1752600" y="3048000"/>
              <a:ext cx="1004888" cy="762000"/>
            </a:xfrm>
            <a:prstGeom prst="wedgeRectCallout">
              <a:avLst>
                <a:gd name="adj1" fmla="val 99237"/>
                <a:gd name="adj2" fmla="val -64316"/>
              </a:avLst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逻辑运算符</a:t>
              </a:r>
            </a:p>
          </p:txBody>
        </p:sp>
        <p:pic>
          <p:nvPicPr>
            <p:cNvPr id="130058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3352800"/>
              <a:ext cx="547688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0052" name="Speech Bubble: Rectangle 11"/>
          <p:cNvSpPr>
            <a:spLocks noChangeArrowheads="1"/>
          </p:cNvSpPr>
          <p:nvPr/>
        </p:nvSpPr>
        <p:spPr bwMode="auto">
          <a:xfrm>
            <a:off x="6858000" y="632640"/>
            <a:ext cx="1057277" cy="434160"/>
          </a:xfrm>
          <a:prstGeom prst="wedgeRectCallout">
            <a:avLst>
              <a:gd name="adj1" fmla="val -72611"/>
              <a:gd name="adj2" fmla="val -38764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查看帮助</a:t>
            </a:r>
          </a:p>
        </p:txBody>
      </p:sp>
      <p:sp>
        <p:nvSpPr>
          <p:cNvPr id="130053" name="Speech Bubble: Rectangle 9"/>
          <p:cNvSpPr>
            <a:spLocks noChangeArrowheads="1"/>
          </p:cNvSpPr>
          <p:nvPr/>
        </p:nvSpPr>
        <p:spPr bwMode="auto">
          <a:xfrm>
            <a:off x="4128516" y="1883214"/>
            <a:ext cx="1615279" cy="3004634"/>
          </a:xfrm>
          <a:prstGeom prst="wedgeRectCallout">
            <a:avLst>
              <a:gd name="adj1" fmla="val -14001"/>
              <a:gd name="adj2" fmla="val -63688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字段限制</a:t>
            </a:r>
          </a:p>
        </p:txBody>
      </p:sp>
      <p:sp>
        <p:nvSpPr>
          <p:cNvPr id="130054" name="Speech Bubble: Rectangle 8"/>
          <p:cNvSpPr>
            <a:spLocks noChangeArrowheads="1"/>
          </p:cNvSpPr>
          <p:nvPr/>
        </p:nvSpPr>
        <p:spPr bwMode="auto">
          <a:xfrm>
            <a:off x="7010400" y="1619216"/>
            <a:ext cx="2290176" cy="374908"/>
          </a:xfrm>
          <a:prstGeom prst="wedgeRectCallout">
            <a:avLst>
              <a:gd name="adj1" fmla="val -89771"/>
              <a:gd name="adj2" fmla="val -100226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添加检索框，最多</a:t>
            </a:r>
            <a:r>
              <a:rPr kumimoji="0" lang="en-US" altLang="zh-CN" sz="24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12</a:t>
            </a:r>
            <a:r>
              <a:rPr kumimoji="0" lang="zh-CN" altLang="en-US" sz="24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个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9473AE-A61B-4B28-8518-3369A1213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795" y="2263445"/>
            <a:ext cx="1371600" cy="25371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2CDF67-6580-4A6E-B5A7-9D724E3066C3}"/>
              </a:ext>
            </a:extLst>
          </p:cNvPr>
          <p:cNvSpPr/>
          <p:nvPr/>
        </p:nvSpPr>
        <p:spPr>
          <a:xfrm>
            <a:off x="1110851" y="1699440"/>
            <a:ext cx="9709549" cy="51585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04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0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0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2" grpId="0" animBg="1"/>
      <p:bldP spid="130053" grpId="0" animBg="1"/>
      <p:bldP spid="130054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1">
            <a:extLst>
              <a:ext uri="{FF2B5EF4-FFF2-40B4-BE49-F238E27FC236}">
                <a16:creationId xmlns:a16="http://schemas.microsoft.com/office/drawing/2014/main" id="{390BE385-27D0-4A06-A903-2383DE3998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布尔逻辑运算符</a:t>
            </a:r>
            <a:endParaRPr lang="en-AU" altLang="zh-CN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6675" name="Content Placeholder 2">
            <a:extLst>
              <a:ext uri="{FF2B5EF4-FFF2-40B4-BE49-F238E27FC236}">
                <a16:creationId xmlns:a16="http://schemas.microsoft.com/office/drawing/2014/main" id="{19E4A704-D004-4AD0-9869-4E7CED24E7A4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371600" y="1600200"/>
            <a:ext cx="9144000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AND </a:t>
            </a:r>
            <a:r>
              <a: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用于缩小检索范围，类似于“交集”概念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i="1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coffee </a:t>
            </a:r>
            <a:r>
              <a:rPr lang="en-US" altLang="zh-CN" sz="2000" i="1" u="sng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and</a:t>
            </a:r>
            <a:r>
              <a:rPr lang="en-US" altLang="zh-CN" sz="2000" i="1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 tea </a:t>
            </a:r>
            <a:r>
              <a:rPr lang="zh-CN" altLang="en-US" sz="2000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检索到的结果中既包含</a:t>
            </a:r>
            <a:r>
              <a:rPr lang="en-US" altLang="zh-CN" sz="2000" i="1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coffee</a:t>
            </a:r>
            <a:r>
              <a:rPr lang="zh-CN" altLang="en-US" sz="2000" i="1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zh-CN" altLang="en-US" sz="2000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也包含</a:t>
            </a:r>
            <a:r>
              <a:rPr lang="en-US" altLang="zh-CN" sz="2000" i="1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tea</a:t>
            </a:r>
            <a:r>
              <a:rPr lang="zh-CN" altLang="en-US" sz="2000" i="1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。</a:t>
            </a:r>
            <a:endParaRPr lang="en-US" altLang="en-US" sz="2000" dirty="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OR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用于扩大检索范围，类似于“并集”概念</a:t>
            </a:r>
            <a:endParaRPr lang="en-US" altLang="zh-CN" sz="2000" b="1" dirty="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i="1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college </a:t>
            </a:r>
            <a:r>
              <a:rPr lang="en-US" altLang="zh-CN" sz="2000" i="1" u="sng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or</a:t>
            </a:r>
            <a:r>
              <a:rPr lang="en-US" altLang="zh-CN" sz="2000" i="1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 university  </a:t>
            </a:r>
            <a:r>
              <a:rPr lang="zh-CN" altLang="en-US" sz="2000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检索的结果中或者包含</a:t>
            </a:r>
            <a:r>
              <a:rPr lang="en-US" altLang="zh-CN" sz="2000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college </a:t>
            </a:r>
            <a:r>
              <a:rPr lang="zh-CN" altLang="en-US" sz="2000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，或者包含</a:t>
            </a:r>
            <a:r>
              <a:rPr lang="en-US" altLang="zh-CN" sz="2000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university</a:t>
            </a:r>
            <a:r>
              <a:rPr lang="zh-CN" altLang="en-US" sz="2000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。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NOT </a:t>
            </a:r>
            <a:r>
              <a: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用于排除检索结果中不需要的项，类似于“非”的概念</a:t>
            </a:r>
            <a:endParaRPr lang="en-US" altLang="zh-CN" sz="2000" b="1" dirty="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000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n-US" sz="2000" i="1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Cookies</a:t>
            </a:r>
            <a:r>
              <a:rPr lang="en-US" altLang="zh-CN" sz="2000" i="1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i="1" u="sng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not</a:t>
            </a:r>
            <a:r>
              <a:rPr lang="en-US" altLang="zh-CN" sz="2000" i="1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 computer </a:t>
            </a:r>
            <a:r>
              <a:rPr lang="zh-CN" altLang="en-US" sz="2000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检索的结果只和</a:t>
            </a:r>
            <a:r>
              <a:rPr lang="en-US" altLang="en-US" sz="2000" i="1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Cookies</a:t>
            </a:r>
            <a:r>
              <a:rPr lang="zh-CN" altLang="en-US" sz="2000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相关，不包含</a:t>
            </a:r>
            <a:r>
              <a:rPr lang="en-US" altLang="zh-CN" sz="2000" i="1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computer </a:t>
            </a:r>
            <a:r>
              <a:rPr lang="zh-CN" altLang="en-US" sz="2000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。</a:t>
            </a:r>
            <a:endParaRPr lang="en-US" altLang="zh-CN" sz="2000" dirty="0">
              <a:solidFill>
                <a:srgbClr val="00008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AU" altLang="en-US" sz="2000" dirty="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19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tle 1">
            <a:extLst>
              <a:ext uri="{FF2B5EF4-FFF2-40B4-BE49-F238E27FC236}">
                <a16:creationId xmlns:a16="http://schemas.microsoft.com/office/drawing/2014/main" id="{5685AE8D-E8DA-4B50-B75D-EBB8398EA3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布尔逻辑运算符</a:t>
            </a:r>
            <a:endParaRPr lang="en-AU" altLang="zh-CN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0227" name="Content Placeholder 2">
            <a:extLst>
              <a:ext uri="{FF2B5EF4-FFF2-40B4-BE49-F238E27FC236}">
                <a16:creationId xmlns:a16="http://schemas.microsoft.com/office/drawing/2014/main" id="{82B55DEA-1F4C-40B5-9E08-1AAC097885CE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2667000" y="1600200"/>
            <a:ext cx="6946900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>
                <a:ea typeface="宋体" panose="02010600030101010101" pitchFamily="2" charset="-122"/>
              </a:rPr>
              <a:t>A or B and C not D</a:t>
            </a:r>
          </a:p>
          <a:p>
            <a:pPr>
              <a:lnSpc>
                <a:spcPct val="150000"/>
              </a:lnSpc>
            </a:pPr>
            <a:r>
              <a:rPr lang="zh-CN" altLang="en-US" sz="2000" b="1">
                <a:ea typeface="宋体" panose="02010600030101010101" pitchFamily="2" charset="-122"/>
              </a:rPr>
              <a:t>运算优先级：（）</a:t>
            </a:r>
            <a:r>
              <a:rPr lang="en-US" altLang="zh-CN" sz="2000" b="1">
                <a:ea typeface="宋体" panose="02010600030101010101" pitchFamily="2" charset="-122"/>
              </a:rPr>
              <a:t>&gt;not &gt;and &gt;or</a:t>
            </a:r>
            <a:endParaRPr lang="en-US" altLang="zh-CN" sz="2000"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endParaRPr lang="en-AU" altLang="en-US" sz="200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6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>
            <a:extLst>
              <a:ext uri="{FF2B5EF4-FFF2-40B4-BE49-F238E27FC236}">
                <a16:creationId xmlns:a16="http://schemas.microsoft.com/office/drawing/2014/main" id="{AD6734FB-FEF9-400F-813C-611A7B726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41" b="64211"/>
          <a:stretch>
            <a:fillRect/>
          </a:stretch>
        </p:blipFill>
        <p:spPr bwMode="auto">
          <a:xfrm>
            <a:off x="1797050" y="1290639"/>
            <a:ext cx="8301038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7DF53B-5655-4F32-83E5-5B21DDE39AE3}"/>
              </a:ext>
            </a:extLst>
          </p:cNvPr>
          <p:cNvSpPr txBox="1"/>
          <p:nvPr/>
        </p:nvSpPr>
        <p:spPr>
          <a:xfrm>
            <a:off x="2362200" y="609600"/>
            <a:ext cx="48831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检索举例：金融危机对中国的影响</a:t>
            </a:r>
          </a:p>
        </p:txBody>
      </p:sp>
      <p:sp>
        <p:nvSpPr>
          <p:cNvPr id="5" name="Speech Bubble: Rectangle 5">
            <a:extLst>
              <a:ext uri="{FF2B5EF4-FFF2-40B4-BE49-F238E27FC236}">
                <a16:creationId xmlns:a16="http://schemas.microsoft.com/office/drawing/2014/main" id="{8C4AD2D3-4001-48DC-BD91-AD58EB15C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8376" y="2205038"/>
            <a:ext cx="1509713" cy="309562"/>
          </a:xfrm>
          <a:prstGeom prst="wedgeRectCallout">
            <a:avLst>
              <a:gd name="adj1" fmla="val -92696"/>
              <a:gd name="adj2" fmla="val -46625"/>
            </a:avLst>
          </a:prstGeom>
          <a:solidFill>
            <a:schemeClr val="accent2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注意“”和*的作用</a:t>
            </a:r>
          </a:p>
        </p:txBody>
      </p:sp>
    </p:spTree>
    <p:extLst>
      <p:ext uri="{BB962C8B-B14F-4D97-AF65-F5344CB8AC3E}">
        <p14:creationId xmlns:p14="http://schemas.microsoft.com/office/powerpoint/2010/main" val="288851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F83E8E0-1040-45DC-AA29-26B614EE9535}"/>
              </a:ext>
            </a:extLst>
          </p:cNvPr>
          <p:cNvSpPr txBox="1"/>
          <p:nvPr/>
        </p:nvSpPr>
        <p:spPr>
          <a:xfrm>
            <a:off x="2590800" y="609600"/>
            <a:ext cx="51054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检索举例：金融危机对中国的影响</a:t>
            </a:r>
          </a:p>
        </p:txBody>
      </p:sp>
      <p:pic>
        <p:nvPicPr>
          <p:cNvPr id="159747" name="Picture 6">
            <a:extLst>
              <a:ext uri="{FF2B5EF4-FFF2-40B4-BE49-F238E27FC236}">
                <a16:creationId xmlns:a16="http://schemas.microsoft.com/office/drawing/2014/main" id="{9CBC6BC4-560C-43B1-A789-5C713128C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88" b="10246"/>
          <a:stretch>
            <a:fillRect/>
          </a:stretch>
        </p:blipFill>
        <p:spPr bwMode="auto">
          <a:xfrm>
            <a:off x="2022476" y="1196975"/>
            <a:ext cx="7935913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peech Bubble: Rectangle 5">
            <a:extLst>
              <a:ext uri="{FF2B5EF4-FFF2-40B4-BE49-F238E27FC236}">
                <a16:creationId xmlns:a16="http://schemas.microsoft.com/office/drawing/2014/main" id="{A0B63386-7F3F-4145-8EFD-0AA20F556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1914" y="2085976"/>
            <a:ext cx="1436687" cy="581025"/>
          </a:xfrm>
          <a:prstGeom prst="wedgeRectCallout">
            <a:avLst>
              <a:gd name="adj1" fmla="val -98869"/>
              <a:gd name="adj2" fmla="val -62615"/>
            </a:avLst>
          </a:prstGeom>
          <a:solidFill>
            <a:schemeClr val="accent2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检索字段的利用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-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按标题检索</a:t>
            </a:r>
          </a:p>
        </p:txBody>
      </p:sp>
    </p:spTree>
    <p:extLst>
      <p:ext uri="{BB962C8B-B14F-4D97-AF65-F5344CB8AC3E}">
        <p14:creationId xmlns:p14="http://schemas.microsoft.com/office/powerpoint/2010/main" val="90927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6">
            <a:extLst>
              <a:ext uri="{FF2B5EF4-FFF2-40B4-BE49-F238E27FC236}">
                <a16:creationId xmlns:a16="http://schemas.microsoft.com/office/drawing/2014/main" id="{4ECBFF5A-CED3-4A88-85FF-E73C1143F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63" b="9845"/>
          <a:stretch>
            <a:fillRect/>
          </a:stretch>
        </p:blipFill>
        <p:spPr bwMode="auto">
          <a:xfrm>
            <a:off x="1993900" y="1296988"/>
            <a:ext cx="8085138" cy="47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peech Bubble: Rectangle 5">
            <a:extLst>
              <a:ext uri="{FF2B5EF4-FFF2-40B4-BE49-F238E27FC236}">
                <a16:creationId xmlns:a16="http://schemas.microsoft.com/office/drawing/2014/main" id="{9864CD10-8279-47F6-A53D-C82368429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1750" y="3273426"/>
            <a:ext cx="2427288" cy="688974"/>
          </a:xfrm>
          <a:prstGeom prst="wedgeRectCallout">
            <a:avLst>
              <a:gd name="adj1" fmla="val -124722"/>
              <a:gd name="adj2" fmla="val -69045"/>
            </a:avLst>
          </a:prstGeom>
          <a:solidFill>
            <a:schemeClr val="accent2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检索字段的利用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-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按作者检索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8A75B4-9A50-4B25-8160-E5E170E791BE}"/>
              </a:ext>
            </a:extLst>
          </p:cNvPr>
          <p:cNvSpPr txBox="1"/>
          <p:nvPr/>
        </p:nvSpPr>
        <p:spPr>
          <a:xfrm>
            <a:off x="2667001" y="685800"/>
            <a:ext cx="510857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检索举例：金融危机对中国的影响</a:t>
            </a:r>
          </a:p>
        </p:txBody>
      </p:sp>
    </p:spTree>
    <p:extLst>
      <p:ext uri="{BB962C8B-B14F-4D97-AF65-F5344CB8AC3E}">
        <p14:creationId xmlns:p14="http://schemas.microsoft.com/office/powerpoint/2010/main" val="27338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itle 1">
            <a:extLst>
              <a:ext uri="{FF2B5EF4-FFF2-40B4-BE49-F238E27FC236}">
                <a16:creationId xmlns:a16="http://schemas.microsoft.com/office/drawing/2014/main" id="{7145D41A-37DC-4780-8ADD-D84E6666D3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9144000" cy="571500"/>
          </a:xfrm>
        </p:spPr>
        <p:txBody>
          <a:bodyPr/>
          <a:lstStyle/>
          <a:p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检索技巧</a:t>
            </a:r>
            <a:endParaRPr lang="en-AU" altLang="zh-CN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3843" name="Content Placeholder 2">
            <a:extLst>
              <a:ext uri="{FF2B5EF4-FFF2-40B4-BE49-F238E27FC236}">
                <a16:creationId xmlns:a16="http://schemas.microsoft.com/office/drawing/2014/main" id="{B8705870-BD1D-496C-8683-42F87DA1FF4A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905000" y="1447800"/>
            <a:ext cx="8610600" cy="4660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截词符号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(*)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用于检索变形体，单复数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zh-CN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econ* 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可以检索到</a:t>
            </a:r>
            <a:r>
              <a:rPr lang="en-US" altLang="zh-CN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economy, economic, economically, </a:t>
            </a:r>
            <a:r>
              <a:rPr lang="en-US" altLang="zh-CN" dirty="0" err="1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etc</a:t>
            </a:r>
            <a:endParaRPr lang="en-US" altLang="zh-CN" dirty="0">
              <a:solidFill>
                <a:srgbClr val="00008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zh-CN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Student*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可以检索到</a:t>
            </a:r>
            <a:r>
              <a:rPr lang="en-US" altLang="zh-CN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student, students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通配符：适用于一个字母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(?)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用于检索英美单词拼写差异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zh-CN" dirty="0" err="1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organi?ation</a:t>
            </a:r>
            <a:r>
              <a:rPr lang="en-US" altLang="zh-CN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可以检索到 </a:t>
            </a:r>
            <a:r>
              <a:rPr lang="en-US" altLang="zh-CN" dirty="0" err="1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organi</a:t>
            </a:r>
            <a:r>
              <a:rPr lang="en-US" altLang="zh-CN" u="sng" dirty="0" err="1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s</a:t>
            </a:r>
            <a:r>
              <a:rPr lang="en-US" altLang="zh-CN" dirty="0" err="1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ation</a:t>
            </a:r>
            <a:r>
              <a:rPr lang="en-US" altLang="zh-CN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or </a:t>
            </a:r>
            <a:r>
              <a:rPr lang="en-US" altLang="zh-CN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organi</a:t>
            </a:r>
            <a:r>
              <a:rPr lang="en-US" altLang="zh-CN" u="sng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z</a:t>
            </a:r>
            <a:r>
              <a:rPr lang="en-US" altLang="zh-CN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ation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通配符：适用于多个字母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(#)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用于检索英美单词拼写差异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zh-CN" dirty="0" err="1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behavio#r</a:t>
            </a:r>
            <a:r>
              <a:rPr lang="en-US" altLang="zh-CN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will 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可以检索到 </a:t>
            </a:r>
            <a:r>
              <a:rPr lang="en-US" altLang="zh-CN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behavi</a:t>
            </a:r>
            <a:r>
              <a:rPr lang="en-US" altLang="zh-CN" u="sng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o</a:t>
            </a:r>
            <a:r>
              <a:rPr lang="en-US" altLang="zh-CN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r 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or</a:t>
            </a:r>
            <a:r>
              <a:rPr lang="en-US" altLang="zh-CN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behavi</a:t>
            </a:r>
            <a:r>
              <a:rPr lang="en-US" altLang="zh-CN" u="sng" dirty="0" err="1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ou</a:t>
            </a:r>
            <a:r>
              <a:rPr lang="en-US" altLang="zh-CN" dirty="0" err="1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r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短语检索（“”）用于检索固定短语</a:t>
            </a:r>
          </a:p>
          <a:p>
            <a:pPr lvl="1">
              <a:lnSpc>
                <a:spcPct val="100000"/>
              </a:lnSpc>
            </a:pPr>
            <a:r>
              <a:rPr lang="zh-CN" altLang="en-US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“</a:t>
            </a:r>
            <a:r>
              <a:rPr lang="en-US" altLang="zh-CN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global warming” </a:t>
            </a:r>
            <a:r>
              <a:rPr lang="zh-CN" altLang="en-US" dirty="0">
                <a:solidFill>
                  <a:srgbClr val="00008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可以检索到固定格式的词组，位置顺序保持不变。</a:t>
            </a:r>
            <a:endParaRPr lang="en-AU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449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762000" y="2209800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j-cs"/>
              </a:rPr>
              <a:t>检索结果筛选及查看</a:t>
            </a:r>
          </a:p>
        </p:txBody>
      </p:sp>
    </p:spTree>
    <p:extLst>
      <p:ext uri="{BB962C8B-B14F-4D97-AF65-F5344CB8AC3E}">
        <p14:creationId xmlns:p14="http://schemas.microsoft.com/office/powerpoint/2010/main" val="160921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13E232-F579-4FA1-844F-B6783D29F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570" y="0"/>
            <a:ext cx="9778484" cy="1256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8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0.29422 L 0.00208 -0.673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4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C4D83-B1A1-45F3-8F7C-8F42807C5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8634"/>
            <a:ext cx="10896600" cy="5961928"/>
          </a:xfrm>
          <a:prstGeom prst="rect">
            <a:avLst/>
          </a:prstGeom>
        </p:spPr>
      </p:pic>
      <p:pic>
        <p:nvPicPr>
          <p:cNvPr id="6" name="图片 5" descr="图片包含 屏幕截图&#10;&#10;已生成极高可信度的说明">
            <a:extLst>
              <a:ext uri="{FF2B5EF4-FFF2-40B4-BE49-F238E27FC236}">
                <a16:creationId xmlns:a16="http://schemas.microsoft.com/office/drawing/2014/main" id="{3ACF66C0-7C0D-4E22-A6E4-2B56F13F2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514" y="497438"/>
            <a:ext cx="24765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1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Content Placeholder 10"/>
          <p:cNvSpPr>
            <a:spLocks noGrp="1"/>
          </p:cNvSpPr>
          <p:nvPr>
            <p:ph idx="1"/>
          </p:nvPr>
        </p:nvSpPr>
        <p:spPr bwMode="auto">
          <a:xfrm>
            <a:off x="4419600" y="1295400"/>
            <a:ext cx="6400105" cy="4085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04788" indent="-204788">
              <a:spcBef>
                <a:spcPts val="450"/>
              </a:spcBef>
              <a:spcAft>
                <a:spcPts val="225"/>
              </a:spcAft>
            </a:pPr>
            <a:r>
              <a:rPr lang="zh-CN" altLang="en-US" sz="2000" b="1" dirty="0">
                <a:solidFill>
                  <a:srgbClr val="375C82"/>
                </a:solidFill>
                <a:latin typeface="+mj-ea"/>
                <a:ea typeface="+mj-ea"/>
                <a:cs typeface="Times New Roman" panose="02020603050405020304" pitchFamily="18" charset="0"/>
              </a:rPr>
              <a:t>杰出的在线搜索服务提供商</a:t>
            </a:r>
          </a:p>
          <a:p>
            <a:pPr lvl="1" indent="-204788"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̶"/>
            </a:pPr>
            <a:r>
              <a:rPr lang="en-US" altLang="zh-CN" sz="2000" b="1" dirty="0">
                <a:ea typeface="+mj-ea"/>
                <a:cs typeface="Times New Roman" panose="02020603050405020304" pitchFamily="18" charset="0"/>
              </a:rPr>
              <a:t>375+ databases </a:t>
            </a:r>
            <a:r>
              <a:rPr lang="en-US" altLang="zh-CN" sz="2000" dirty="0">
                <a:ea typeface="+mj-ea"/>
                <a:cs typeface="Times New Roman" panose="02020603050405020304" pitchFamily="18" charset="0"/>
              </a:rPr>
              <a:t>via EBSCO</a:t>
            </a:r>
            <a:r>
              <a:rPr lang="en-US" altLang="zh-CN" sz="2000" i="1" dirty="0">
                <a:ea typeface="+mj-ea"/>
                <a:cs typeface="Times New Roman" panose="02020603050405020304" pitchFamily="18" charset="0"/>
              </a:rPr>
              <a:t>host </a:t>
            </a:r>
            <a:r>
              <a:rPr lang="en-US" altLang="zh-CN" sz="2000" dirty="0">
                <a:ea typeface="+mj-ea"/>
                <a:cs typeface="Times New Roman" panose="02020603050405020304" pitchFamily="18" charset="0"/>
              </a:rPr>
              <a:t>with 132 million+ records</a:t>
            </a:r>
          </a:p>
          <a:p>
            <a:pPr lvl="1" indent="-204788"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̶"/>
            </a:pPr>
            <a:r>
              <a:rPr lang="en-US" altLang="zh-CN" sz="2000" dirty="0">
                <a:ea typeface="+mj-ea"/>
                <a:cs typeface="Times New Roman" panose="02020603050405020304" pitchFamily="18" charset="0"/>
              </a:rPr>
              <a:t>3,000+ employees in EBSCO Information Services</a:t>
            </a:r>
          </a:p>
          <a:p>
            <a:pPr marL="204788" indent="-204788">
              <a:spcBef>
                <a:spcPts val="450"/>
              </a:spcBef>
              <a:spcAft>
                <a:spcPts val="225"/>
              </a:spcAft>
            </a:pPr>
            <a:r>
              <a:rPr lang="zh-CN" altLang="en-US" sz="2000" b="1" dirty="0">
                <a:solidFill>
                  <a:srgbClr val="375C82"/>
                </a:solidFill>
                <a:latin typeface="+mj-ea"/>
                <a:ea typeface="+mj-ea"/>
                <a:cs typeface="Times New Roman" panose="02020603050405020304" pitchFamily="18" charset="0"/>
              </a:rPr>
              <a:t>聚合、出版、传播 </a:t>
            </a:r>
          </a:p>
          <a:p>
            <a:pPr lvl="1" indent="-204788"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̶"/>
            </a:pPr>
            <a:r>
              <a:rPr lang="en-US" altLang="zh-CN" sz="2000" dirty="0">
                <a:ea typeface="+mj-ea"/>
                <a:cs typeface="Times New Roman" panose="02020603050405020304" pitchFamily="18" charset="0"/>
              </a:rPr>
              <a:t>License content from over 90,000 publications</a:t>
            </a:r>
          </a:p>
          <a:p>
            <a:pPr lvl="1" indent="-204788"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̶"/>
            </a:pPr>
            <a:r>
              <a:rPr lang="en-US" altLang="zh-CN" sz="2000" dirty="0">
                <a:ea typeface="+mj-ea"/>
                <a:cs typeface="Times New Roman" panose="02020603050405020304" pitchFamily="18" charset="0"/>
              </a:rPr>
              <a:t>Leading eBook distributor with over 450,000 books available</a:t>
            </a:r>
          </a:p>
          <a:p>
            <a:pPr lvl="1" indent="-204788"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̶"/>
            </a:pPr>
            <a:r>
              <a:rPr lang="en-US" altLang="zh-CN" sz="2000" dirty="0">
                <a:ea typeface="+mj-ea"/>
                <a:cs typeface="Times New Roman" panose="02020603050405020304" pitchFamily="18" charset="0"/>
              </a:rPr>
              <a:t>Discovery Service provider </a:t>
            </a:r>
          </a:p>
        </p:txBody>
      </p:sp>
      <p:pic>
        <p:nvPicPr>
          <p:cNvPr id="1126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57400"/>
            <a:ext cx="3020268" cy="305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4D1880-6FE4-4C3B-A529-D05B7A8EC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3687"/>
            <a:ext cx="11430000" cy="6253770"/>
          </a:xfrm>
          <a:prstGeom prst="rect">
            <a:avLst/>
          </a:prstGeom>
        </p:spPr>
      </p:pic>
      <p:sp>
        <p:nvSpPr>
          <p:cNvPr id="135172" name="Speech Bubble: Rectangle 10"/>
          <p:cNvSpPr>
            <a:spLocks noChangeArrowheads="1"/>
          </p:cNvSpPr>
          <p:nvPr/>
        </p:nvSpPr>
        <p:spPr bwMode="auto">
          <a:xfrm>
            <a:off x="8458200" y="1676400"/>
            <a:ext cx="1600200" cy="457200"/>
          </a:xfrm>
          <a:prstGeom prst="wedgeRectCallout">
            <a:avLst>
              <a:gd name="adj1" fmla="val 78442"/>
              <a:gd name="adj2" fmla="val -151401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查看文章简介</a:t>
            </a:r>
          </a:p>
        </p:txBody>
      </p:sp>
      <p:sp>
        <p:nvSpPr>
          <p:cNvPr id="135173" name="Speech Bubble: Rectangle 11"/>
          <p:cNvSpPr>
            <a:spLocks noChangeArrowheads="1"/>
          </p:cNvSpPr>
          <p:nvPr/>
        </p:nvSpPr>
        <p:spPr bwMode="auto">
          <a:xfrm>
            <a:off x="10058400" y="2308079"/>
            <a:ext cx="1219200" cy="685800"/>
          </a:xfrm>
          <a:prstGeom prst="wedgeRectCallout">
            <a:avLst>
              <a:gd name="adj1" fmla="val 19599"/>
              <a:gd name="adj2" fmla="val -190943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将文章添加到文件夹</a:t>
            </a:r>
          </a:p>
        </p:txBody>
      </p:sp>
      <p:sp>
        <p:nvSpPr>
          <p:cNvPr id="135174" name="Speech Bubble: Rectangle 10"/>
          <p:cNvSpPr>
            <a:spLocks noChangeArrowheads="1"/>
          </p:cNvSpPr>
          <p:nvPr/>
        </p:nvSpPr>
        <p:spPr bwMode="auto">
          <a:xfrm>
            <a:off x="5448300" y="2126673"/>
            <a:ext cx="1295400" cy="712787"/>
          </a:xfrm>
          <a:prstGeom prst="wedgeRectCallout">
            <a:avLst>
              <a:gd name="adj1" fmla="val 22296"/>
              <a:gd name="adj2" fmla="val -169449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点击查看文章详细信息</a:t>
            </a:r>
          </a:p>
        </p:txBody>
      </p:sp>
    </p:spTree>
    <p:extLst>
      <p:ext uri="{BB962C8B-B14F-4D97-AF65-F5344CB8AC3E}">
        <p14:creationId xmlns:p14="http://schemas.microsoft.com/office/powerpoint/2010/main" val="330534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DC97A9-7CA5-4184-BE74-0F62FC17C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665"/>
            <a:ext cx="12192000" cy="552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7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348947-BBEE-4C2B-9E65-AAE555866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672"/>
            <a:ext cx="12192000" cy="55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1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5D4B4B-2589-445A-9E41-866834309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7" y="449117"/>
            <a:ext cx="11832400" cy="563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8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03B43D-7B12-456F-BB7A-1B9935FD4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41" y="0"/>
            <a:ext cx="10065717" cy="625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3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/>
          </p:nvPr>
        </p:nvSpPr>
        <p:spPr>
          <a:xfrm>
            <a:off x="3041853" y="1090586"/>
            <a:ext cx="6858000" cy="571500"/>
          </a:xfrm>
        </p:spPr>
        <p:txBody>
          <a:bodyPr>
            <a:noAutofit/>
          </a:bodyPr>
          <a:lstStyle/>
          <a:p>
            <a:r>
              <a:rPr lang="zh-CN" altLang="en-US" sz="3600" kern="0" dirty="0">
                <a:solidFill>
                  <a:srgbClr val="376092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如何检索</a:t>
            </a:r>
            <a:r>
              <a:rPr lang="en-US" altLang="zh-CN" sz="3600" kern="0" dirty="0">
                <a:solidFill>
                  <a:srgbClr val="376092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HTML</a:t>
            </a:r>
            <a:r>
              <a:rPr lang="zh-CN" altLang="en-US" sz="3600" kern="0" dirty="0">
                <a:solidFill>
                  <a:srgbClr val="376092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格式文献？</a:t>
            </a:r>
            <a:endParaRPr lang="en-US" altLang="en-US" sz="3600" kern="0" dirty="0">
              <a:solidFill>
                <a:srgbClr val="376092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31075" name="TextBox 5"/>
          <p:cNvSpPr txBox="1">
            <a:spLocks noChangeArrowheads="1"/>
          </p:cNvSpPr>
          <p:nvPr/>
        </p:nvSpPr>
        <p:spPr bwMode="auto">
          <a:xfrm>
            <a:off x="2554015" y="2171701"/>
            <a:ext cx="6867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输入公式：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keyword and FM T 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可以检索到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HTML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格式文献，实现全文翻译及在线朗读功能，注意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PDF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文章无此功能。</a:t>
            </a: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37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88F380-3F64-432C-BC89-02164437F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65" y="55314"/>
            <a:ext cx="6542363" cy="7814171"/>
          </a:xfrm>
          <a:prstGeom prst="rect">
            <a:avLst/>
          </a:prstGeom>
        </p:spPr>
      </p:pic>
      <p:sp>
        <p:nvSpPr>
          <p:cNvPr id="4" name="Flowchart: Process 3"/>
          <p:cNvSpPr>
            <a:spLocks noChangeArrowheads="1"/>
          </p:cNvSpPr>
          <p:nvPr/>
        </p:nvSpPr>
        <p:spPr bwMode="auto">
          <a:xfrm>
            <a:off x="2750127" y="214745"/>
            <a:ext cx="1752600" cy="304800"/>
          </a:xfrm>
          <a:prstGeom prst="flowChartProcess">
            <a:avLst/>
          </a:prstGeom>
          <a:noFill/>
          <a:ln w="254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peech Bubble: Rectangle 10"/>
          <p:cNvSpPr>
            <a:spLocks noChangeArrowheads="1"/>
          </p:cNvSpPr>
          <p:nvPr/>
        </p:nvSpPr>
        <p:spPr bwMode="auto">
          <a:xfrm>
            <a:off x="5742709" y="3699163"/>
            <a:ext cx="1409306" cy="943742"/>
          </a:xfrm>
          <a:prstGeom prst="wedgeRectCallout">
            <a:avLst>
              <a:gd name="adj1" fmla="val -135618"/>
              <a:gd name="adj2" fmla="val -96710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检索结果中均含有</a:t>
            </a:r>
            <a:r>
              <a:rPr kumimoji="0" lang="en-US" altLang="zh-CN" sz="24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HTML</a:t>
            </a:r>
            <a:r>
              <a:rPr kumimoji="0" lang="zh-CN" altLang="en-US" sz="24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格式的全文</a:t>
            </a:r>
          </a:p>
        </p:txBody>
      </p:sp>
    </p:spTree>
    <p:extLst>
      <p:ext uri="{BB962C8B-B14F-4D97-AF65-F5344CB8AC3E}">
        <p14:creationId xmlns:p14="http://schemas.microsoft.com/office/powerpoint/2010/main" val="366344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838200" y="762000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j-cs"/>
              </a:rPr>
              <a:t>文件夹的建立及利用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2126974" y="2514600"/>
            <a:ext cx="8150087" cy="22526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可免费注册个人文件夹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可长期保存个人检索到的文章、图书、视频等内容，还可以订阅期刊或检索提醒，新建或分享文件夹。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点击右上角“登录”，先创建文件夹</a:t>
            </a:r>
          </a:p>
        </p:txBody>
      </p:sp>
    </p:spTree>
    <p:extLst>
      <p:ext uri="{BB962C8B-B14F-4D97-AF65-F5344CB8AC3E}">
        <p14:creationId xmlns:p14="http://schemas.microsoft.com/office/powerpoint/2010/main" val="56808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1">
            <a:extLst>
              <a:ext uri="{FF2B5EF4-FFF2-40B4-BE49-F238E27FC236}">
                <a16:creationId xmlns:a16="http://schemas.microsoft.com/office/drawing/2014/main" id="{C287BAA8-D51B-4826-B66D-26C3F6796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457200"/>
            <a:ext cx="549275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1B64226A-1896-415A-B242-C56C758C3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4364" y="4211638"/>
            <a:ext cx="2611437" cy="1270000"/>
          </a:xfrm>
          <a:prstGeom prst="wedgeRectCallout">
            <a:avLst>
              <a:gd name="adj1" fmla="val -96712"/>
              <a:gd name="adj2" fmla="val -79578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已有账号密码可直接输入账号密码登录，还没有账户的可点击创建新账户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13F339C-07A5-4407-B2EF-92508FCB8A13}"/>
              </a:ext>
            </a:extLst>
          </p:cNvPr>
          <p:cNvCxnSpPr/>
          <p:nvPr/>
        </p:nvCxnSpPr>
        <p:spPr>
          <a:xfrm flipV="1">
            <a:off x="8382001" y="1657351"/>
            <a:ext cx="34925" cy="35401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6054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3">
            <a:extLst>
              <a:ext uri="{FF2B5EF4-FFF2-40B4-BE49-F238E27FC236}">
                <a16:creationId xmlns:a16="http://schemas.microsoft.com/office/drawing/2014/main" id="{F0392C40-5347-4099-BBEF-41B5BB82F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0"/>
            <a:ext cx="5153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16362584-4431-41DD-A2A3-3AADAC69D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572000"/>
            <a:ext cx="2590800" cy="1066800"/>
          </a:xfrm>
          <a:prstGeom prst="wedgeRectCallout">
            <a:avLst>
              <a:gd name="adj1" fmla="val -84801"/>
              <a:gd name="adj2" fmla="val -109620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注：密码要求为字母，阿拉伯数字，特殊符号组合，长度不少于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6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位</a:t>
            </a:r>
          </a:p>
        </p:txBody>
      </p:sp>
    </p:spTree>
    <p:extLst>
      <p:ext uri="{BB962C8B-B14F-4D97-AF65-F5344CB8AC3E}">
        <p14:creationId xmlns:p14="http://schemas.microsoft.com/office/powerpoint/2010/main" val="526695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ChangeArrowheads="1"/>
          </p:cNvSpPr>
          <p:nvPr/>
        </p:nvSpPr>
        <p:spPr bwMode="auto">
          <a:xfrm>
            <a:off x="1524000" y="685800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EBSCO</a:t>
            </a: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用户</a:t>
            </a:r>
          </a:p>
        </p:txBody>
      </p:sp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2286000" y="2590800"/>
            <a:ext cx="7848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EBSCO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数据库是在中国大陆地区有近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600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家高校订户，北京大学、清华大学、上海交通大学、西安交通大学、北京交通大学、复旦大学、中国人民大学、中国科学院、中国社科院、中国国家图书馆，上海图书馆，浙江图书馆、天津图书馆均为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EBSCO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数据库的用户。 </a:t>
            </a:r>
          </a:p>
        </p:txBody>
      </p:sp>
    </p:spTree>
    <p:extLst>
      <p:ext uri="{BB962C8B-B14F-4D97-AF65-F5344CB8AC3E}">
        <p14:creationId xmlns:p14="http://schemas.microsoft.com/office/powerpoint/2010/main" val="64537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Group 7">
            <a:extLst>
              <a:ext uri="{FF2B5EF4-FFF2-40B4-BE49-F238E27FC236}">
                <a16:creationId xmlns:a16="http://schemas.microsoft.com/office/drawing/2014/main" id="{3F78E4E6-50B2-4DEA-8DC7-C5C8092BD220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363539"/>
            <a:ext cx="9144000" cy="6130925"/>
            <a:chOff x="0" y="364087"/>
            <a:chExt cx="9144000" cy="6129824"/>
          </a:xfrm>
        </p:grpSpPr>
        <p:pic>
          <p:nvPicPr>
            <p:cNvPr id="160776" name="Picture 8">
              <a:extLst>
                <a:ext uri="{FF2B5EF4-FFF2-40B4-BE49-F238E27FC236}">
                  <a16:creationId xmlns:a16="http://schemas.microsoft.com/office/drawing/2014/main" id="{85C6C464-95AE-4C17-8F4F-A54328FDD1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4087"/>
              <a:ext cx="9144000" cy="6129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6B8C24A-4E03-4FFD-BBC7-A557FAA023D5}"/>
                </a:ext>
              </a:extLst>
            </p:cNvPr>
            <p:cNvSpPr/>
            <p:nvPr/>
          </p:nvSpPr>
          <p:spPr>
            <a:xfrm>
              <a:off x="8305800" y="533918"/>
              <a:ext cx="762000" cy="1523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Speech Bubble: Rectangle 4">
            <a:extLst>
              <a:ext uri="{FF2B5EF4-FFF2-40B4-BE49-F238E27FC236}">
                <a16:creationId xmlns:a16="http://schemas.microsoft.com/office/drawing/2014/main" id="{CDF5F8AE-7E85-4AB9-B9C8-38347B8D5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33401"/>
            <a:ext cx="1676400" cy="595313"/>
          </a:xfrm>
          <a:prstGeom prst="wedgeRectCallout">
            <a:avLst>
              <a:gd name="adj1" fmla="val -69826"/>
              <a:gd name="adj2" fmla="val -27963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个人专属文件夹，点击？查看帮助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9FA6907C-549D-411B-944C-0C8B48E83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657600"/>
            <a:ext cx="1066800" cy="533400"/>
          </a:xfrm>
          <a:prstGeom prst="wedgeRectCallout">
            <a:avLst>
              <a:gd name="adj1" fmla="val -91023"/>
              <a:gd name="adj2" fmla="val -170889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保存内容列表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0439DA5A-1799-4DFC-8D96-E72B7E662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226" y="4648200"/>
            <a:ext cx="1247775" cy="381000"/>
          </a:xfrm>
          <a:prstGeom prst="wedgeRectCallout">
            <a:avLst>
              <a:gd name="adj1" fmla="val -88616"/>
              <a:gd name="adj2" fmla="val -39241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新建文件夹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AC08E35-26CB-43AC-8F41-8D1F273F2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295400"/>
            <a:ext cx="990600" cy="3124200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3D13BF46-BF61-414C-A419-60BC8B93E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6950" y="3048000"/>
            <a:ext cx="1371600" cy="609600"/>
          </a:xfrm>
          <a:prstGeom prst="wedgeRectCallout">
            <a:avLst>
              <a:gd name="adj1" fmla="val -99356"/>
              <a:gd name="adj2" fmla="val -138278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对保存的内容进行操作</a:t>
            </a:r>
          </a:p>
        </p:txBody>
      </p:sp>
    </p:spTree>
    <p:extLst>
      <p:ext uri="{BB962C8B-B14F-4D97-AF65-F5344CB8AC3E}">
        <p14:creationId xmlns:p14="http://schemas.microsoft.com/office/powerpoint/2010/main" val="29000996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794" name="Group 5">
            <a:extLst>
              <a:ext uri="{FF2B5EF4-FFF2-40B4-BE49-F238E27FC236}">
                <a16:creationId xmlns:a16="http://schemas.microsoft.com/office/drawing/2014/main" id="{55E9BB5D-3206-4310-9EAC-DFDD0FC28471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152401"/>
            <a:ext cx="9067800" cy="6226175"/>
            <a:chOff x="0" y="249111"/>
            <a:chExt cx="9067800" cy="6226422"/>
          </a:xfrm>
        </p:grpSpPr>
        <p:pic>
          <p:nvPicPr>
            <p:cNvPr id="161797" name="Picture 2">
              <a:extLst>
                <a:ext uri="{FF2B5EF4-FFF2-40B4-BE49-F238E27FC236}">
                  <a16:creationId xmlns:a16="http://schemas.microsoft.com/office/drawing/2014/main" id="{717CDFCB-126F-42C6-8400-EEF64A500D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9111"/>
              <a:ext cx="7213775" cy="6226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E05C3D9-77CB-4471-BB55-DA3E8172C237}"/>
                </a:ext>
              </a:extLst>
            </p:cNvPr>
            <p:cNvSpPr/>
            <p:nvPr/>
          </p:nvSpPr>
          <p:spPr>
            <a:xfrm>
              <a:off x="8229600" y="609488"/>
              <a:ext cx="838200" cy="228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 8">
            <a:extLst>
              <a:ext uri="{FF2B5EF4-FFF2-40B4-BE49-F238E27FC236}">
                <a16:creationId xmlns:a16="http://schemas.microsoft.com/office/drawing/2014/main" id="{581B7789-3908-44DC-A033-2D6207197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300" y="838200"/>
            <a:ext cx="838200" cy="1600200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E6F47EA-5BE9-4593-AE06-50CB2334C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7338" y="2676526"/>
            <a:ext cx="1312862" cy="981075"/>
          </a:xfrm>
          <a:prstGeom prst="wedgeRectCallout">
            <a:avLst>
              <a:gd name="adj1" fmla="val 9977"/>
              <a:gd name="adj2" fmla="val -140056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对保存的内容进行批量操作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248A561-3353-4A02-A7A0-CEF2E5AB8591}"/>
              </a:ext>
            </a:extLst>
          </p:cNvPr>
          <p:cNvSpPr/>
          <p:nvPr/>
        </p:nvSpPr>
        <p:spPr bwMode="auto">
          <a:xfrm>
            <a:off x="7988300" y="152400"/>
            <a:ext cx="9271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54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838200" y="1981200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j-cs"/>
              </a:rPr>
              <a:t>出版物检索及设定期刊提醒</a:t>
            </a:r>
          </a:p>
        </p:txBody>
      </p:sp>
    </p:spTree>
    <p:extLst>
      <p:ext uri="{BB962C8B-B14F-4D97-AF65-F5344CB8AC3E}">
        <p14:creationId xmlns:p14="http://schemas.microsoft.com/office/powerpoint/2010/main" val="381803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A7F1BE-CD89-472E-84DC-919BD85EC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25"/>
          <a:stretch/>
        </p:blipFill>
        <p:spPr>
          <a:xfrm>
            <a:off x="1486718" y="-76200"/>
            <a:ext cx="8686800" cy="6743700"/>
          </a:xfrm>
          <a:prstGeom prst="rect">
            <a:avLst/>
          </a:prstGeom>
        </p:spPr>
      </p:pic>
      <p:sp>
        <p:nvSpPr>
          <p:cNvPr id="146441" name="Speech Bubble: Rectangle 5"/>
          <p:cNvSpPr>
            <a:spLocks noChangeArrowheads="1"/>
          </p:cNvSpPr>
          <p:nvPr/>
        </p:nvSpPr>
        <p:spPr bwMode="auto">
          <a:xfrm>
            <a:off x="4306196" y="4038600"/>
            <a:ext cx="1523922" cy="762307"/>
          </a:xfrm>
          <a:prstGeom prst="wedgeRectCallout">
            <a:avLst>
              <a:gd name="adj1" fmla="val -118785"/>
              <a:gd name="adj2" fmla="val -38888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点击刊名，查看详细信息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A039F7-8E34-49AA-9A3C-929E45498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0"/>
            <a:ext cx="2248757" cy="1295400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CDA7BA13-582D-4795-A0A0-F45780C3C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2484437"/>
            <a:ext cx="1752600" cy="944563"/>
          </a:xfrm>
          <a:prstGeom prst="wedgeRectCallout">
            <a:avLst>
              <a:gd name="adj1" fmla="val -84759"/>
              <a:gd name="adj2" fmla="val -18926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输入刊名或关键词，点击“浏览”，进行查找</a:t>
            </a:r>
          </a:p>
        </p:txBody>
      </p:sp>
    </p:spTree>
    <p:extLst>
      <p:ext uri="{BB962C8B-B14F-4D97-AF65-F5344CB8AC3E}">
        <p14:creationId xmlns:p14="http://schemas.microsoft.com/office/powerpoint/2010/main" val="115096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C35353-AF59-426C-81B0-5BE7BDF98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348"/>
            <a:ext cx="12192000" cy="5761303"/>
          </a:xfrm>
          <a:prstGeom prst="rect">
            <a:avLst/>
          </a:prstGeom>
        </p:spPr>
      </p:pic>
      <p:sp>
        <p:nvSpPr>
          <p:cNvPr id="8" name="Speech Bubble: Rectangle 5"/>
          <p:cNvSpPr>
            <a:spLocks noChangeArrowheads="1"/>
          </p:cNvSpPr>
          <p:nvPr/>
        </p:nvSpPr>
        <p:spPr bwMode="auto">
          <a:xfrm>
            <a:off x="2438400" y="304800"/>
            <a:ext cx="1752600" cy="644525"/>
          </a:xfrm>
          <a:prstGeom prst="wedgeRectCallout">
            <a:avLst>
              <a:gd name="adj1" fmla="val -119298"/>
              <a:gd name="adj2" fmla="val 142402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可以仅在此出版物中查找资料</a:t>
            </a:r>
          </a:p>
        </p:txBody>
      </p:sp>
      <p:sp>
        <p:nvSpPr>
          <p:cNvPr id="4" name="Speech Bubble: Rectangle 5"/>
          <p:cNvSpPr>
            <a:spLocks noChangeArrowheads="1"/>
          </p:cNvSpPr>
          <p:nvPr/>
        </p:nvSpPr>
        <p:spPr bwMode="auto">
          <a:xfrm>
            <a:off x="8610600" y="2514600"/>
            <a:ext cx="1935135" cy="644525"/>
          </a:xfrm>
          <a:prstGeom prst="wedgeRectCallout">
            <a:avLst>
              <a:gd name="adj1" fmla="val 44652"/>
              <a:gd name="adj2" fmla="val -119276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查看不同年份，不同卷期下的文章</a:t>
            </a:r>
          </a:p>
        </p:txBody>
      </p:sp>
    </p:spTree>
    <p:extLst>
      <p:ext uri="{BB962C8B-B14F-4D97-AF65-F5344CB8AC3E}">
        <p14:creationId xmlns:p14="http://schemas.microsoft.com/office/powerpoint/2010/main" val="60681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E06415-C4F3-4697-B5F5-A7A679FB1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25"/>
          <a:stretch/>
        </p:blipFill>
        <p:spPr>
          <a:xfrm>
            <a:off x="1486718" y="-76200"/>
            <a:ext cx="8686800" cy="6743700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</p:cNvCxnSpPr>
          <p:nvPr/>
        </p:nvCxnSpPr>
        <p:spPr>
          <a:xfrm flipV="1">
            <a:off x="1752600" y="4343400"/>
            <a:ext cx="838200" cy="30480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peech Bubble: Rectangle 8"/>
          <p:cNvSpPr>
            <a:spLocks noChangeArrowheads="1"/>
          </p:cNvSpPr>
          <p:nvPr/>
        </p:nvSpPr>
        <p:spPr bwMode="auto">
          <a:xfrm>
            <a:off x="6019800" y="4343400"/>
            <a:ext cx="2308150" cy="1452741"/>
          </a:xfrm>
          <a:prstGeom prst="wedgeRectCallout">
            <a:avLst>
              <a:gd name="adj1" fmla="val -48334"/>
              <a:gd name="adj2" fmla="val -21889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如果想长期关注该刊物，可订阅提醒，有了新的文章出现，会收到系统邮件提示，点击黄色图标，订阅提醒</a:t>
            </a:r>
          </a:p>
        </p:txBody>
      </p:sp>
    </p:spTree>
    <p:extLst>
      <p:ext uri="{BB962C8B-B14F-4D97-AF65-F5344CB8AC3E}">
        <p14:creationId xmlns:p14="http://schemas.microsoft.com/office/powerpoint/2010/main" val="32109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752F42-2D4E-40B7-A8F3-B6DDC152A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320" y="0"/>
            <a:ext cx="6277360" cy="6858000"/>
          </a:xfrm>
          <a:prstGeom prst="rect">
            <a:avLst/>
          </a:prstGeom>
        </p:spPr>
      </p:pic>
      <p:sp>
        <p:nvSpPr>
          <p:cNvPr id="3" name="Speech Bubble: Rectangle 8"/>
          <p:cNvSpPr>
            <a:spLocks noChangeArrowheads="1"/>
          </p:cNvSpPr>
          <p:nvPr/>
        </p:nvSpPr>
        <p:spPr bwMode="auto">
          <a:xfrm>
            <a:off x="8534400" y="914400"/>
            <a:ext cx="2308150" cy="904882"/>
          </a:xfrm>
          <a:prstGeom prst="wedgeRectCallout">
            <a:avLst>
              <a:gd name="adj1" fmla="val -39153"/>
              <a:gd name="adj2" fmla="val -14441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输入个人邮箱地址即可完成创建提醒，前提需登录个人文件夹</a:t>
            </a:r>
          </a:p>
        </p:txBody>
      </p:sp>
    </p:spTree>
    <p:extLst>
      <p:ext uri="{BB962C8B-B14F-4D97-AF65-F5344CB8AC3E}">
        <p14:creationId xmlns:p14="http://schemas.microsoft.com/office/powerpoint/2010/main" val="232701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CD6ED9-CDC9-4567-B883-B880A88F1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25"/>
            <a:ext cx="12192000" cy="5619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54034" y="3429000"/>
            <a:ext cx="4953000" cy="108683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peech Bubble: Rectangle 8"/>
          <p:cNvSpPr>
            <a:spLocks noChangeArrowheads="1"/>
          </p:cNvSpPr>
          <p:nvPr/>
        </p:nvSpPr>
        <p:spPr bwMode="auto">
          <a:xfrm>
            <a:off x="6182259" y="5364329"/>
            <a:ext cx="2449551" cy="678253"/>
          </a:xfrm>
          <a:prstGeom prst="wedgeRectCallout">
            <a:avLst>
              <a:gd name="adj1" fmla="val -37353"/>
              <a:gd name="adj2" fmla="val -163922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在个人文件夹中查看已创建的期刊提醒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FDBFFE7-54A7-42C3-A520-04DE095525EA}"/>
              </a:ext>
            </a:extLst>
          </p:cNvPr>
          <p:cNvSpPr/>
          <p:nvPr/>
        </p:nvSpPr>
        <p:spPr>
          <a:xfrm>
            <a:off x="10390909" y="969818"/>
            <a:ext cx="1801091" cy="581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46368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4FD583-BE7B-47D6-9CC9-09AF04512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085"/>
            <a:ext cx="10515600" cy="1023710"/>
          </a:xfrm>
        </p:spPr>
        <p:txBody>
          <a:bodyPr/>
          <a:lstStyle/>
          <a:p>
            <a:pPr algn="ctr"/>
            <a:r>
              <a:rPr lang="en-US" altLang="zh-CN" sz="6000" dirty="0" err="1"/>
              <a:t>Explora</a:t>
            </a:r>
            <a:endParaRPr lang="zh-CN" altLang="en-US" sz="6000" dirty="0"/>
          </a:p>
        </p:txBody>
      </p:sp>
      <p:pic>
        <p:nvPicPr>
          <p:cNvPr id="5" name="内容占位符 4" descr="图片包含 屏幕截图&#10;&#10;已生成极高可信度的说明">
            <a:extLst>
              <a:ext uri="{FF2B5EF4-FFF2-40B4-BE49-F238E27FC236}">
                <a16:creationId xmlns:a16="http://schemas.microsoft.com/office/drawing/2014/main" id="{0F7CB2C5-A7B3-4A24-B377-C6A25610A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39" y="1195795"/>
            <a:ext cx="7852522" cy="5662205"/>
          </a:xfrm>
        </p:spPr>
      </p:pic>
    </p:spTree>
    <p:extLst>
      <p:ext uri="{BB962C8B-B14F-4D97-AF65-F5344CB8AC3E}">
        <p14:creationId xmlns:p14="http://schemas.microsoft.com/office/powerpoint/2010/main" val="20816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16831"/>
            <a:ext cx="9144000" cy="422433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4343400" y="274639"/>
            <a:ext cx="3505200" cy="6000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zh-CN" altLang="en-US" b="1" dirty="0">
                <a:solidFill>
                  <a:srgbClr val="376092"/>
                </a:solidFill>
              </a:rPr>
              <a:t>按照主题分类浏览</a:t>
            </a:r>
            <a:endParaRPr lang="en-US" altLang="en-US" b="1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6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1589875" y="1338186"/>
            <a:ext cx="9144000" cy="762000"/>
          </a:xfrm>
        </p:spPr>
        <p:txBody>
          <a:bodyPr/>
          <a:lstStyle/>
          <a:p>
            <a:r>
              <a:rPr lang="zh-CN" altLang="en-US" dirty="0">
                <a:ea typeface="宋体" panose="02010600030101010101" pitchFamily="2" charset="-122"/>
              </a:rPr>
              <a:t>如何进入</a:t>
            </a:r>
            <a:r>
              <a:rPr lang="en-US" altLang="zh-CN" dirty="0">
                <a:ea typeface="宋体" panose="02010600030101010101" pitchFamily="2" charset="-122"/>
              </a:rPr>
              <a:t>EBSCO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800" y="2728340"/>
            <a:ext cx="71423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一般在图书馆中找到点击“电子资源数据库”，找到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EBSCO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，点击链接即可进入选择数据页面，或者直接进入检索页面</a:t>
            </a:r>
          </a:p>
        </p:txBody>
      </p:sp>
    </p:spTree>
    <p:extLst>
      <p:ext uri="{BB962C8B-B14F-4D97-AF65-F5344CB8AC3E}">
        <p14:creationId xmlns:p14="http://schemas.microsoft.com/office/powerpoint/2010/main" val="318766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31" y="864452"/>
            <a:ext cx="11792538" cy="5129096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343400" y="5162551"/>
            <a:ext cx="5334000" cy="83099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在检索框输入关键词，检索结果的第一条通常是该主题的背景知识介绍，点击</a:t>
            </a:r>
            <a:r>
              <a:rPr lang="en-US" altLang="zh-CN" sz="1600" dirty="0">
                <a:solidFill>
                  <a:srgbClr val="000000"/>
                </a:solidFill>
                <a:latin typeface="Calibri" panose="020F0502020204030204" pitchFamily="34" charset="0"/>
              </a:rPr>
              <a:t>topic overview</a:t>
            </a:r>
            <a:r>
              <a:rPr lang="zh-CN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主题的链接，会显示一篇权威的关于该主题的文章，方便你开始研究该主题。</a:t>
            </a:r>
            <a:endParaRPr lang="en-US" altLang="zh-CN" sz="16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838700" y="54671"/>
            <a:ext cx="4343400" cy="563562"/>
          </a:xfrm>
          <a:solidFill>
            <a:schemeClr val="bg1"/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zh-CN" altLang="en-US" b="1" dirty="0">
                <a:solidFill>
                  <a:srgbClr val="376092"/>
                </a:solidFill>
              </a:rPr>
              <a:t>主题概述功能</a:t>
            </a:r>
            <a:endParaRPr lang="en-US" altLang="en-US" b="1" dirty="0">
              <a:solidFill>
                <a:srgbClr val="37609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91509" y="2396974"/>
            <a:ext cx="4130964" cy="10320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769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49" y="1044249"/>
            <a:ext cx="12009051" cy="525956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396837" y="2282537"/>
            <a:ext cx="7086211" cy="1600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191022" y="147287"/>
            <a:ext cx="6400411" cy="5143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0C7898"/>
                </a:solidFill>
                <a:latin typeface="Arial"/>
              </a:rPr>
              <a:t>工具书词条</a:t>
            </a:r>
            <a:r>
              <a:rPr lang="en-US" altLang="zh-CN" dirty="0">
                <a:solidFill>
                  <a:srgbClr val="0C7898"/>
                </a:solidFill>
                <a:latin typeface="Arial"/>
              </a:rPr>
              <a:t>-</a:t>
            </a:r>
            <a:r>
              <a:rPr lang="zh-CN" altLang="en-US" dirty="0">
                <a:solidFill>
                  <a:srgbClr val="0C7898"/>
                </a:solidFill>
                <a:latin typeface="Arial"/>
              </a:rPr>
              <a:t>百科全书</a:t>
            </a:r>
            <a:endParaRPr lang="en-US" dirty="0">
              <a:solidFill>
                <a:srgbClr val="0C7898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278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634"/>
            <a:ext cx="12049875" cy="534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8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40602 L -6.25E-7 -0.4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6200" y="370351"/>
            <a:ext cx="4698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1090B8"/>
                </a:solidFill>
              </a:rPr>
              <a:t>基本检索及筛选检索结果</a:t>
            </a:r>
            <a:endParaRPr lang="en-US" altLang="zh-CN" sz="3200" dirty="0">
              <a:solidFill>
                <a:srgbClr val="1090B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2772"/>
            <a:ext cx="9144000" cy="3512457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7616683" y="1105668"/>
            <a:ext cx="1143000" cy="381000"/>
          </a:xfrm>
          <a:prstGeom prst="wedgeRectCallout">
            <a:avLst>
              <a:gd name="adj1" fmla="val -188659"/>
              <a:gd name="adj2" fmla="val 239891"/>
            </a:avLst>
          </a:prstGeom>
          <a:gradFill>
            <a:gsLst>
              <a:gs pos="50000">
                <a:srgbClr val="10387A"/>
              </a:gs>
              <a:gs pos="50000">
                <a:schemeClr val="accent1"/>
              </a:gs>
            </a:gsLst>
            <a:lin ang="14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prstClr val="white"/>
                </a:solidFill>
                <a:latin typeface="Arial"/>
              </a:rPr>
              <a:t>输入关键词</a:t>
            </a:r>
          </a:p>
        </p:txBody>
      </p:sp>
    </p:spTree>
    <p:extLst>
      <p:ext uri="{BB962C8B-B14F-4D97-AF65-F5344CB8AC3E}">
        <p14:creationId xmlns:p14="http://schemas.microsoft.com/office/powerpoint/2010/main" val="362400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60128" y="0"/>
            <a:ext cx="8871745" cy="6858000"/>
            <a:chOff x="136127" y="0"/>
            <a:chExt cx="8871745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27" y="0"/>
              <a:ext cx="8871745" cy="685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84355" y="2603694"/>
              <a:ext cx="1515649" cy="4254305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Speech Bubble: Rectangle 6"/>
            <p:cNvSpPr>
              <a:spLocks noChangeArrowheads="1"/>
            </p:cNvSpPr>
            <p:nvPr/>
          </p:nvSpPr>
          <p:spPr bwMode="auto">
            <a:xfrm>
              <a:off x="1951623" y="2374385"/>
              <a:ext cx="1404937" cy="700088"/>
            </a:xfrm>
            <a:prstGeom prst="wedgeRectCallout">
              <a:avLst>
                <a:gd name="adj1" fmla="val -67122"/>
                <a:gd name="adj2" fmla="val 29473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zh-CN" altLang="en-US" sz="2400" kern="0" baseline="-25000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勾选复选框，重新筛选结果</a:t>
              </a:r>
            </a:p>
          </p:txBody>
        </p:sp>
        <p:sp>
          <p:nvSpPr>
            <p:cNvPr id="8" name="Speech Bubble: Rectangle 7"/>
            <p:cNvSpPr>
              <a:spLocks noChangeArrowheads="1"/>
            </p:cNvSpPr>
            <p:nvPr/>
          </p:nvSpPr>
          <p:spPr bwMode="auto">
            <a:xfrm>
              <a:off x="2180223" y="3776087"/>
              <a:ext cx="1219200" cy="700088"/>
            </a:xfrm>
            <a:prstGeom prst="wedgeRectCallout">
              <a:avLst>
                <a:gd name="adj1" fmla="val -130096"/>
                <a:gd name="adj2" fmla="val 37627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zh-CN" altLang="en-US" sz="2400" kern="0" baseline="-25000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按来源类型筛选</a:t>
              </a:r>
            </a:p>
          </p:txBody>
        </p:sp>
        <p:sp>
          <p:nvSpPr>
            <p:cNvPr id="9" name="Speech Bubble: Rectangle 8"/>
            <p:cNvSpPr>
              <a:spLocks noChangeArrowheads="1"/>
            </p:cNvSpPr>
            <p:nvPr/>
          </p:nvSpPr>
          <p:spPr bwMode="auto">
            <a:xfrm>
              <a:off x="1836131" y="5970390"/>
              <a:ext cx="1135669" cy="735210"/>
            </a:xfrm>
            <a:prstGeom prst="wedgeRectCallout">
              <a:avLst>
                <a:gd name="adj1" fmla="val -71566"/>
                <a:gd name="adj2" fmla="val -11799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zh-CN" altLang="en-US" sz="2400" kern="0" baseline="-25000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按蓝思等级筛选</a:t>
              </a:r>
            </a:p>
          </p:txBody>
        </p:sp>
      </p:grpSp>
      <p:pic>
        <p:nvPicPr>
          <p:cNvPr id="10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09" y="942756"/>
            <a:ext cx="1290442" cy="1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323" y="1013150"/>
            <a:ext cx="1982553" cy="380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t="9825" r="33628" b="25486"/>
          <a:stretch/>
        </p:blipFill>
        <p:spPr bwMode="auto">
          <a:xfrm>
            <a:off x="9900340" y="1485929"/>
            <a:ext cx="234261" cy="24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2572" y="1221801"/>
            <a:ext cx="2502029" cy="230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1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9" t="13747" b="17538"/>
          <a:stretch/>
        </p:blipFill>
        <p:spPr>
          <a:xfrm>
            <a:off x="1676401" y="533400"/>
            <a:ext cx="8865173" cy="5847420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04803"/>
            <a:ext cx="1290442" cy="1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17" y="652843"/>
            <a:ext cx="1982553" cy="380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t="9825" r="33628" b="25486"/>
          <a:stretch/>
        </p:blipFill>
        <p:spPr bwMode="auto">
          <a:xfrm>
            <a:off x="9833671" y="1267211"/>
            <a:ext cx="234261" cy="24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5903" y="895232"/>
            <a:ext cx="2502029" cy="230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3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056" y="872978"/>
            <a:ext cx="9144000" cy="4601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217" y="1950486"/>
            <a:ext cx="7004952" cy="20949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0425" y="2325809"/>
            <a:ext cx="6977674" cy="2422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0711" y="1797313"/>
            <a:ext cx="7048597" cy="32133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3763" y="1784088"/>
            <a:ext cx="7010407" cy="501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8660" r="11856" b="25670"/>
          <a:stretch/>
        </p:blipFill>
        <p:spPr>
          <a:xfrm>
            <a:off x="2518016" y="1776459"/>
            <a:ext cx="7140083" cy="3234185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828801" y="5640431"/>
            <a:ext cx="8686800" cy="92333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rgbClr val="000000"/>
                </a:solidFill>
              </a:rPr>
              <a:t>进入一篇文章查阅全文，利用右侧工具栏实现各个功能，可添加到文件夹，打印，发送电子邮件，生成</a:t>
            </a:r>
            <a:r>
              <a:rPr lang="en-US" altLang="zh-CN" dirty="0">
                <a:solidFill>
                  <a:srgbClr val="000000"/>
                </a:solidFill>
              </a:rPr>
              <a:t>9</a:t>
            </a:r>
            <a:r>
              <a:rPr lang="zh-CN" altLang="en-US" dirty="0">
                <a:solidFill>
                  <a:srgbClr val="000000"/>
                </a:solidFill>
              </a:rPr>
              <a:t>种参考文献格式，导出到常用的文献管理工具中去，生成单篇文章的永久链接等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 bwMode="auto">
          <a:xfrm>
            <a:off x="4419600" y="103965"/>
            <a:ext cx="31242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zh-CN" altLang="en-US" dirty="0">
                <a:solidFill>
                  <a:schemeClr val="accent1"/>
                </a:solidFill>
              </a:rPr>
              <a:t>文章工具栏介绍</a:t>
            </a:r>
            <a:endParaRPr lang="en-US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59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28486"/>
            <a:ext cx="9144000" cy="4601029"/>
          </a:xfrm>
          <a:prstGeom prst="rect">
            <a:avLst/>
          </a:prstGeom>
        </p:spPr>
      </p:pic>
      <p:pic>
        <p:nvPicPr>
          <p:cNvPr id="3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500" y="2489777"/>
            <a:ext cx="1234521" cy="264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52" y="3810136"/>
            <a:ext cx="853548" cy="53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3209131" y="5994187"/>
            <a:ext cx="5773738" cy="6461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若该文章有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HTML</a:t>
            </a:r>
            <a:r>
              <a:rPr lang="zh-CN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格式，可以实现翻译功能，并有朗读功能，可选择不同国家口音。</a:t>
            </a:r>
          </a:p>
        </p:txBody>
      </p:sp>
    </p:spTree>
    <p:extLst>
      <p:ext uri="{BB962C8B-B14F-4D97-AF65-F5344CB8AC3E}">
        <p14:creationId xmlns:p14="http://schemas.microsoft.com/office/powerpoint/2010/main" val="237052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057400" y="171483"/>
            <a:ext cx="7981950" cy="1047718"/>
          </a:xfrm>
        </p:spPr>
        <p:txBody>
          <a:bodyPr/>
          <a:lstStyle/>
          <a:p>
            <a:pPr algn="ctr"/>
            <a:r>
              <a:rPr lang="zh-CN" altLang="en-US" dirty="0">
                <a:solidFill>
                  <a:srgbClr val="0C7898"/>
                </a:solidFill>
              </a:rPr>
              <a:t>高级检索</a:t>
            </a:r>
            <a:endParaRPr lang="en-US" dirty="0">
              <a:solidFill>
                <a:srgbClr val="0C789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9144000" cy="537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60" y="834263"/>
            <a:ext cx="9144000" cy="4873902"/>
          </a:xfrm>
          <a:prstGeom prst="rect">
            <a:avLst/>
          </a:prstGeom>
        </p:spPr>
      </p:pic>
      <p:sp>
        <p:nvSpPr>
          <p:cNvPr id="53251" name="Title 1"/>
          <p:cNvSpPr>
            <a:spLocks noGrp="1"/>
          </p:cNvSpPr>
          <p:nvPr>
            <p:ph type="title"/>
          </p:nvPr>
        </p:nvSpPr>
        <p:spPr bwMode="auto">
          <a:xfrm>
            <a:off x="2152650" y="171483"/>
            <a:ext cx="7886700" cy="6627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en-AU" altLang="en-US" b="1" dirty="0" err="1">
                <a:solidFill>
                  <a:schemeClr val="accent1"/>
                </a:solidFill>
              </a:rPr>
              <a:t>Lexiles</a:t>
            </a:r>
            <a:r>
              <a:rPr lang="en-AU" altLang="en-US" b="1" dirty="0">
                <a:solidFill>
                  <a:schemeClr val="accent1"/>
                </a:solidFill>
              </a:rPr>
              <a:t> </a:t>
            </a:r>
            <a:r>
              <a:rPr lang="zh-CN" altLang="en-US" b="1" dirty="0">
                <a:solidFill>
                  <a:schemeClr val="accent1"/>
                </a:solidFill>
              </a:rPr>
              <a:t>蓝思阅读分级功能</a:t>
            </a:r>
            <a:endParaRPr lang="en-US" altLang="en-US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257800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endParaRPr lang="en-US" altLang="zh-CN" sz="2600" dirty="0"/>
          </a:p>
          <a:p>
            <a:pPr eaLnBrk="1" hangingPunct="1"/>
            <a:endParaRPr lang="en-US" altLang="zh-CN" sz="2600" dirty="0"/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zh-CN" sz="2600" dirty="0"/>
          </a:p>
        </p:txBody>
      </p:sp>
      <p:pic>
        <p:nvPicPr>
          <p:cNvPr id="5325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400618"/>
            <a:ext cx="1657350" cy="1971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3255" name="Rectangle 9"/>
          <p:cNvSpPr>
            <a:spLocks noChangeArrowheads="1"/>
          </p:cNvSpPr>
          <p:nvPr/>
        </p:nvSpPr>
        <p:spPr bwMode="auto">
          <a:xfrm>
            <a:off x="2514600" y="5950427"/>
            <a:ext cx="6934200" cy="58578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在高级检索页面，会提供蓝思阅读分级功能，读者可以选择通过限制阅读级别，找到适合自己阅读的英文水平的文章。</a:t>
            </a:r>
            <a:endParaRPr lang="en-US" alt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48376" y="4953001"/>
            <a:ext cx="3629025" cy="709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846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78F31A-286E-4DAF-8C2A-DC6152DA9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03" y="0"/>
            <a:ext cx="10000194" cy="6572157"/>
          </a:xfrm>
          <a:prstGeom prst="rect">
            <a:avLst/>
          </a:prstGeom>
        </p:spPr>
      </p:pic>
      <p:pic>
        <p:nvPicPr>
          <p:cNvPr id="4" name="图片 3" descr="图片包含 收据, 文字&#10;&#10;已生成高可信度的说明">
            <a:extLst>
              <a:ext uri="{FF2B5EF4-FFF2-40B4-BE49-F238E27FC236}">
                <a16:creationId xmlns:a16="http://schemas.microsoft.com/office/drawing/2014/main" id="{639BB76D-F400-42C7-AA4C-EF4B6D42A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76" y="2100262"/>
            <a:ext cx="218122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3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212312"/>
            <a:ext cx="8229600" cy="1267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1" lang="zh-TW" altLang="en-US" sz="3600" b="1">
                <a:latin typeface="Arial" panose="020B0604020202020204" pitchFamily="34" charset="0"/>
              </a:rPr>
              <a:t>蓝思</a:t>
            </a:r>
            <a:r>
              <a:rPr kumimoji="1" lang="en-US" altLang="zh-TW" sz="3600" b="1">
                <a:latin typeface="Arial" panose="020B0604020202020204" pitchFamily="34" charset="0"/>
              </a:rPr>
              <a:t>(</a:t>
            </a:r>
            <a:r>
              <a:rPr kumimoji="1" lang="en-US" altLang="zh-CN" sz="3600" b="1">
                <a:latin typeface="Arial" panose="020B0604020202020204" pitchFamily="34" charset="0"/>
                <a:ea typeface="仿宋_GB2312"/>
                <a:cs typeface="仿宋_GB2312"/>
              </a:rPr>
              <a:t>LEXILE</a:t>
            </a:r>
            <a:r>
              <a:rPr kumimoji="1" lang="en-US" altLang="zh-TW" sz="3600" b="1">
                <a:latin typeface="Arial" panose="020B0604020202020204" pitchFamily="34" charset="0"/>
                <a:ea typeface="仿宋_GB2312"/>
                <a:cs typeface="仿宋_GB2312"/>
              </a:rPr>
              <a:t>)</a:t>
            </a:r>
            <a:r>
              <a:rPr kumimoji="1" lang="zh-CN" altLang="en-US" sz="3600" b="1">
                <a:latin typeface="Arial" panose="020B0604020202020204" pitchFamily="34" charset="0"/>
                <a:ea typeface="仿宋_GB2312"/>
                <a:cs typeface="仿宋_GB2312"/>
              </a:rPr>
              <a:t>分级</a:t>
            </a:r>
            <a:br>
              <a:rPr kumimoji="1" lang="zh-CN" altLang="en-US" sz="3600" b="1">
                <a:latin typeface="Arial" panose="020B0604020202020204" pitchFamily="34" charset="0"/>
                <a:ea typeface="仿宋_GB2312"/>
                <a:cs typeface="仿宋_GB2312"/>
              </a:rPr>
            </a:br>
            <a:r>
              <a:rPr kumimoji="1" lang="zh-CN" altLang="en-US" sz="3600" b="1">
                <a:latin typeface="Arial" panose="020B0604020202020204" pitchFamily="34" charset="0"/>
                <a:ea typeface="仿宋_GB2312"/>
                <a:cs typeface="仿宋_GB2312"/>
              </a:rPr>
              <a:t>－</a:t>
            </a:r>
            <a:r>
              <a:rPr kumimoji="1" lang="zh-CN" altLang="en-US" sz="2800" b="1">
                <a:latin typeface="Arial" panose="020B0604020202020204" pitchFamily="34" charset="0"/>
                <a:ea typeface="仿宋_GB2312"/>
                <a:cs typeface="仿宋_GB2312"/>
              </a:rPr>
              <a:t>美国最具公信力的阅读分级系统</a:t>
            </a:r>
            <a:r>
              <a:rPr kumimoji="1" lang="zh-CN" altLang="en-US" sz="3600" b="1">
                <a:latin typeface="Arial" panose="020B0604020202020204" pitchFamily="34" charset="0"/>
                <a:ea typeface="仿宋_GB2312"/>
                <a:cs typeface="仿宋_GB2312"/>
              </a:rPr>
              <a:t> </a:t>
            </a:r>
          </a:p>
        </p:txBody>
      </p:sp>
      <p:pic>
        <p:nvPicPr>
          <p:cNvPr id="542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1828800"/>
            <a:ext cx="6981825" cy="3962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61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altLang="zh-TW" b="1">
                <a:solidFill>
                  <a:schemeClr val="accent1"/>
                </a:solidFill>
                <a:ea typeface="DFKai-SB" pitchFamily="65" charset="-128"/>
              </a:rPr>
              <a:t>Lexile</a:t>
            </a:r>
            <a:r>
              <a:rPr lang="zh-CN" altLang="en-US" b="1">
                <a:solidFill>
                  <a:schemeClr val="accent1"/>
                </a:solidFill>
                <a:ea typeface="DFKai-SB" pitchFamily="65" charset="-128"/>
              </a:rPr>
              <a:t>如何评价读者程度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 bwMode="auto">
          <a:xfrm>
            <a:off x="2008188" y="1143001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zh-CN" altLang="en-US" sz="2400" dirty="0">
                <a:solidFill>
                  <a:srgbClr val="000000"/>
                </a:solidFill>
                <a:ea typeface="仿宋_GB2312"/>
                <a:cs typeface="仿宋_GB2312"/>
              </a:rPr>
              <a:t>阅读文章中的一个段落，而这篇内容是已被</a:t>
            </a:r>
            <a:r>
              <a:rPr lang="en-US" altLang="zh-CN" sz="2400" dirty="0">
                <a:solidFill>
                  <a:srgbClr val="000000"/>
                </a:solidFill>
                <a:ea typeface="仿宋_GB2312"/>
                <a:cs typeface="仿宋_GB2312"/>
              </a:rPr>
              <a:t>Lexile</a:t>
            </a:r>
            <a:r>
              <a:rPr lang="zh-CN" altLang="en-US" sz="2400" dirty="0">
                <a:solidFill>
                  <a:srgbClr val="000000"/>
                </a:solidFill>
                <a:ea typeface="仿宋_GB2312"/>
                <a:cs typeface="仿宋_GB2312"/>
              </a:rPr>
              <a:t>测量过的，即有</a:t>
            </a:r>
            <a:r>
              <a:rPr lang="en-US" altLang="zh-CN" sz="2400" dirty="0">
                <a:solidFill>
                  <a:srgbClr val="000000"/>
                </a:solidFill>
                <a:ea typeface="仿宋_GB2312"/>
                <a:cs typeface="仿宋_GB2312"/>
              </a:rPr>
              <a:t>Lexile</a:t>
            </a:r>
            <a:r>
              <a:rPr lang="zh-CN" altLang="en-US" sz="2400" dirty="0">
                <a:solidFill>
                  <a:srgbClr val="000000"/>
                </a:solidFill>
                <a:ea typeface="仿宋_GB2312"/>
                <a:cs typeface="仿宋_GB2312"/>
              </a:rPr>
              <a:t>级别。注意对文本理解的程度，判断这本书对你是容易或困难。</a:t>
            </a:r>
            <a:endParaRPr lang="en-US" altLang="zh-CN" sz="2400" dirty="0">
              <a:solidFill>
                <a:srgbClr val="000000"/>
              </a:solidFill>
              <a:ea typeface="仿宋_GB2312"/>
              <a:cs typeface="仿宋_GB2312"/>
            </a:endParaRPr>
          </a:p>
          <a:p>
            <a:pPr eaLnBrk="1" hangingPunct="1"/>
            <a:r>
              <a:rPr lang="en-US" altLang="zh-CN" sz="2400" dirty="0">
                <a:solidFill>
                  <a:srgbClr val="000000"/>
                </a:solidFill>
                <a:ea typeface="DFKai-SB" pitchFamily="65" charset="-128"/>
              </a:rPr>
              <a:t>Lexile</a:t>
            </a: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</a:rPr>
              <a:t>蓝思网站</a:t>
            </a:r>
            <a:r>
              <a:rPr lang="en-US" altLang="zh-CN" sz="2400" dirty="0">
                <a:solidFill>
                  <a:srgbClr val="000000"/>
                </a:solidFill>
                <a:latin typeface="宋体" panose="02010600030101010101" pitchFamily="2" charset="-122"/>
              </a:rPr>
              <a:t>: </a:t>
            </a:r>
            <a:r>
              <a:rPr lang="en-US" altLang="zh-CN" sz="2400" dirty="0">
                <a:solidFill>
                  <a:srgbClr val="000000"/>
                </a:solidFill>
                <a:ea typeface="DFKai-SB" pitchFamily="65" charset="-128"/>
              </a:rPr>
              <a:t>www.lexile.com</a:t>
            </a:r>
            <a:endParaRPr lang="zh-CN" altLang="en-US" sz="2400" dirty="0">
              <a:solidFill>
                <a:srgbClr val="000000"/>
              </a:solidFill>
              <a:ea typeface="DFKai-SB" pitchFamily="65" charset="-128"/>
            </a:endParaRPr>
          </a:p>
          <a:p>
            <a:pPr eaLnBrk="1" hangingPunct="1"/>
            <a:endParaRPr lang="en-US" altLang="en-US" sz="2400" dirty="0"/>
          </a:p>
        </p:txBody>
      </p:sp>
      <p:pic>
        <p:nvPicPr>
          <p:cNvPr id="55300" name="Picture 6" descr="E:\EP\数据库信息\界面\For librarian\lexil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2971800"/>
            <a:ext cx="5661025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79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zh-CN" altLang="en-US" b="1">
                <a:solidFill>
                  <a:schemeClr val="accent1"/>
                </a:solidFill>
              </a:rPr>
              <a:t>蓝思分级介绍</a:t>
            </a:r>
            <a:endParaRPr lang="en-US" altLang="en-US" b="1">
              <a:solidFill>
                <a:schemeClr val="accent1"/>
              </a:solidFill>
            </a:endParaRPr>
          </a:p>
        </p:txBody>
      </p:sp>
      <p:graphicFrame>
        <p:nvGraphicFramePr>
          <p:cNvPr id="4" name="Group 2"/>
          <p:cNvGraphicFramePr>
            <a:graphicFrameLocks noGrp="1"/>
          </p:cNvGraphicFramePr>
          <p:nvPr/>
        </p:nvGraphicFramePr>
        <p:xfrm>
          <a:off x="1905000" y="1295401"/>
          <a:ext cx="3200400" cy="4506913"/>
        </p:xfrm>
        <a:graphic>
          <a:graphicData uri="http://schemas.openxmlformats.org/drawingml/2006/table">
            <a:tbl>
              <a:tblPr/>
              <a:tblGrid>
                <a:gridCol w="1344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5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380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Grade</a:t>
                      </a:r>
                      <a:endParaRPr kumimoji="1" lang="en-US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7F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Typical Text Demand</a:t>
                      </a:r>
                      <a:endParaRPr kumimoji="1" lang="en-US" altLang="zh-TW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7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6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1</a:t>
                      </a:r>
                      <a:r>
                        <a:rPr kumimoji="1" lang="en-US" altLang="zh-TW" sz="13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st</a:t>
                      </a:r>
                      <a:r>
                        <a:rPr kumimoji="1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 Grade</a:t>
                      </a:r>
                      <a:endParaRPr kumimoji="1" lang="en-US" altLang="zh-TW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BC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200L to 400L</a:t>
                      </a:r>
                      <a:endParaRPr kumimoji="1" lang="en-US" altLang="zh-TW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60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2</a:t>
                      </a:r>
                      <a:r>
                        <a:rPr kumimoji="1" lang="en-US" altLang="zh-TW" sz="13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nd</a:t>
                      </a:r>
                      <a:r>
                        <a:rPr kumimoji="1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 Grade</a:t>
                      </a:r>
                      <a:endParaRPr kumimoji="1" lang="en-US" altLang="zh-TW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BC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300L to 500L</a:t>
                      </a:r>
                      <a:endParaRPr kumimoji="1" lang="en-US" altLang="zh-TW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6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3</a:t>
                      </a:r>
                      <a:r>
                        <a:rPr kumimoji="1" lang="en-US" altLang="zh-TW" sz="13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rd</a:t>
                      </a:r>
                      <a:r>
                        <a:rPr kumimoji="1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 Grade</a:t>
                      </a:r>
                      <a:endParaRPr kumimoji="1" lang="en-US" altLang="zh-TW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BC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500L to 700L</a:t>
                      </a:r>
                      <a:endParaRPr kumimoji="1" lang="en-US" altLang="zh-TW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6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4</a:t>
                      </a:r>
                      <a:r>
                        <a:rPr kumimoji="1" lang="en-US" altLang="zh-TW" sz="13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th</a:t>
                      </a:r>
                      <a:r>
                        <a:rPr kumimoji="1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 Grade</a:t>
                      </a:r>
                      <a:endParaRPr kumimoji="1" lang="en-US" altLang="zh-TW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BC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650L to 850L</a:t>
                      </a:r>
                      <a:endParaRPr kumimoji="1" lang="en-US" altLang="zh-TW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6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5</a:t>
                      </a:r>
                      <a:r>
                        <a:rPr kumimoji="1" lang="en-US" altLang="zh-TW" sz="13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th</a:t>
                      </a:r>
                      <a:r>
                        <a:rPr kumimoji="1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 Grade </a:t>
                      </a:r>
                      <a:endParaRPr kumimoji="1" lang="en-US" altLang="zh-TW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BC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750L to 950L</a:t>
                      </a:r>
                      <a:endParaRPr kumimoji="1" lang="en-US" altLang="zh-TW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55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6</a:t>
                      </a:r>
                      <a:r>
                        <a:rPr kumimoji="1" lang="en-US" altLang="zh-TW" sz="13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th</a:t>
                      </a:r>
                      <a:r>
                        <a:rPr kumimoji="1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 Grade</a:t>
                      </a:r>
                      <a:endParaRPr kumimoji="1" lang="en-US" altLang="zh-TW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BC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850L to 1050L</a:t>
                      </a:r>
                      <a:endParaRPr kumimoji="1" lang="en-US" altLang="zh-TW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56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7</a:t>
                      </a:r>
                      <a:r>
                        <a:rPr kumimoji="1" lang="en-US" altLang="zh-TW" sz="13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th</a:t>
                      </a:r>
                      <a:r>
                        <a:rPr kumimoji="1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 Grade</a:t>
                      </a:r>
                      <a:endParaRPr kumimoji="1" lang="en-US" altLang="zh-TW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BC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950L to 1075L</a:t>
                      </a:r>
                      <a:endParaRPr kumimoji="1" lang="en-US" altLang="zh-TW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56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8</a:t>
                      </a:r>
                      <a:r>
                        <a:rPr kumimoji="1" lang="en-US" altLang="zh-TW" sz="13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th</a:t>
                      </a:r>
                      <a:r>
                        <a:rPr kumimoji="1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 Grade</a:t>
                      </a:r>
                      <a:endParaRPr kumimoji="1" lang="en-US" altLang="zh-TW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BC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1000L to 1100L</a:t>
                      </a:r>
                      <a:endParaRPr kumimoji="1" lang="en-US" altLang="zh-TW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56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9</a:t>
                      </a:r>
                      <a:r>
                        <a:rPr kumimoji="1" lang="en-US" altLang="zh-TW" sz="13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th</a:t>
                      </a:r>
                      <a:r>
                        <a:rPr kumimoji="1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 Grade </a:t>
                      </a:r>
                      <a:endParaRPr kumimoji="1" lang="en-US" altLang="zh-TW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BC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1050L to 1150L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56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10</a:t>
                      </a:r>
                      <a:r>
                        <a:rPr kumimoji="1" lang="en-US" altLang="zh-TW" sz="13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th</a:t>
                      </a:r>
                      <a:r>
                        <a:rPr kumimoji="1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 Grade</a:t>
                      </a:r>
                      <a:endParaRPr kumimoji="1" lang="en-US" altLang="zh-TW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BC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1100L to 1200L</a:t>
                      </a:r>
                      <a:endParaRPr kumimoji="1" lang="en-US" altLang="zh-TW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774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11</a:t>
                      </a:r>
                      <a:r>
                        <a:rPr kumimoji="1" lang="en-US" altLang="zh-TW" sz="13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th</a:t>
                      </a:r>
                      <a:r>
                        <a:rPr kumimoji="1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 and 12</a:t>
                      </a:r>
                      <a:r>
                        <a:rPr kumimoji="1" lang="en-US" altLang="zh-TW" sz="13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th</a:t>
                      </a:r>
                      <a:r>
                        <a:rPr kumimoji="1" lang="en-US" altLang="zh-TW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 Grade</a:t>
                      </a:r>
                      <a:endParaRPr kumimoji="1" lang="en-US" altLang="zh-TW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BC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PMingLiU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仿宋_GB2312" pitchFamily="49" charset="-122"/>
                          <a:cs typeface="Times New Roman" pitchFamily="18" charset="0"/>
                        </a:rPr>
                        <a:t>1100L to 1300L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5" name="Picture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5" t="17708" r="13980" b="40625"/>
          <a:stretch>
            <a:fillRect/>
          </a:stretch>
        </p:blipFill>
        <p:spPr bwMode="auto">
          <a:xfrm>
            <a:off x="5791200" y="1317626"/>
            <a:ext cx="4267200" cy="3406775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43"/>
          <p:cNvGrpSpPr>
            <a:grpSpLocks/>
          </p:cNvGrpSpPr>
          <p:nvPr/>
        </p:nvGrpSpPr>
        <p:grpSpPr bwMode="auto">
          <a:xfrm>
            <a:off x="5105400" y="5334000"/>
            <a:ext cx="5562600" cy="1295400"/>
            <a:chOff x="2208" y="3360"/>
            <a:chExt cx="3504" cy="816"/>
          </a:xfrm>
        </p:grpSpPr>
        <p:pic>
          <p:nvPicPr>
            <p:cNvPr id="56368" name="Picture 4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3600"/>
              <a:ext cx="412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AutoShape 45"/>
            <p:cNvSpPr>
              <a:spLocks noChangeArrowheads="1"/>
            </p:cNvSpPr>
            <p:nvPr/>
          </p:nvSpPr>
          <p:spPr bwMode="auto">
            <a:xfrm>
              <a:off x="2224" y="3552"/>
              <a:ext cx="3488" cy="576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endParaRPr lang="zh-CN" altLang="en-US" sz="1800" kern="0">
                <a:solidFill>
                  <a:srgbClr val="000000"/>
                </a:solidFill>
                <a:ea typeface="仿宋_GB2312" pitchFamily="49" charset="-122"/>
              </a:endParaRPr>
            </a:p>
          </p:txBody>
        </p:sp>
        <p:pic>
          <p:nvPicPr>
            <p:cNvPr id="56370" name="Picture 46" descr="deathly-hallows-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360"/>
              <a:ext cx="462" cy="816"/>
            </a:xfrm>
            <a:prstGeom prst="rect">
              <a:avLst/>
            </a:prstGeom>
            <a:noFill/>
            <a:ln>
              <a:noFill/>
            </a:ln>
            <a:effectLst>
              <a:outerShdw dist="117088" dir="7836078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47"/>
            <p:cNvSpPr>
              <a:spLocks noChangeArrowheads="1"/>
            </p:cNvSpPr>
            <p:nvPr/>
          </p:nvSpPr>
          <p:spPr bwMode="auto">
            <a:xfrm>
              <a:off x="2799" y="3610"/>
              <a:ext cx="270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zh-CN" b="1">
                  <a:solidFill>
                    <a:srgbClr val="000000"/>
                  </a:solidFill>
                  <a:ea typeface="仿宋_GB2312"/>
                  <a:cs typeface="仿宋_GB2312"/>
                </a:rPr>
                <a:t>《</a:t>
              </a:r>
              <a:r>
                <a:rPr kumimoji="1" lang="zh-CN" altLang="en-US" b="1">
                  <a:solidFill>
                    <a:srgbClr val="000000"/>
                  </a:solidFill>
                  <a:ea typeface="仿宋_GB2312"/>
                  <a:cs typeface="仿宋_GB2312"/>
                </a:rPr>
                <a:t>哈里波特</a:t>
              </a:r>
              <a:r>
                <a:rPr kumimoji="1" lang="en-US" altLang="zh-CN" b="1">
                  <a:solidFill>
                    <a:srgbClr val="000000"/>
                  </a:solidFill>
                  <a:ea typeface="仿宋_GB2312"/>
                  <a:cs typeface="仿宋_GB2312"/>
                </a:rPr>
                <a:t>》</a:t>
              </a:r>
              <a:r>
                <a:rPr kumimoji="1" lang="zh-CN" altLang="en-US" b="1">
                  <a:solidFill>
                    <a:srgbClr val="000000"/>
                  </a:solidFill>
                  <a:ea typeface="仿宋_GB2312"/>
                  <a:cs typeface="仿宋_GB2312"/>
                </a:rPr>
                <a:t>蓝思级别为：</a:t>
              </a:r>
              <a:r>
                <a:rPr kumimoji="1" lang="en-US" altLang="zh-CN" b="1">
                  <a:solidFill>
                    <a:srgbClr val="000000"/>
                  </a:solidFill>
                  <a:ea typeface="仿宋_GB2312"/>
                  <a:cs typeface="仿宋_GB2312"/>
                </a:rPr>
                <a:t>940</a:t>
              </a:r>
              <a:r>
                <a:rPr kumimoji="1" lang="zh-CN" altLang="en-US" b="1">
                  <a:solidFill>
                    <a:srgbClr val="000000"/>
                  </a:solidFill>
                  <a:ea typeface="仿宋_GB2312"/>
                  <a:cs typeface="仿宋_GB2312"/>
                </a:rPr>
                <a:t>，</a:t>
              </a:r>
            </a:p>
            <a:p>
              <a:pPr eaLnBrk="1" hangingPunct="1"/>
              <a:r>
                <a:rPr kumimoji="1" lang="zh-CN" altLang="en-US" b="1">
                  <a:solidFill>
                    <a:srgbClr val="000000"/>
                  </a:solidFill>
                  <a:ea typeface="仿宋_GB2312"/>
                  <a:cs typeface="仿宋_GB2312"/>
                </a:rPr>
                <a:t>适合于美国小学</a:t>
              </a:r>
              <a:r>
                <a:rPr kumimoji="1" lang="en-US" altLang="zh-CN" b="1">
                  <a:solidFill>
                    <a:srgbClr val="000000"/>
                  </a:solidFill>
                  <a:ea typeface="仿宋_GB2312"/>
                  <a:cs typeface="仿宋_GB2312"/>
                </a:rPr>
                <a:t>6</a:t>
              </a:r>
              <a:r>
                <a:rPr kumimoji="1" lang="zh-CN" altLang="en-US" b="1">
                  <a:solidFill>
                    <a:srgbClr val="000000"/>
                  </a:solidFill>
                  <a:ea typeface="仿宋_GB2312"/>
                  <a:cs typeface="仿宋_GB2312"/>
                </a:rPr>
                <a:t>年级以上的学生阅读。</a:t>
              </a:r>
              <a:r>
                <a:rPr kumimoji="1" lang="zh-CN" altLang="en-US">
                  <a:solidFill>
                    <a:srgbClr val="000000"/>
                  </a:solidFill>
                  <a:ea typeface="仿宋_GB2312"/>
                  <a:cs typeface="仿宋_GB2312"/>
                </a:rPr>
                <a:t> </a:t>
              </a:r>
            </a:p>
          </p:txBody>
        </p:sp>
      </p:grpSp>
      <p:pic>
        <p:nvPicPr>
          <p:cNvPr id="563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75" y="5197476"/>
            <a:ext cx="30416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07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49" y="215975"/>
            <a:ext cx="9144000" cy="591871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29400" y="609600"/>
            <a:ext cx="4114800" cy="731838"/>
          </a:xfrm>
          <a:prstGeom prst="rect">
            <a:avLst/>
          </a:prstGeom>
          <a:solidFill>
            <a:schemeClr val="accent2">
              <a:alpha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b="1" dirty="0" err="1">
                <a:solidFill>
                  <a:prstClr val="white"/>
                </a:solidFill>
                <a:latin typeface="Arial"/>
                <a:cs typeface="Arial" pitchFamily="34" charset="0"/>
              </a:rPr>
              <a:t>Lexile</a:t>
            </a:r>
            <a:r>
              <a:rPr lang="en-US" sz="24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 Facet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24000" y="4876800"/>
            <a:ext cx="1219200" cy="12066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Speech Bubble: Rectangle 5"/>
          <p:cNvSpPr>
            <a:spLocks noChangeArrowheads="1"/>
          </p:cNvSpPr>
          <p:nvPr/>
        </p:nvSpPr>
        <p:spPr bwMode="auto">
          <a:xfrm>
            <a:off x="2971800" y="5562600"/>
            <a:ext cx="1295400" cy="609600"/>
          </a:xfrm>
          <a:prstGeom prst="wedgeRectCallout">
            <a:avLst>
              <a:gd name="adj1" fmla="val -58064"/>
              <a:gd name="adj2" fmla="val -103962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400" kern="0" baseline="-25000" dirty="0">
                <a:solidFill>
                  <a:prstClr val="white"/>
                </a:solidFill>
              </a:rPr>
              <a:t>可按蓝思等级筛选文献</a:t>
            </a:r>
          </a:p>
        </p:txBody>
      </p:sp>
    </p:spTree>
    <p:extLst>
      <p:ext uri="{BB962C8B-B14F-4D97-AF65-F5344CB8AC3E}">
        <p14:creationId xmlns:p14="http://schemas.microsoft.com/office/powerpoint/2010/main" val="33018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49400" y="237867"/>
            <a:ext cx="9144000" cy="3871913"/>
            <a:chOff x="25400" y="237866"/>
            <a:chExt cx="9144000" cy="38719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" y="237866"/>
              <a:ext cx="9144000" cy="3871913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352800" y="2286000"/>
              <a:ext cx="457200" cy="2286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prstClr val="white"/>
                </a:solidFill>
                <a:latin typeface="Arial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97610"/>
            <a:ext cx="9144000" cy="4224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15200" y="1066800"/>
            <a:ext cx="2133600" cy="70788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检索字段也可以选择蓝思指数</a:t>
            </a:r>
          </a:p>
        </p:txBody>
      </p:sp>
    </p:spTree>
    <p:extLst>
      <p:ext uri="{BB962C8B-B14F-4D97-AF65-F5344CB8AC3E}">
        <p14:creationId xmlns:p14="http://schemas.microsoft.com/office/powerpoint/2010/main" val="142132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3401"/>
            <a:ext cx="9144000" cy="4899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19200"/>
            <a:ext cx="9144000" cy="5038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5200" y="57090"/>
            <a:ext cx="5389468" cy="4001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也可在高级检索的检索选项部分选择蓝思等级</a:t>
            </a:r>
          </a:p>
        </p:txBody>
      </p:sp>
    </p:spTree>
    <p:extLst>
      <p:ext uri="{BB962C8B-B14F-4D97-AF65-F5344CB8AC3E}">
        <p14:creationId xmlns:p14="http://schemas.microsoft.com/office/powerpoint/2010/main" val="240107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itle 1"/>
          <p:cNvSpPr>
            <a:spLocks noGrp="1"/>
          </p:cNvSpPr>
          <p:nvPr>
            <p:ph type="title"/>
          </p:nvPr>
        </p:nvSpPr>
        <p:spPr>
          <a:xfrm>
            <a:off x="1863365" y="2026764"/>
            <a:ext cx="8587819" cy="1144767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dirty="0">
                <a:latin typeface="等线" panose="02010600030101010101" pitchFamily="2" charset="-122"/>
                <a:ea typeface="等线" panose="02010600030101010101" pitchFamily="2" charset="-122"/>
              </a:rPr>
              <a:t>第三部分 支持站点及免费教程</a:t>
            </a:r>
            <a:br>
              <a:rPr lang="en-US" altLang="zh-CN" sz="4400" dirty="0">
                <a:latin typeface="等线" panose="02010600030101010101" pitchFamily="2" charset="-122"/>
                <a:ea typeface="等线" panose="02010600030101010101" pitchFamily="2" charset="-122"/>
              </a:rPr>
            </a:br>
            <a:r>
              <a:rPr lang="en-US" altLang="zh-CN" sz="4400" dirty="0">
                <a:latin typeface="等线" panose="02010600030101010101" pitchFamily="2" charset="-122"/>
                <a:ea typeface="等线" panose="02010600030101010101" pitchFamily="2" charset="-122"/>
              </a:rPr>
              <a:t>https://help.ebsco.com/</a:t>
            </a:r>
            <a:endParaRPr lang="zh-CN" altLang="en-US" sz="4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73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8E8469B-F0E9-4C61-9CA2-9991B1176C2D}"/>
              </a:ext>
            </a:extLst>
          </p:cNvPr>
          <p:cNvGrpSpPr/>
          <p:nvPr/>
        </p:nvGrpSpPr>
        <p:grpSpPr>
          <a:xfrm>
            <a:off x="533400" y="32084"/>
            <a:ext cx="10972800" cy="10932310"/>
            <a:chOff x="533400" y="32084"/>
            <a:chExt cx="10972800" cy="10932310"/>
          </a:xfrm>
        </p:grpSpPr>
        <p:pic>
          <p:nvPicPr>
            <p:cNvPr id="173058" name="Picture 2">
              <a:extLst>
                <a:ext uri="{FF2B5EF4-FFF2-40B4-BE49-F238E27FC236}">
                  <a16:creationId xmlns:a16="http://schemas.microsoft.com/office/drawing/2014/main" id="{8B9473CA-2F84-4D27-AE0C-52A8C1DBA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32084"/>
              <a:ext cx="10972800" cy="1093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BF69D42-8E85-4A7D-A6A2-5011E3ADF22B}"/>
                </a:ext>
              </a:extLst>
            </p:cNvPr>
            <p:cNvSpPr/>
            <p:nvPr/>
          </p:nvSpPr>
          <p:spPr>
            <a:xfrm>
              <a:off x="9753600" y="228600"/>
              <a:ext cx="1524000" cy="4572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20CD7A8-02F5-4334-9478-075020418F67}"/>
                </a:ext>
              </a:extLst>
            </p:cNvPr>
            <p:cNvSpPr/>
            <p:nvPr/>
          </p:nvSpPr>
          <p:spPr>
            <a:xfrm>
              <a:off x="6324600" y="10058400"/>
              <a:ext cx="2209800" cy="6858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86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7037E-7 L 5.55112E-17 -0.546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>
            <a:extLst>
              <a:ext uri="{FF2B5EF4-FFF2-40B4-BE49-F238E27FC236}">
                <a16:creationId xmlns:a16="http://schemas.microsoft.com/office/drawing/2014/main" id="{C87EB0FE-C68A-4A31-95ED-A803D3EB5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62114"/>
            <a:ext cx="9144000" cy="35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7916B97F-D353-4A71-83F2-112FE7BB1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762000"/>
            <a:ext cx="678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3857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t>https://ebsco-chinese.webex.com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t>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B1D9B2-A15A-4D0C-8986-430E85711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762001"/>
            <a:ext cx="2438400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3857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您可以免费参加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EBSCO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网络课程，提前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10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分钟点击课程标题，加入即可。</a:t>
            </a:r>
          </a:p>
        </p:txBody>
      </p:sp>
    </p:spTree>
    <p:extLst>
      <p:ext uri="{BB962C8B-B14F-4D97-AF65-F5344CB8AC3E}">
        <p14:creationId xmlns:p14="http://schemas.microsoft.com/office/powerpoint/2010/main" val="2714951225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>
            <a:extLst>
              <a:ext uri="{FF2B5EF4-FFF2-40B4-BE49-F238E27FC236}">
                <a16:creationId xmlns:a16="http://schemas.microsoft.com/office/drawing/2014/main" id="{77D1D07E-A96C-4205-8818-A2A1BAA0C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33539"/>
            <a:ext cx="9144000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77834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58159D-03E4-4DB3-8D8F-E1DBE5F79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1" y="0"/>
            <a:ext cx="11620997" cy="626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5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itle 1">
            <a:extLst>
              <a:ext uri="{FF2B5EF4-FFF2-40B4-BE49-F238E27FC236}">
                <a16:creationId xmlns:a16="http://schemas.microsoft.com/office/drawing/2014/main" id="{8A4D3A4A-31C8-4404-BD23-49A122091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3157538"/>
            <a:ext cx="6858000" cy="27860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Thank You!</a:t>
            </a:r>
            <a:b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</a:br>
            <a:br>
              <a:rPr lang="en-US" altLang="zh-CN" sz="2700" dirty="0">
                <a:latin typeface="Arial" panose="020B0604020202020204" pitchFamily="34" charset="0"/>
                <a:ea typeface="宋体" panose="02010600030101010101" pitchFamily="2" charset="-122"/>
              </a:rPr>
            </a:br>
            <a:r>
              <a:rPr lang="zh-CN" altLang="en-US" sz="2700" dirty="0">
                <a:latin typeface="Arial" panose="020B0604020202020204" pitchFamily="34" charset="0"/>
                <a:ea typeface="宋体" panose="02010600030101010101" pitchFamily="2" charset="-122"/>
              </a:rPr>
              <a:t>访问更多信息参见</a:t>
            </a:r>
            <a:r>
              <a:rPr lang="en-US" altLang="zh-CN" sz="2700" u="sng" dirty="0">
                <a:solidFill>
                  <a:srgbClr val="2D2DB9"/>
                </a:solidFill>
                <a:ea typeface="宋体" panose="02010600030101010101" pitchFamily="2" charset="-122"/>
                <a:hlinkClick r:id="rId2"/>
              </a:rPr>
              <a:t>http://help.ebsco.com/</a:t>
            </a:r>
            <a:br>
              <a:rPr lang="en-US" altLang="zh-CN" sz="2700" u="sng" dirty="0">
                <a:solidFill>
                  <a:srgbClr val="2D2DB9"/>
                </a:solidFill>
                <a:ea typeface="宋体" panose="02010600030101010101" pitchFamily="2" charset="-122"/>
              </a:rPr>
            </a:br>
            <a:br>
              <a:rPr lang="en-US" altLang="zh-CN" sz="2700" u="sng" dirty="0">
                <a:solidFill>
                  <a:srgbClr val="2D2DB9"/>
                </a:solidFill>
                <a:ea typeface="宋体" panose="02010600030101010101" pitchFamily="2" charset="-122"/>
              </a:rPr>
            </a:br>
            <a:r>
              <a:rPr lang="zh-CN" altLang="en-US" sz="2700" dirty="0">
                <a:latin typeface="Arial" panose="020B0604020202020204" pitchFamily="34" charset="0"/>
                <a:ea typeface="宋体" panose="02010600030101010101" pitchFamily="2" charset="-122"/>
              </a:rPr>
              <a:t>邮箱：</a:t>
            </a:r>
            <a:r>
              <a:rPr lang="en-US" altLang="zh-CN" sz="2700" dirty="0">
                <a:latin typeface="Arial" panose="020B0604020202020204" pitchFamily="34" charset="0"/>
                <a:ea typeface="宋体" panose="02010600030101010101" pitchFamily="2" charset="-122"/>
              </a:rPr>
              <a:t>chu@ebsco.com </a:t>
            </a:r>
            <a:b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</a:br>
            <a:br>
              <a:rPr lang="en-US" altLang="zh-CN" sz="1575" dirty="0">
                <a:latin typeface="Arial" panose="020B0604020202020204" pitchFamily="34" charset="0"/>
                <a:ea typeface="宋体" panose="02010600030101010101" pitchFamily="2" charset="-122"/>
              </a:rPr>
            </a:br>
            <a:endParaRPr lang="en-US" altLang="zh-CN" sz="1575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74083" name="Picture 2">
            <a:extLst>
              <a:ext uri="{FF2B5EF4-FFF2-40B4-BE49-F238E27FC236}">
                <a16:creationId xmlns:a16="http://schemas.microsoft.com/office/drawing/2014/main" id="{2AA8FE2A-2C1B-4220-A100-888BE12B2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9" y="-76200"/>
            <a:ext cx="3235325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27705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182A20-DAC4-45A7-937A-2861ECD2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 descr="图片包含 屏幕截图&#10;&#10;已生成极高可信度的说明">
            <a:extLst>
              <a:ext uri="{FF2B5EF4-FFF2-40B4-BE49-F238E27FC236}">
                <a16:creationId xmlns:a16="http://schemas.microsoft.com/office/drawing/2014/main" id="{0C56B922-EB37-448F-99E1-7494E1871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70" y="334791"/>
            <a:ext cx="11778460" cy="4846809"/>
          </a:xfrm>
        </p:spPr>
      </p:pic>
    </p:spTree>
    <p:extLst>
      <p:ext uri="{BB962C8B-B14F-4D97-AF65-F5344CB8AC3E}">
        <p14:creationId xmlns:p14="http://schemas.microsoft.com/office/powerpoint/2010/main" val="31424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1281CC-C36F-45F4-8C52-43C75C50F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6" y="532413"/>
            <a:ext cx="12094828" cy="513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7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EBSCO General - Body">
  <a:themeElements>
    <a:clrScheme name="EBSCO General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2F9A41"/>
      </a:accent3>
      <a:accent4>
        <a:srgbClr val="DF5B57"/>
      </a:accent4>
      <a:accent5>
        <a:srgbClr val="FCB83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2.xml><?xml version="1.0" encoding="utf-8"?>
<a:theme xmlns:a="http://schemas.openxmlformats.org/drawingml/2006/main" name="1_Default Design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969696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96969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xplora">
  <a:themeElements>
    <a:clrScheme name="Explor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4A75"/>
      </a:accent1>
      <a:accent2>
        <a:srgbClr val="07768C"/>
      </a:accent2>
      <a:accent3>
        <a:srgbClr val="F2881B"/>
      </a:accent3>
      <a:accent4>
        <a:srgbClr val="252829"/>
      </a:accent4>
      <a:accent5>
        <a:srgbClr val="F2DC2A"/>
      </a:accent5>
      <a:accent6>
        <a:srgbClr val="F6B031"/>
      </a:accent6>
      <a:hlink>
        <a:srgbClr val="264458"/>
      </a:hlink>
      <a:folHlink>
        <a:srgbClr val="800080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1420</Words>
  <Application>Microsoft Office PowerPoint</Application>
  <PresentationFormat>宽屏</PresentationFormat>
  <Paragraphs>237</Paragraphs>
  <Slides>70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70</vt:i4>
      </vt:variant>
    </vt:vector>
  </HeadingPairs>
  <TitlesOfParts>
    <vt:vector size="82" baseType="lpstr">
      <vt:lpstr>DFKai-SB</vt:lpstr>
      <vt:lpstr>等线</vt:lpstr>
      <vt:lpstr>仿宋_GB2312</vt:lpstr>
      <vt:lpstr>宋体</vt:lpstr>
      <vt:lpstr>Arial</vt:lpstr>
      <vt:lpstr>Calibri</vt:lpstr>
      <vt:lpstr>Georgia</vt:lpstr>
      <vt:lpstr>Times New Roman</vt:lpstr>
      <vt:lpstr>Wingdings</vt:lpstr>
      <vt:lpstr>1_EBSCO General - Body</vt:lpstr>
      <vt:lpstr>1_Default Design</vt:lpstr>
      <vt:lpstr>Explora</vt:lpstr>
      <vt:lpstr>PowerPoint 演示文稿</vt:lpstr>
      <vt:lpstr>PowerPoint 演示文稿</vt:lpstr>
      <vt:lpstr>PowerPoint 演示文稿</vt:lpstr>
      <vt:lpstr>PowerPoint 演示文稿</vt:lpstr>
      <vt:lpstr>如何进入EBSCO</vt:lpstr>
      <vt:lpstr>PowerPoint 演示文稿</vt:lpstr>
      <vt:lpstr>PowerPoint 演示文稿</vt:lpstr>
      <vt:lpstr>PowerPoint 演示文稿</vt:lpstr>
      <vt:lpstr>PowerPoint 演示文稿</vt:lpstr>
      <vt:lpstr>课程内容</vt:lpstr>
      <vt:lpstr>PowerPoint 演示文稿</vt:lpstr>
      <vt:lpstr>Academic Search Version   </vt:lpstr>
      <vt:lpstr>PowerPoint 演示文稿</vt:lpstr>
      <vt:lpstr>Business Source Version</vt:lpstr>
      <vt:lpstr>PowerPoint 演示文稿</vt:lpstr>
      <vt:lpstr>Top Five General Business Magazines</vt:lpstr>
      <vt:lpstr>第二部分： 上机操作演示            </vt:lpstr>
      <vt:lpstr>高级检索</vt:lpstr>
      <vt:lpstr>PowerPoint 演示文稿</vt:lpstr>
      <vt:lpstr>PowerPoint 演示文稿</vt:lpstr>
      <vt:lpstr>布尔逻辑运算符</vt:lpstr>
      <vt:lpstr>布尔逻辑运算符</vt:lpstr>
      <vt:lpstr>PowerPoint 演示文稿</vt:lpstr>
      <vt:lpstr>PowerPoint 演示文稿</vt:lpstr>
      <vt:lpstr>PowerPoint 演示文稿</vt:lpstr>
      <vt:lpstr>检索技巧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如何检索HTML格式文献？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Explora</vt:lpstr>
      <vt:lpstr>按照主题分类浏览</vt:lpstr>
      <vt:lpstr>主题概述功能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文章工具栏介绍</vt:lpstr>
      <vt:lpstr>PowerPoint 演示文稿</vt:lpstr>
      <vt:lpstr>高级检索</vt:lpstr>
      <vt:lpstr>Lexiles 蓝思阅读分级功能</vt:lpstr>
      <vt:lpstr>蓝思(LEXILE)分级 －美国最具公信力的阅读分级系统 </vt:lpstr>
      <vt:lpstr>Lexile如何评价读者程度</vt:lpstr>
      <vt:lpstr>蓝思分级介绍</vt:lpstr>
      <vt:lpstr>PowerPoint 演示文稿</vt:lpstr>
      <vt:lpstr>PowerPoint 演示文稿</vt:lpstr>
      <vt:lpstr>PowerPoint 演示文稿</vt:lpstr>
      <vt:lpstr>第三部分 支持站点及免费教程 https://help.ebsco.com/</vt:lpstr>
      <vt:lpstr>PowerPoint 演示文稿</vt:lpstr>
      <vt:lpstr>PowerPoint 演示文稿</vt:lpstr>
      <vt:lpstr>PowerPoint 演示文稿</vt:lpstr>
      <vt:lpstr>Thank You!  访问更多信息参见http://help.ebsco.com/  邮箱：chu@ebsco.com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Claire Hu</dc:creator>
  <cp:lastModifiedBy>Claire Hu</cp:lastModifiedBy>
  <cp:revision>5</cp:revision>
  <dcterms:created xsi:type="dcterms:W3CDTF">2018-10-24T07:31:08Z</dcterms:created>
  <dcterms:modified xsi:type="dcterms:W3CDTF">2018-10-25T02:20:47Z</dcterms:modified>
</cp:coreProperties>
</file>